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92"/>
  </p:notesMasterIdLst>
  <p:handoutMasterIdLst>
    <p:handoutMasterId r:id="rId9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</p:sldIdLst>
  <p:sldSz cx="10693400" cy="7556500"/>
  <p:notesSz cx="9601200" cy="73152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0" autoAdjust="0"/>
  </p:normalViewPr>
  <p:slideViewPr>
    <p:cSldViewPr>
      <p:cViewPr varScale="1">
        <p:scale>
          <a:sx n="68" d="100"/>
          <a:sy n="68" d="100"/>
        </p:scale>
        <p:origin x="1478" y="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489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187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4216D36-1EB0-4301-5E81-A24F6C7C88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616" cy="367297"/>
          </a:xfrm>
          <a:prstGeom prst="rect">
            <a:avLst/>
          </a:prstGeom>
        </p:spPr>
        <p:txBody>
          <a:bodyPr vert="horz" lIns="86850" tIns="43425" rIns="86850" bIns="43425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A7043B5-7542-53C7-D5A3-DD844E314D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39160" y="1"/>
            <a:ext cx="4159190" cy="367297"/>
          </a:xfrm>
          <a:prstGeom prst="rect">
            <a:avLst/>
          </a:prstGeom>
        </p:spPr>
        <p:txBody>
          <a:bodyPr vert="horz" lIns="86850" tIns="43425" rIns="86850" bIns="43425" rtlCol="0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9243A9-C759-16A5-0C5F-F32690EEF1F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947905"/>
            <a:ext cx="4160616" cy="367296"/>
          </a:xfrm>
          <a:prstGeom prst="rect">
            <a:avLst/>
          </a:prstGeom>
        </p:spPr>
        <p:txBody>
          <a:bodyPr vert="horz" lIns="86850" tIns="43425" rIns="86850" bIns="43425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E2C3A4E-867C-1B39-AA7C-30BD39D17E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439160" y="6947905"/>
            <a:ext cx="4159190" cy="367296"/>
          </a:xfrm>
          <a:prstGeom prst="rect">
            <a:avLst/>
          </a:prstGeom>
        </p:spPr>
        <p:txBody>
          <a:bodyPr vert="horz" lIns="86850" tIns="43425" rIns="86850" bIns="43425" rtlCol="0" anchor="b"/>
          <a:lstStyle>
            <a:lvl1pPr algn="r">
              <a:defRPr sz="1100"/>
            </a:lvl1pPr>
          </a:lstStyle>
          <a:p>
            <a:fld id="{2A67711D-C7EA-46ED-8754-ED79FA2214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70543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616" cy="367297"/>
          </a:xfrm>
          <a:prstGeom prst="rect">
            <a:avLst/>
          </a:prstGeom>
        </p:spPr>
        <p:txBody>
          <a:bodyPr vert="horz" lIns="86850" tIns="43425" rIns="86850" bIns="43425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439160" y="1"/>
            <a:ext cx="4159190" cy="367297"/>
          </a:xfrm>
          <a:prstGeom prst="rect">
            <a:avLst/>
          </a:prstGeom>
        </p:spPr>
        <p:txBody>
          <a:bodyPr vert="horz" lIns="86850" tIns="43425" rIns="86850" bIns="43425" rtlCol="0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54350" y="914400"/>
            <a:ext cx="3492500" cy="2470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850" tIns="43425" rIns="86850" bIns="43425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60690" y="3520826"/>
            <a:ext cx="7679820" cy="2879976"/>
          </a:xfrm>
          <a:prstGeom prst="rect">
            <a:avLst/>
          </a:prstGeom>
        </p:spPr>
        <p:txBody>
          <a:bodyPr vert="horz" lIns="86850" tIns="43425" rIns="86850" bIns="43425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947905"/>
            <a:ext cx="4160616" cy="367296"/>
          </a:xfrm>
          <a:prstGeom prst="rect">
            <a:avLst/>
          </a:prstGeom>
        </p:spPr>
        <p:txBody>
          <a:bodyPr vert="horz" lIns="86850" tIns="43425" rIns="86850" bIns="43425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439160" y="6947905"/>
            <a:ext cx="4159190" cy="367296"/>
          </a:xfrm>
          <a:prstGeom prst="rect">
            <a:avLst/>
          </a:prstGeom>
        </p:spPr>
        <p:txBody>
          <a:bodyPr vert="horz" lIns="86850" tIns="43425" rIns="86850" bIns="43425" rtlCol="0" anchor="b"/>
          <a:lstStyle>
            <a:lvl1pPr algn="r">
              <a:defRPr sz="1100"/>
            </a:lvl1pPr>
          </a:lstStyle>
          <a:p>
            <a:fld id="{DEA25CE6-738C-4EBC-890C-E157D403CB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17882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25CE6-738C-4EBC-890C-E157D403CBED}" type="slidenum">
              <a:rPr lang="fr-FR" smtClean="0"/>
              <a:t>41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6C6BB7-E5F7-9D0E-AE56-CC2C586766D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176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2EF8A-CA62-4F9D-9499-725CBA918BE8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A7D74-8AA1-4176-95F5-AD3FFDAB2F39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FF9BE-3235-43C2-BDD6-245CB6BE9F2B}" type="datetime1">
              <a:rPr lang="en-US" smtClean="0"/>
              <a:t>8/12/2026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BEDBE-AFFA-4220-8AE0-1F5790F80A37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21E29-A3D0-42E0-B090-64C8F65B5B53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95971" y="459739"/>
            <a:ext cx="6901457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0795" y="2584194"/>
            <a:ext cx="8511808" cy="3280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33DDD-C41E-4E70-8756-D826C0470B20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4143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59240" y="897127"/>
            <a:ext cx="6770370" cy="101346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565275" marR="5080" indent="-1553210">
              <a:lnSpc>
                <a:spcPct val="80000"/>
              </a:lnSpc>
              <a:spcBef>
                <a:spcPts val="960"/>
              </a:spcBef>
            </a:pP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LA </a:t>
            </a:r>
            <a:r>
              <a:rPr sz="3600" spc="-30" dirty="0">
                <a:solidFill>
                  <a:srgbClr val="FFFFFF"/>
                </a:solidFill>
                <a:latin typeface="Trebuchet MS"/>
                <a:cs typeface="Trebuchet MS"/>
              </a:rPr>
              <a:t>NORMALISATION</a:t>
            </a:r>
            <a:r>
              <a:rPr sz="3600" spc="-2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40" dirty="0">
                <a:solidFill>
                  <a:srgbClr val="FFFFFF"/>
                </a:solidFill>
                <a:latin typeface="Trebuchet MS"/>
                <a:cs typeface="Trebuchet MS"/>
              </a:rPr>
              <a:t>COMPTABLE  </a:t>
            </a:r>
            <a:r>
              <a:rPr sz="3600" spc="-30" dirty="0">
                <a:solidFill>
                  <a:srgbClr val="FFFFFF"/>
                </a:solidFill>
                <a:latin typeface="Trebuchet MS"/>
                <a:cs typeface="Trebuchet MS"/>
              </a:rPr>
              <a:t>INTERNATIONALE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7949" y="2213863"/>
            <a:ext cx="7432040" cy="16401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930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Trebuchet MS"/>
                <a:cs typeface="Trebuchet MS"/>
              </a:rPr>
              <a:t>LES </a:t>
            </a:r>
            <a:r>
              <a:rPr sz="3600" b="1" spc="-5" dirty="0">
                <a:solidFill>
                  <a:srgbClr val="FFFFFF"/>
                </a:solidFill>
                <a:latin typeface="Trebuchet MS"/>
                <a:cs typeface="Trebuchet MS"/>
              </a:rPr>
              <a:t>NORMES</a:t>
            </a:r>
            <a:r>
              <a:rPr sz="36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Trebuchet MS"/>
                <a:cs typeface="Trebuchet MS"/>
              </a:rPr>
              <a:t>IAS/IFRS</a:t>
            </a:r>
            <a:endParaRPr sz="3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7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solidFill>
                  <a:srgbClr val="FFFFFF"/>
                </a:solidFill>
                <a:latin typeface="Trebuchet MS"/>
                <a:cs typeface="Trebuchet MS"/>
              </a:rPr>
              <a:t>Animé </a:t>
            </a:r>
            <a:r>
              <a:rPr sz="3200" b="1" dirty="0">
                <a:solidFill>
                  <a:srgbClr val="FFFFFF"/>
                </a:solidFill>
                <a:latin typeface="Trebuchet MS"/>
                <a:cs typeface="Trebuchet MS"/>
              </a:rPr>
              <a:t>par: </a:t>
            </a:r>
            <a:r>
              <a:rPr sz="3200" b="1" spc="-125" dirty="0">
                <a:solidFill>
                  <a:srgbClr val="FFFFFF"/>
                </a:solidFill>
                <a:latin typeface="Trebuchet MS"/>
                <a:cs typeface="Trebuchet MS"/>
              </a:rPr>
              <a:t>Pr. </a:t>
            </a:r>
            <a:r>
              <a:rPr lang="fr-FR" sz="3200" b="1" spc="-125" dirty="0">
                <a:solidFill>
                  <a:srgbClr val="FFFFFF"/>
                </a:solidFill>
                <a:latin typeface="Trebuchet MS"/>
                <a:cs typeface="Trebuchet MS"/>
              </a:rPr>
              <a:t>Sarra MRANI ZENTAR</a:t>
            </a:r>
            <a:endParaRPr sz="3200" dirty="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74073" y="3777996"/>
            <a:ext cx="9144000" cy="3429000"/>
            <a:chOff x="774073" y="3777996"/>
            <a:chExt cx="9144000" cy="3429000"/>
          </a:xfrm>
        </p:grpSpPr>
        <p:sp>
          <p:nvSpPr>
            <p:cNvPr id="6" name="object 6"/>
            <p:cNvSpPr/>
            <p:nvPr/>
          </p:nvSpPr>
          <p:spPr>
            <a:xfrm>
              <a:off x="774065" y="4166615"/>
              <a:ext cx="9144000" cy="3041015"/>
            </a:xfrm>
            <a:custGeom>
              <a:avLst/>
              <a:gdLst/>
              <a:ahLst/>
              <a:cxnLst/>
              <a:rect l="l" t="t" r="r" b="b"/>
              <a:pathLst>
                <a:path w="9144000" h="3041015">
                  <a:moveTo>
                    <a:pt x="9144000" y="0"/>
                  </a:moveTo>
                  <a:lnTo>
                    <a:pt x="0" y="0"/>
                  </a:lnTo>
                  <a:lnTo>
                    <a:pt x="0" y="74676"/>
                  </a:lnTo>
                  <a:lnTo>
                    <a:pt x="0" y="3040392"/>
                  </a:lnTo>
                  <a:lnTo>
                    <a:pt x="9144000" y="3040392"/>
                  </a:lnTo>
                  <a:lnTo>
                    <a:pt x="9144000" y="7467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84269" y="4158995"/>
              <a:ext cx="3733800" cy="91440"/>
            </a:xfrm>
            <a:custGeom>
              <a:avLst/>
              <a:gdLst/>
              <a:ahLst/>
              <a:cxnLst/>
              <a:rect l="l" t="t" r="r" b="b"/>
              <a:pathLst>
                <a:path w="3733800" h="91439">
                  <a:moveTo>
                    <a:pt x="3733799" y="91439"/>
                  </a:moveTo>
                  <a:lnTo>
                    <a:pt x="3733799" y="0"/>
                  </a:lnTo>
                  <a:lnTo>
                    <a:pt x="0" y="0"/>
                  </a:lnTo>
                  <a:lnTo>
                    <a:pt x="0" y="91439"/>
                  </a:lnTo>
                  <a:lnTo>
                    <a:pt x="3733799" y="91439"/>
                  </a:lnTo>
                  <a:close/>
                </a:path>
              </a:pathLst>
            </a:custGeom>
            <a:solidFill>
              <a:srgbClr val="427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84269" y="4247387"/>
              <a:ext cx="3733799" cy="2270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84269" y="4514087"/>
              <a:ext cx="1965959" cy="441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84265" y="4311395"/>
              <a:ext cx="3568065" cy="135890"/>
            </a:xfrm>
            <a:custGeom>
              <a:avLst/>
              <a:gdLst/>
              <a:ahLst/>
              <a:cxnLst/>
              <a:rect l="l" t="t" r="r" b="b"/>
              <a:pathLst>
                <a:path w="3568065" h="135889">
                  <a:moveTo>
                    <a:pt x="3064764" y="3048"/>
                  </a:moveTo>
                  <a:lnTo>
                    <a:pt x="3063240" y="0"/>
                  </a:lnTo>
                  <a:lnTo>
                    <a:pt x="3048" y="0"/>
                  </a:lnTo>
                  <a:lnTo>
                    <a:pt x="0" y="3048"/>
                  </a:lnTo>
                  <a:lnTo>
                    <a:pt x="0" y="25908"/>
                  </a:lnTo>
                  <a:lnTo>
                    <a:pt x="3048" y="27432"/>
                  </a:lnTo>
                  <a:lnTo>
                    <a:pt x="3063240" y="27432"/>
                  </a:lnTo>
                  <a:lnTo>
                    <a:pt x="3064764" y="25908"/>
                  </a:lnTo>
                  <a:lnTo>
                    <a:pt x="3064764" y="3048"/>
                  </a:lnTo>
                  <a:close/>
                </a:path>
                <a:path w="3568065" h="135889">
                  <a:moveTo>
                    <a:pt x="3567684" y="102108"/>
                  </a:moveTo>
                  <a:lnTo>
                    <a:pt x="3564636" y="99060"/>
                  </a:lnTo>
                  <a:lnTo>
                    <a:pt x="1970532" y="99060"/>
                  </a:lnTo>
                  <a:lnTo>
                    <a:pt x="1967484" y="102108"/>
                  </a:lnTo>
                  <a:lnTo>
                    <a:pt x="1967484" y="132588"/>
                  </a:lnTo>
                  <a:lnTo>
                    <a:pt x="1970532" y="135636"/>
                  </a:lnTo>
                  <a:lnTo>
                    <a:pt x="3564636" y="135636"/>
                  </a:lnTo>
                  <a:lnTo>
                    <a:pt x="3567684" y="132588"/>
                  </a:lnTo>
                  <a:lnTo>
                    <a:pt x="3567684" y="102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4073" y="3998975"/>
              <a:ext cx="9143999" cy="2453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74065" y="4052328"/>
              <a:ext cx="9144000" cy="189230"/>
            </a:xfrm>
            <a:custGeom>
              <a:avLst/>
              <a:gdLst/>
              <a:ahLst/>
              <a:cxnLst/>
              <a:rect l="l" t="t" r="r" b="b"/>
              <a:pathLst>
                <a:path w="9144000" h="189229">
                  <a:moveTo>
                    <a:pt x="9144000" y="0"/>
                  </a:moveTo>
                  <a:lnTo>
                    <a:pt x="6414516" y="0"/>
                  </a:lnTo>
                  <a:lnTo>
                    <a:pt x="0" y="0"/>
                  </a:lnTo>
                  <a:lnTo>
                    <a:pt x="0" y="114287"/>
                  </a:lnTo>
                  <a:lnTo>
                    <a:pt x="6414516" y="114287"/>
                  </a:lnTo>
                  <a:lnTo>
                    <a:pt x="6414516" y="188963"/>
                  </a:lnTo>
                  <a:lnTo>
                    <a:pt x="9144000" y="188963"/>
                  </a:lnTo>
                  <a:lnTo>
                    <a:pt x="9144000" y="1142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27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073" y="3777996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0" y="0"/>
                  </a:moveTo>
                  <a:lnTo>
                    <a:pt x="0" y="274319"/>
                  </a:lnTo>
                  <a:lnTo>
                    <a:pt x="9143999" y="274319"/>
                  </a:lnTo>
                  <a:lnTo>
                    <a:pt x="9143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43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9D272D08-14B5-1DC2-52D4-ABE7EE44EFF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61016" y="2485135"/>
            <a:ext cx="8807450" cy="398145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20"/>
              </a:spcBef>
            </a:pPr>
            <a:r>
              <a:rPr sz="2200" spc="-135" dirty="0">
                <a:solidFill>
                  <a:srgbClr val="898989"/>
                </a:solidFill>
                <a:latin typeface="Wingdings"/>
                <a:cs typeface="Wingdings"/>
              </a:rPr>
              <a:t></a:t>
            </a:r>
            <a:r>
              <a:rPr sz="2200" spc="-135" dirty="0">
                <a:solidFill>
                  <a:srgbClr val="898989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Le Maroc, dans le cadre </a:t>
            </a:r>
            <a:r>
              <a:rPr sz="2200" dirty="0">
                <a:latin typeface="Times New Roman"/>
                <a:cs typeface="Times New Roman"/>
              </a:rPr>
              <a:t>de </a:t>
            </a:r>
            <a:r>
              <a:rPr sz="2200" spc="-5" dirty="0">
                <a:latin typeface="Times New Roman"/>
                <a:cs typeface="Times New Roman"/>
              </a:rPr>
              <a:t>sa décision </a:t>
            </a:r>
            <a:r>
              <a:rPr sz="2200" dirty="0">
                <a:latin typeface="Times New Roman"/>
                <a:cs typeface="Times New Roman"/>
              </a:rPr>
              <a:t>de </a:t>
            </a:r>
            <a:r>
              <a:rPr sz="2200" spc="-5" dirty="0">
                <a:latin typeface="Times New Roman"/>
                <a:cs typeface="Times New Roman"/>
              </a:rPr>
              <a:t>modernisation des systèmes  d’information comptable et financiers et </a:t>
            </a:r>
            <a:r>
              <a:rPr sz="2200" spc="-10" dirty="0">
                <a:latin typeface="Times New Roman"/>
                <a:cs typeface="Times New Roman"/>
              </a:rPr>
              <a:t>mise </a:t>
            </a:r>
            <a:r>
              <a:rPr sz="2200" spc="-5" dirty="0">
                <a:latin typeface="Times New Roman"/>
                <a:cs typeface="Times New Roman"/>
              </a:rPr>
              <a:t>à niveau globale, </a:t>
            </a:r>
            <a:r>
              <a:rPr sz="2200" spc="-10" dirty="0">
                <a:latin typeface="Times New Roman"/>
                <a:cs typeface="Times New Roman"/>
              </a:rPr>
              <a:t>s’est </a:t>
            </a:r>
            <a:r>
              <a:rPr sz="2200" spc="-5" dirty="0">
                <a:latin typeface="Times New Roman"/>
                <a:cs typeface="Times New Roman"/>
              </a:rPr>
              <a:t>dressé  </a:t>
            </a:r>
            <a:r>
              <a:rPr sz="2200" dirty="0">
                <a:latin typeface="Times New Roman"/>
                <a:cs typeface="Times New Roman"/>
              </a:rPr>
              <a:t>un </a:t>
            </a:r>
            <a:r>
              <a:rPr sz="2200" spc="-5" dirty="0">
                <a:latin typeface="Times New Roman"/>
                <a:cs typeface="Times New Roman"/>
              </a:rPr>
              <a:t>plan d’actions visant l’alignement par rapport aux standards  internationaux.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50">
              <a:latin typeface="Times New Roman"/>
              <a:cs typeface="Times New Roman"/>
            </a:endParaRPr>
          </a:p>
          <a:p>
            <a:pPr marL="12700" marR="6350" algn="just">
              <a:lnSpc>
                <a:spcPct val="80000"/>
              </a:lnSpc>
            </a:pPr>
            <a:r>
              <a:rPr sz="2200" spc="-135" dirty="0">
                <a:latin typeface="Wingdings"/>
                <a:cs typeface="Wingdings"/>
              </a:rPr>
              <a:t></a:t>
            </a:r>
            <a:r>
              <a:rPr sz="2200" spc="-1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Cependant, </a:t>
            </a:r>
            <a:r>
              <a:rPr sz="2200" spc="-10" dirty="0">
                <a:latin typeface="Times New Roman"/>
                <a:cs typeface="Times New Roman"/>
              </a:rPr>
              <a:t>les </a:t>
            </a:r>
            <a:r>
              <a:rPr sz="2200" spc="-5" dirty="0">
                <a:latin typeface="Times New Roman"/>
                <a:cs typeface="Times New Roman"/>
              </a:rPr>
              <a:t>réformes </a:t>
            </a:r>
            <a:r>
              <a:rPr sz="2200" spc="-10" dirty="0">
                <a:latin typeface="Times New Roman"/>
                <a:cs typeface="Times New Roman"/>
              </a:rPr>
              <a:t>afférentes </a:t>
            </a:r>
            <a:r>
              <a:rPr sz="2200" spc="-5" dirty="0">
                <a:latin typeface="Times New Roman"/>
                <a:cs typeface="Times New Roman"/>
              </a:rPr>
              <a:t>au </a:t>
            </a:r>
            <a:r>
              <a:rPr sz="2200" dirty="0">
                <a:latin typeface="Times New Roman"/>
                <a:cs typeface="Times New Roman"/>
              </a:rPr>
              <a:t>droit </a:t>
            </a:r>
            <a:r>
              <a:rPr sz="2200" spc="-5" dirty="0">
                <a:latin typeface="Times New Roman"/>
                <a:cs typeface="Times New Roman"/>
              </a:rPr>
              <a:t>comptable </a:t>
            </a:r>
            <a:r>
              <a:rPr sz="2200" dirty="0">
                <a:latin typeface="Times New Roman"/>
                <a:cs typeface="Times New Roman"/>
              </a:rPr>
              <a:t>ne </a:t>
            </a:r>
            <a:r>
              <a:rPr sz="2200" spc="-5" dirty="0">
                <a:latin typeface="Times New Roman"/>
                <a:cs typeface="Times New Roman"/>
              </a:rPr>
              <a:t>se sont </a:t>
            </a:r>
            <a:r>
              <a:rPr sz="2200" spc="-10" dirty="0">
                <a:latin typeface="Times New Roman"/>
                <a:cs typeface="Times New Roman"/>
              </a:rPr>
              <a:t>pas </a:t>
            </a:r>
            <a:r>
              <a:rPr sz="2200" spc="-5" dirty="0">
                <a:latin typeface="Times New Roman"/>
                <a:cs typeface="Times New Roman"/>
              </a:rPr>
              <a:t>faites  au Maroc à </a:t>
            </a:r>
            <a:r>
              <a:rPr sz="2200" dirty="0">
                <a:latin typeface="Times New Roman"/>
                <a:cs typeface="Times New Roman"/>
              </a:rPr>
              <a:t>un </a:t>
            </a:r>
            <a:r>
              <a:rPr sz="2200" spc="-5" dirty="0">
                <a:latin typeface="Times New Roman"/>
                <a:cs typeface="Times New Roman"/>
              </a:rPr>
              <a:t>rythme aussi soutenu par rapport à d’autres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domaines.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50">
              <a:latin typeface="Times New Roman"/>
              <a:cs typeface="Times New Roman"/>
            </a:endParaRPr>
          </a:p>
          <a:p>
            <a:pPr marL="12700" marR="7620" algn="just">
              <a:lnSpc>
                <a:spcPct val="80000"/>
              </a:lnSpc>
            </a:pPr>
            <a:r>
              <a:rPr sz="2200" spc="-135" dirty="0">
                <a:latin typeface="Wingdings"/>
                <a:cs typeface="Wingdings"/>
              </a:rPr>
              <a:t></a:t>
            </a:r>
            <a:r>
              <a:rPr sz="2200" spc="-1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Dès </a:t>
            </a:r>
            <a:r>
              <a:rPr sz="2200" spc="-5" dirty="0">
                <a:latin typeface="Times New Roman"/>
                <a:cs typeface="Times New Roman"/>
              </a:rPr>
              <a:t>lors, </a:t>
            </a:r>
            <a:r>
              <a:rPr sz="2200" spc="-10" dirty="0">
                <a:latin typeface="Times New Roman"/>
                <a:cs typeface="Times New Roman"/>
              </a:rPr>
              <a:t>la </a:t>
            </a:r>
            <a:r>
              <a:rPr sz="2200" spc="-5" dirty="0">
                <a:latin typeface="Times New Roman"/>
                <a:cs typeface="Times New Roman"/>
              </a:rPr>
              <a:t>nécessité </a:t>
            </a:r>
            <a:r>
              <a:rPr sz="2200" dirty="0">
                <a:latin typeface="Times New Roman"/>
                <a:cs typeface="Times New Roman"/>
              </a:rPr>
              <a:t>de </a:t>
            </a:r>
            <a:r>
              <a:rPr sz="2200" spc="-5" dirty="0">
                <a:latin typeface="Times New Roman"/>
                <a:cs typeface="Times New Roman"/>
              </a:rPr>
              <a:t>refonte </a:t>
            </a:r>
            <a:r>
              <a:rPr sz="2200" dirty="0">
                <a:latin typeface="Times New Roman"/>
                <a:cs typeface="Times New Roman"/>
              </a:rPr>
              <a:t>du </a:t>
            </a:r>
            <a:r>
              <a:rPr sz="2200" spc="-5" dirty="0">
                <a:latin typeface="Times New Roman"/>
                <a:cs typeface="Times New Roman"/>
              </a:rPr>
              <a:t>référentiel comptable marocain  s’impose à </a:t>
            </a:r>
            <a:r>
              <a:rPr sz="2200" dirty="0">
                <a:latin typeface="Times New Roman"/>
                <a:cs typeface="Times New Roman"/>
              </a:rPr>
              <a:t>nous </a:t>
            </a:r>
            <a:r>
              <a:rPr sz="2200" spc="-5" dirty="0">
                <a:latin typeface="Times New Roman"/>
                <a:cs typeface="Times New Roman"/>
              </a:rPr>
              <a:t>eu égard à </a:t>
            </a:r>
            <a:r>
              <a:rPr sz="2200" dirty="0">
                <a:latin typeface="Times New Roman"/>
                <a:cs typeface="Times New Roman"/>
              </a:rPr>
              <a:t>l’approche </a:t>
            </a:r>
            <a:r>
              <a:rPr sz="2200" spc="-5" dirty="0">
                <a:latin typeface="Times New Roman"/>
                <a:cs typeface="Times New Roman"/>
              </a:rPr>
              <a:t>des diverses échéances et aux  exigences </a:t>
            </a:r>
            <a:r>
              <a:rPr sz="2200" dirty="0">
                <a:latin typeface="Times New Roman"/>
                <a:cs typeface="Times New Roman"/>
              </a:rPr>
              <a:t>de </a:t>
            </a:r>
            <a:r>
              <a:rPr sz="2200" spc="-5" dirty="0">
                <a:latin typeface="Times New Roman"/>
                <a:cs typeface="Times New Roman"/>
              </a:rPr>
              <a:t>normes </a:t>
            </a:r>
            <a:r>
              <a:rPr sz="2200" dirty="0">
                <a:latin typeface="Times New Roman"/>
                <a:cs typeface="Times New Roman"/>
              </a:rPr>
              <a:t>de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qualité.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58172" y="817879"/>
            <a:ext cx="62604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u="heavy" spc="-5" dirty="0">
                <a:uFill>
                  <a:solidFill>
                    <a:srgbClr val="000000"/>
                  </a:solidFill>
                </a:uFill>
              </a:rPr>
              <a:t>Plan comptable face </a:t>
            </a:r>
            <a:r>
              <a:rPr sz="3000" u="heavy" dirty="0">
                <a:uFill>
                  <a:solidFill>
                    <a:srgbClr val="000000"/>
                  </a:solidFill>
                </a:uFill>
              </a:rPr>
              <a:t>aux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</a:rPr>
              <a:t>normes</a:t>
            </a:r>
            <a:r>
              <a:rPr sz="3000" u="heavy" dirty="0">
                <a:uFill>
                  <a:solidFill>
                    <a:srgbClr val="000000"/>
                  </a:solidFill>
                </a:uFill>
              </a:rPr>
              <a:t> IFRS</a:t>
            </a:r>
            <a:endParaRPr sz="300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5CA9413-C17E-602F-3A8F-D33D1FFF556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10</a:t>
            </a:fld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8117" y="831595"/>
            <a:ext cx="79933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260" dirty="0">
                <a:latin typeface="Arial"/>
                <a:cs typeface="Arial"/>
              </a:rPr>
              <a:t>Plan </a:t>
            </a:r>
            <a:r>
              <a:rPr b="0" spc="-135" dirty="0">
                <a:latin typeface="Arial"/>
                <a:cs typeface="Arial"/>
              </a:rPr>
              <a:t>comptable </a:t>
            </a:r>
            <a:r>
              <a:rPr b="0" spc="-170" dirty="0">
                <a:latin typeface="Arial"/>
                <a:cs typeface="Arial"/>
              </a:rPr>
              <a:t>marocain </a:t>
            </a:r>
            <a:r>
              <a:rPr b="0" spc="-125" dirty="0">
                <a:latin typeface="Arial"/>
                <a:cs typeface="Arial"/>
              </a:rPr>
              <a:t>( </a:t>
            </a:r>
            <a:r>
              <a:rPr b="0" spc="-95" dirty="0">
                <a:latin typeface="Arial"/>
                <a:cs typeface="Arial"/>
              </a:rPr>
              <a:t>historique</a:t>
            </a:r>
            <a:r>
              <a:rPr b="0" spc="-415" dirty="0">
                <a:latin typeface="Arial"/>
                <a:cs typeface="Arial"/>
              </a:rPr>
              <a:t> </a:t>
            </a:r>
            <a:r>
              <a:rPr b="0" spc="-125" dirty="0">
                <a:latin typeface="Arial"/>
                <a:cs typeface="Arial"/>
              </a:rPr>
              <a:t>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19081" y="2253996"/>
            <a:ext cx="8255634" cy="4438015"/>
            <a:chOff x="1219081" y="2253996"/>
            <a:chExt cx="8255634" cy="4438015"/>
          </a:xfrm>
        </p:grpSpPr>
        <p:sp>
          <p:nvSpPr>
            <p:cNvPr id="4" name="object 4"/>
            <p:cNvSpPr/>
            <p:nvPr/>
          </p:nvSpPr>
          <p:spPr>
            <a:xfrm>
              <a:off x="1219073" y="2254008"/>
              <a:ext cx="1140460" cy="1524000"/>
            </a:xfrm>
            <a:custGeom>
              <a:avLst/>
              <a:gdLst/>
              <a:ahLst/>
              <a:cxnLst/>
              <a:rect l="l" t="t" r="r" b="b"/>
              <a:pathLst>
                <a:path w="1140460" h="1524000">
                  <a:moveTo>
                    <a:pt x="1139952" y="0"/>
                  </a:moveTo>
                  <a:lnTo>
                    <a:pt x="569976" y="569976"/>
                  </a:lnTo>
                  <a:lnTo>
                    <a:pt x="0" y="0"/>
                  </a:lnTo>
                  <a:lnTo>
                    <a:pt x="0" y="1071372"/>
                  </a:lnTo>
                  <a:lnTo>
                    <a:pt x="4572" y="1075944"/>
                  </a:lnTo>
                  <a:lnTo>
                    <a:pt x="21336" y="1092708"/>
                  </a:lnTo>
                  <a:lnTo>
                    <a:pt x="25908" y="1097280"/>
                  </a:lnTo>
                  <a:lnTo>
                    <a:pt x="452628" y="1524000"/>
                  </a:lnTo>
                  <a:lnTo>
                    <a:pt x="470649" y="1524000"/>
                  </a:lnTo>
                  <a:lnTo>
                    <a:pt x="487680" y="1524000"/>
                  </a:lnTo>
                  <a:lnTo>
                    <a:pt x="652272" y="1524000"/>
                  </a:lnTo>
                  <a:lnTo>
                    <a:pt x="669302" y="1524000"/>
                  </a:lnTo>
                  <a:lnTo>
                    <a:pt x="687324" y="1524000"/>
                  </a:lnTo>
                  <a:lnTo>
                    <a:pt x="1115568" y="1095756"/>
                  </a:lnTo>
                  <a:lnTo>
                    <a:pt x="1118616" y="1092708"/>
                  </a:lnTo>
                  <a:lnTo>
                    <a:pt x="1136904" y="1074420"/>
                  </a:lnTo>
                  <a:lnTo>
                    <a:pt x="1139952" y="1071372"/>
                  </a:lnTo>
                  <a:lnTo>
                    <a:pt x="1139952" y="0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46838" y="2286000"/>
              <a:ext cx="7114031" cy="103479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19073" y="2272296"/>
              <a:ext cx="8255634" cy="1506220"/>
            </a:xfrm>
            <a:custGeom>
              <a:avLst/>
              <a:gdLst/>
              <a:ahLst/>
              <a:cxnLst/>
              <a:rect l="l" t="t" r="r" b="b"/>
              <a:pathLst>
                <a:path w="8255634" h="1506220">
                  <a:moveTo>
                    <a:pt x="124968" y="1505712"/>
                  </a:moveTo>
                  <a:lnTo>
                    <a:pt x="0" y="1380744"/>
                  </a:lnTo>
                  <a:lnTo>
                    <a:pt x="0" y="1505712"/>
                  </a:lnTo>
                  <a:lnTo>
                    <a:pt x="4572" y="1505712"/>
                  </a:lnTo>
                  <a:lnTo>
                    <a:pt x="12192" y="1505712"/>
                  </a:lnTo>
                  <a:lnTo>
                    <a:pt x="25908" y="1505712"/>
                  </a:lnTo>
                  <a:lnTo>
                    <a:pt x="89916" y="1505712"/>
                  </a:lnTo>
                  <a:lnTo>
                    <a:pt x="106680" y="1505712"/>
                  </a:lnTo>
                  <a:lnTo>
                    <a:pt x="124968" y="1505712"/>
                  </a:lnTo>
                  <a:close/>
                </a:path>
                <a:path w="8255634" h="1506220">
                  <a:moveTo>
                    <a:pt x="1139952" y="1380744"/>
                  </a:moveTo>
                  <a:lnTo>
                    <a:pt x="1014984" y="1505712"/>
                  </a:lnTo>
                  <a:lnTo>
                    <a:pt x="1033272" y="1505712"/>
                  </a:lnTo>
                  <a:lnTo>
                    <a:pt x="1051331" y="1505712"/>
                  </a:lnTo>
                  <a:lnTo>
                    <a:pt x="1115568" y="1505712"/>
                  </a:lnTo>
                  <a:lnTo>
                    <a:pt x="1127760" y="1505712"/>
                  </a:lnTo>
                  <a:lnTo>
                    <a:pt x="1136904" y="1505712"/>
                  </a:lnTo>
                  <a:lnTo>
                    <a:pt x="1139952" y="1505712"/>
                  </a:lnTo>
                  <a:lnTo>
                    <a:pt x="1139952" y="1380744"/>
                  </a:lnTo>
                  <a:close/>
                </a:path>
                <a:path w="8255634" h="1506220">
                  <a:moveTo>
                    <a:pt x="8255508" y="184404"/>
                  </a:moveTo>
                  <a:lnTo>
                    <a:pt x="8246364" y="129540"/>
                  </a:lnTo>
                  <a:lnTo>
                    <a:pt x="8229600" y="90932"/>
                  </a:lnTo>
                  <a:lnTo>
                    <a:pt x="8229600" y="169164"/>
                  </a:lnTo>
                  <a:lnTo>
                    <a:pt x="8229600" y="893064"/>
                  </a:lnTo>
                  <a:lnTo>
                    <a:pt x="8217408" y="938784"/>
                  </a:lnTo>
                  <a:lnTo>
                    <a:pt x="8193024" y="978408"/>
                  </a:lnTo>
                  <a:lnTo>
                    <a:pt x="8159496" y="1008888"/>
                  </a:lnTo>
                  <a:lnTo>
                    <a:pt x="8116824" y="1028700"/>
                  </a:lnTo>
                  <a:lnTo>
                    <a:pt x="8086344" y="1034796"/>
                  </a:lnTo>
                  <a:lnTo>
                    <a:pt x="1139952" y="1034796"/>
                  </a:lnTo>
                  <a:lnTo>
                    <a:pt x="1139952" y="25908"/>
                  </a:lnTo>
                  <a:lnTo>
                    <a:pt x="8086344" y="25908"/>
                  </a:lnTo>
                  <a:lnTo>
                    <a:pt x="8132064" y="38100"/>
                  </a:lnTo>
                  <a:lnTo>
                    <a:pt x="8171688" y="62484"/>
                  </a:lnTo>
                  <a:lnTo>
                    <a:pt x="8202168" y="96012"/>
                  </a:lnTo>
                  <a:lnTo>
                    <a:pt x="8223504" y="138684"/>
                  </a:lnTo>
                  <a:lnTo>
                    <a:pt x="8229600" y="169164"/>
                  </a:lnTo>
                  <a:lnTo>
                    <a:pt x="8229600" y="90932"/>
                  </a:lnTo>
                  <a:lnTo>
                    <a:pt x="8200644" y="53340"/>
                  </a:lnTo>
                  <a:lnTo>
                    <a:pt x="8157972" y="22860"/>
                  </a:lnTo>
                  <a:lnTo>
                    <a:pt x="8106156" y="4572"/>
                  </a:lnTo>
                  <a:lnTo>
                    <a:pt x="1120140" y="0"/>
                  </a:lnTo>
                  <a:lnTo>
                    <a:pt x="1115568" y="6096"/>
                  </a:lnTo>
                  <a:lnTo>
                    <a:pt x="1115568" y="1054608"/>
                  </a:lnTo>
                  <a:lnTo>
                    <a:pt x="1120140" y="1060704"/>
                  </a:lnTo>
                  <a:lnTo>
                    <a:pt x="1127760" y="1060704"/>
                  </a:lnTo>
                  <a:lnTo>
                    <a:pt x="1139952" y="1060704"/>
                  </a:lnTo>
                  <a:lnTo>
                    <a:pt x="8071104" y="1060704"/>
                  </a:lnTo>
                  <a:lnTo>
                    <a:pt x="8089392" y="1059180"/>
                  </a:lnTo>
                  <a:lnTo>
                    <a:pt x="8142732" y="1045464"/>
                  </a:lnTo>
                  <a:lnTo>
                    <a:pt x="8188452" y="1018032"/>
                  </a:lnTo>
                  <a:lnTo>
                    <a:pt x="8223504" y="978408"/>
                  </a:lnTo>
                  <a:lnTo>
                    <a:pt x="8229600" y="968248"/>
                  </a:lnTo>
                  <a:lnTo>
                    <a:pt x="8232648" y="963168"/>
                  </a:lnTo>
                  <a:lnTo>
                    <a:pt x="8250936" y="912876"/>
                  </a:lnTo>
                  <a:lnTo>
                    <a:pt x="8255508" y="876300"/>
                  </a:lnTo>
                  <a:lnTo>
                    <a:pt x="8255508" y="184404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46838" y="3683508"/>
              <a:ext cx="7094459" cy="944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34646" y="3671316"/>
              <a:ext cx="7122795" cy="106680"/>
            </a:xfrm>
            <a:custGeom>
              <a:avLst/>
              <a:gdLst/>
              <a:ahLst/>
              <a:cxnLst/>
              <a:rect l="l" t="t" r="r" b="b"/>
              <a:pathLst>
                <a:path w="7122795" h="106679">
                  <a:moveTo>
                    <a:pt x="7122414" y="106680"/>
                  </a:moveTo>
                  <a:lnTo>
                    <a:pt x="7097268" y="65532"/>
                  </a:lnTo>
                  <a:lnTo>
                    <a:pt x="7057644" y="30480"/>
                  </a:lnTo>
                  <a:lnTo>
                    <a:pt x="7008876" y="7620"/>
                  </a:lnTo>
                  <a:lnTo>
                    <a:pt x="6972300" y="0"/>
                  </a:lnTo>
                  <a:lnTo>
                    <a:pt x="4572" y="0"/>
                  </a:lnTo>
                  <a:lnTo>
                    <a:pt x="0" y="4572"/>
                  </a:lnTo>
                  <a:lnTo>
                    <a:pt x="0" y="106680"/>
                  </a:lnTo>
                  <a:lnTo>
                    <a:pt x="12192" y="106680"/>
                  </a:lnTo>
                  <a:lnTo>
                    <a:pt x="12192" y="24384"/>
                  </a:lnTo>
                  <a:lnTo>
                    <a:pt x="24384" y="12192"/>
                  </a:lnTo>
                  <a:lnTo>
                    <a:pt x="24384" y="24384"/>
                  </a:lnTo>
                  <a:lnTo>
                    <a:pt x="6954012" y="24384"/>
                  </a:lnTo>
                  <a:lnTo>
                    <a:pt x="6987540" y="27432"/>
                  </a:lnTo>
                  <a:lnTo>
                    <a:pt x="7002780" y="32004"/>
                  </a:lnTo>
                  <a:lnTo>
                    <a:pt x="7016496" y="38100"/>
                  </a:lnTo>
                  <a:lnTo>
                    <a:pt x="7031736" y="44196"/>
                  </a:lnTo>
                  <a:lnTo>
                    <a:pt x="7068312" y="71628"/>
                  </a:lnTo>
                  <a:lnTo>
                    <a:pt x="7086600" y="96012"/>
                  </a:lnTo>
                  <a:lnTo>
                    <a:pt x="7094601" y="106680"/>
                  </a:lnTo>
                  <a:lnTo>
                    <a:pt x="7122414" y="106680"/>
                  </a:lnTo>
                  <a:close/>
                </a:path>
                <a:path w="7122795" h="106679">
                  <a:moveTo>
                    <a:pt x="24384" y="24384"/>
                  </a:moveTo>
                  <a:lnTo>
                    <a:pt x="24384" y="12192"/>
                  </a:lnTo>
                  <a:lnTo>
                    <a:pt x="12192" y="24384"/>
                  </a:lnTo>
                  <a:lnTo>
                    <a:pt x="24384" y="24384"/>
                  </a:lnTo>
                  <a:close/>
                </a:path>
                <a:path w="7122795" h="106679">
                  <a:moveTo>
                    <a:pt x="24384" y="106680"/>
                  </a:moveTo>
                  <a:lnTo>
                    <a:pt x="24384" y="24384"/>
                  </a:lnTo>
                  <a:lnTo>
                    <a:pt x="12192" y="24384"/>
                  </a:lnTo>
                  <a:lnTo>
                    <a:pt x="12192" y="106680"/>
                  </a:lnTo>
                  <a:lnTo>
                    <a:pt x="24384" y="106680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71707" y="3777996"/>
              <a:ext cx="234694" cy="1173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19073" y="3778008"/>
              <a:ext cx="1140460" cy="1516380"/>
            </a:xfrm>
            <a:custGeom>
              <a:avLst/>
              <a:gdLst/>
              <a:ahLst/>
              <a:cxnLst/>
              <a:rect l="l" t="t" r="r" b="b"/>
              <a:pathLst>
                <a:path w="1140460" h="1516379">
                  <a:moveTo>
                    <a:pt x="1139952" y="0"/>
                  </a:moveTo>
                  <a:lnTo>
                    <a:pt x="1139952" y="0"/>
                  </a:lnTo>
                  <a:lnTo>
                    <a:pt x="1014984" y="0"/>
                  </a:lnTo>
                  <a:lnTo>
                    <a:pt x="569976" y="445008"/>
                  </a:lnTo>
                  <a:lnTo>
                    <a:pt x="124968" y="0"/>
                  </a:lnTo>
                  <a:lnTo>
                    <a:pt x="106680" y="0"/>
                  </a:lnTo>
                  <a:lnTo>
                    <a:pt x="89916" y="0"/>
                  </a:lnTo>
                  <a:lnTo>
                    <a:pt x="25908" y="0"/>
                  </a:lnTo>
                  <a:lnTo>
                    <a:pt x="12192" y="0"/>
                  </a:lnTo>
                  <a:lnTo>
                    <a:pt x="0" y="0"/>
                  </a:lnTo>
                  <a:lnTo>
                    <a:pt x="0" y="946404"/>
                  </a:lnTo>
                  <a:lnTo>
                    <a:pt x="21336" y="967740"/>
                  </a:lnTo>
                  <a:lnTo>
                    <a:pt x="25908" y="972312"/>
                  </a:lnTo>
                  <a:lnTo>
                    <a:pt x="560832" y="1507236"/>
                  </a:lnTo>
                  <a:lnTo>
                    <a:pt x="569976" y="1516380"/>
                  </a:lnTo>
                  <a:lnTo>
                    <a:pt x="579120" y="1507236"/>
                  </a:lnTo>
                  <a:lnTo>
                    <a:pt x="1115568" y="970788"/>
                  </a:lnTo>
                  <a:lnTo>
                    <a:pt x="1118616" y="967740"/>
                  </a:lnTo>
                  <a:lnTo>
                    <a:pt x="1139952" y="946404"/>
                  </a:lnTo>
                  <a:lnTo>
                    <a:pt x="1139952" y="0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46838" y="3777995"/>
              <a:ext cx="7114031" cy="9403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19073" y="3778008"/>
              <a:ext cx="8255634" cy="2914015"/>
            </a:xfrm>
            <a:custGeom>
              <a:avLst/>
              <a:gdLst/>
              <a:ahLst/>
              <a:cxnLst/>
              <a:rect l="l" t="t" r="r" b="b"/>
              <a:pathLst>
                <a:path w="8255634" h="2914015">
                  <a:moveTo>
                    <a:pt x="1139952" y="1272540"/>
                  </a:moveTo>
                  <a:lnTo>
                    <a:pt x="569976" y="1842516"/>
                  </a:lnTo>
                  <a:lnTo>
                    <a:pt x="0" y="1272540"/>
                  </a:lnTo>
                  <a:lnTo>
                    <a:pt x="0" y="2343912"/>
                  </a:lnTo>
                  <a:lnTo>
                    <a:pt x="569976" y="2913888"/>
                  </a:lnTo>
                  <a:lnTo>
                    <a:pt x="579120" y="2904744"/>
                  </a:lnTo>
                  <a:lnTo>
                    <a:pt x="1115568" y="2368296"/>
                  </a:lnTo>
                  <a:lnTo>
                    <a:pt x="1118616" y="2365248"/>
                  </a:lnTo>
                  <a:lnTo>
                    <a:pt x="1136904" y="2346960"/>
                  </a:lnTo>
                  <a:lnTo>
                    <a:pt x="1139952" y="2343912"/>
                  </a:lnTo>
                  <a:lnTo>
                    <a:pt x="1139952" y="1272540"/>
                  </a:lnTo>
                  <a:close/>
                </a:path>
                <a:path w="8255634" h="2914015">
                  <a:moveTo>
                    <a:pt x="8255508" y="77724"/>
                  </a:moveTo>
                  <a:lnTo>
                    <a:pt x="8250936" y="39624"/>
                  </a:lnTo>
                  <a:lnTo>
                    <a:pt x="8237982" y="0"/>
                  </a:lnTo>
                  <a:lnTo>
                    <a:pt x="8210169" y="0"/>
                  </a:lnTo>
                  <a:lnTo>
                    <a:pt x="8211312" y="1524"/>
                  </a:lnTo>
                  <a:lnTo>
                    <a:pt x="8217408" y="16764"/>
                  </a:lnTo>
                  <a:lnTo>
                    <a:pt x="8223504" y="30480"/>
                  </a:lnTo>
                  <a:lnTo>
                    <a:pt x="8226552" y="45720"/>
                  </a:lnTo>
                  <a:lnTo>
                    <a:pt x="8229600" y="62484"/>
                  </a:lnTo>
                  <a:lnTo>
                    <a:pt x="8229600" y="784860"/>
                  </a:lnTo>
                  <a:lnTo>
                    <a:pt x="8217408" y="830580"/>
                  </a:lnTo>
                  <a:lnTo>
                    <a:pt x="8193024" y="870204"/>
                  </a:lnTo>
                  <a:lnTo>
                    <a:pt x="8159496" y="900684"/>
                  </a:lnTo>
                  <a:lnTo>
                    <a:pt x="8101584" y="925068"/>
                  </a:lnTo>
                  <a:lnTo>
                    <a:pt x="8069580" y="928116"/>
                  </a:lnTo>
                  <a:lnTo>
                    <a:pt x="1139952" y="928116"/>
                  </a:lnTo>
                  <a:lnTo>
                    <a:pt x="1139952" y="0"/>
                  </a:lnTo>
                  <a:lnTo>
                    <a:pt x="1115568" y="0"/>
                  </a:lnTo>
                  <a:lnTo>
                    <a:pt x="1115568" y="947928"/>
                  </a:lnTo>
                  <a:lnTo>
                    <a:pt x="1120140" y="952500"/>
                  </a:lnTo>
                  <a:lnTo>
                    <a:pt x="1127760" y="952500"/>
                  </a:lnTo>
                  <a:lnTo>
                    <a:pt x="1139952" y="952500"/>
                  </a:lnTo>
                  <a:lnTo>
                    <a:pt x="8089392" y="952500"/>
                  </a:lnTo>
                  <a:lnTo>
                    <a:pt x="8107680" y="949452"/>
                  </a:lnTo>
                  <a:lnTo>
                    <a:pt x="8159496" y="931164"/>
                  </a:lnTo>
                  <a:lnTo>
                    <a:pt x="8200644" y="899160"/>
                  </a:lnTo>
                  <a:lnTo>
                    <a:pt x="8229600" y="860552"/>
                  </a:lnTo>
                  <a:lnTo>
                    <a:pt x="8232648" y="854964"/>
                  </a:lnTo>
                  <a:lnTo>
                    <a:pt x="8250936" y="804672"/>
                  </a:lnTo>
                  <a:lnTo>
                    <a:pt x="8255508" y="768096"/>
                  </a:lnTo>
                  <a:lnTo>
                    <a:pt x="8255508" y="77724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46838" y="5081016"/>
              <a:ext cx="7114031" cy="103631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34646" y="5068824"/>
              <a:ext cx="7139940" cy="1061085"/>
            </a:xfrm>
            <a:custGeom>
              <a:avLst/>
              <a:gdLst/>
              <a:ahLst/>
              <a:cxnLst/>
              <a:rect l="l" t="t" r="r" b="b"/>
              <a:pathLst>
                <a:path w="7139940" h="1061085">
                  <a:moveTo>
                    <a:pt x="7139940" y="874776"/>
                  </a:moveTo>
                  <a:lnTo>
                    <a:pt x="7139940" y="184404"/>
                  </a:lnTo>
                  <a:lnTo>
                    <a:pt x="7138416" y="166116"/>
                  </a:lnTo>
                  <a:lnTo>
                    <a:pt x="7124700" y="112776"/>
                  </a:lnTo>
                  <a:lnTo>
                    <a:pt x="7097268" y="67056"/>
                  </a:lnTo>
                  <a:lnTo>
                    <a:pt x="7057644" y="32004"/>
                  </a:lnTo>
                  <a:lnTo>
                    <a:pt x="7008876" y="7620"/>
                  </a:lnTo>
                  <a:lnTo>
                    <a:pt x="6955536" y="127"/>
                  </a:lnTo>
                  <a:lnTo>
                    <a:pt x="4572" y="0"/>
                  </a:lnTo>
                  <a:lnTo>
                    <a:pt x="0" y="6096"/>
                  </a:lnTo>
                  <a:lnTo>
                    <a:pt x="0" y="1054608"/>
                  </a:lnTo>
                  <a:lnTo>
                    <a:pt x="4572" y="1060704"/>
                  </a:lnTo>
                  <a:lnTo>
                    <a:pt x="12192" y="1060704"/>
                  </a:lnTo>
                  <a:lnTo>
                    <a:pt x="12192" y="25908"/>
                  </a:lnTo>
                  <a:lnTo>
                    <a:pt x="24384" y="12192"/>
                  </a:lnTo>
                  <a:lnTo>
                    <a:pt x="24384" y="25908"/>
                  </a:lnTo>
                  <a:lnTo>
                    <a:pt x="6970776" y="25908"/>
                  </a:lnTo>
                  <a:lnTo>
                    <a:pt x="6987540" y="28956"/>
                  </a:lnTo>
                  <a:lnTo>
                    <a:pt x="7031736" y="45720"/>
                  </a:lnTo>
                  <a:lnTo>
                    <a:pt x="7068312" y="73152"/>
                  </a:lnTo>
                  <a:lnTo>
                    <a:pt x="7095744" y="109728"/>
                  </a:lnTo>
                  <a:lnTo>
                    <a:pt x="7114032" y="169164"/>
                  </a:lnTo>
                  <a:lnTo>
                    <a:pt x="7114032" y="968248"/>
                  </a:lnTo>
                  <a:lnTo>
                    <a:pt x="7117080" y="963168"/>
                  </a:lnTo>
                  <a:lnTo>
                    <a:pt x="7124700" y="946404"/>
                  </a:lnTo>
                  <a:lnTo>
                    <a:pt x="7130796" y="929640"/>
                  </a:lnTo>
                  <a:lnTo>
                    <a:pt x="7135368" y="911352"/>
                  </a:lnTo>
                  <a:lnTo>
                    <a:pt x="7138416" y="893064"/>
                  </a:lnTo>
                  <a:lnTo>
                    <a:pt x="7139940" y="874776"/>
                  </a:lnTo>
                  <a:close/>
                </a:path>
                <a:path w="7139940" h="1061085">
                  <a:moveTo>
                    <a:pt x="24384" y="25908"/>
                  </a:moveTo>
                  <a:lnTo>
                    <a:pt x="24384" y="12192"/>
                  </a:lnTo>
                  <a:lnTo>
                    <a:pt x="12192" y="25908"/>
                  </a:lnTo>
                  <a:lnTo>
                    <a:pt x="24384" y="25908"/>
                  </a:lnTo>
                  <a:close/>
                </a:path>
                <a:path w="7139940" h="1061085">
                  <a:moveTo>
                    <a:pt x="24384" y="1034796"/>
                  </a:moveTo>
                  <a:lnTo>
                    <a:pt x="24384" y="25908"/>
                  </a:lnTo>
                  <a:lnTo>
                    <a:pt x="12192" y="25908"/>
                  </a:lnTo>
                  <a:lnTo>
                    <a:pt x="12192" y="1034796"/>
                  </a:lnTo>
                  <a:lnTo>
                    <a:pt x="24384" y="1034796"/>
                  </a:lnTo>
                  <a:close/>
                </a:path>
                <a:path w="7139940" h="1061085">
                  <a:moveTo>
                    <a:pt x="7114032" y="968248"/>
                  </a:moveTo>
                  <a:lnTo>
                    <a:pt x="7114032" y="893064"/>
                  </a:lnTo>
                  <a:lnTo>
                    <a:pt x="7110984" y="908304"/>
                  </a:lnTo>
                  <a:lnTo>
                    <a:pt x="7101840" y="938784"/>
                  </a:lnTo>
                  <a:lnTo>
                    <a:pt x="7077456" y="976884"/>
                  </a:lnTo>
                  <a:lnTo>
                    <a:pt x="7056120" y="998220"/>
                  </a:lnTo>
                  <a:lnTo>
                    <a:pt x="7043928" y="1008888"/>
                  </a:lnTo>
                  <a:lnTo>
                    <a:pt x="7001256" y="1028700"/>
                  </a:lnTo>
                  <a:lnTo>
                    <a:pt x="12192" y="1034796"/>
                  </a:lnTo>
                  <a:lnTo>
                    <a:pt x="24384" y="1048512"/>
                  </a:lnTo>
                  <a:lnTo>
                    <a:pt x="24384" y="1060704"/>
                  </a:lnTo>
                  <a:lnTo>
                    <a:pt x="6955536" y="1060704"/>
                  </a:lnTo>
                  <a:lnTo>
                    <a:pt x="7010400" y="1051560"/>
                  </a:lnTo>
                  <a:lnTo>
                    <a:pt x="7059168" y="1028700"/>
                  </a:lnTo>
                  <a:lnTo>
                    <a:pt x="7097268" y="992124"/>
                  </a:lnTo>
                  <a:lnTo>
                    <a:pt x="7107936" y="978408"/>
                  </a:lnTo>
                  <a:lnTo>
                    <a:pt x="7114032" y="968248"/>
                  </a:lnTo>
                  <a:close/>
                </a:path>
                <a:path w="7139940" h="1061085">
                  <a:moveTo>
                    <a:pt x="24384" y="1060704"/>
                  </a:moveTo>
                  <a:lnTo>
                    <a:pt x="24384" y="1048512"/>
                  </a:lnTo>
                  <a:lnTo>
                    <a:pt x="12192" y="1034796"/>
                  </a:lnTo>
                  <a:lnTo>
                    <a:pt x="12192" y="1060704"/>
                  </a:lnTo>
                  <a:lnTo>
                    <a:pt x="24384" y="1060704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545980" y="2306827"/>
            <a:ext cx="6849109" cy="369697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299085" marR="38100" indent="-287020">
              <a:lnSpc>
                <a:spcPts val="3290"/>
              </a:lnSpc>
              <a:spcBef>
                <a:spcPts val="465"/>
              </a:spcBef>
              <a:buChar char="•"/>
              <a:tabLst>
                <a:tab pos="299720" algn="l"/>
              </a:tabLst>
            </a:pPr>
            <a:r>
              <a:rPr sz="3000" spc="-285" dirty="0">
                <a:latin typeface="Arial"/>
                <a:cs typeface="Arial"/>
              </a:rPr>
              <a:t>Sous </a:t>
            </a:r>
            <a:r>
              <a:rPr sz="3000" spc="-80" dirty="0">
                <a:latin typeface="Arial"/>
                <a:cs typeface="Arial"/>
              </a:rPr>
              <a:t>le </a:t>
            </a:r>
            <a:r>
              <a:rPr sz="3000" spc="-50" dirty="0">
                <a:latin typeface="Arial"/>
                <a:cs typeface="Arial"/>
              </a:rPr>
              <a:t>protectorat, </a:t>
            </a:r>
            <a:r>
              <a:rPr sz="3000" spc="-110" dirty="0">
                <a:latin typeface="Arial"/>
                <a:cs typeface="Arial"/>
              </a:rPr>
              <a:t>la </a:t>
            </a:r>
            <a:r>
              <a:rPr sz="3000" spc="-65" dirty="0">
                <a:latin typeface="Arial"/>
                <a:cs typeface="Arial"/>
              </a:rPr>
              <a:t>comptabilité </a:t>
            </a:r>
            <a:r>
              <a:rPr sz="3000" spc="-25" dirty="0">
                <a:latin typeface="Arial"/>
                <a:cs typeface="Arial"/>
              </a:rPr>
              <a:t>était  </a:t>
            </a:r>
            <a:r>
              <a:rPr sz="3000" spc="-155" dirty="0">
                <a:latin typeface="Arial"/>
                <a:cs typeface="Arial"/>
              </a:rPr>
              <a:t>organisé </a:t>
            </a:r>
            <a:r>
              <a:rPr sz="3000" spc="-135" dirty="0">
                <a:latin typeface="Arial"/>
                <a:cs typeface="Arial"/>
              </a:rPr>
              <a:t>selon </a:t>
            </a:r>
            <a:r>
              <a:rPr sz="3000" spc="-80" dirty="0">
                <a:latin typeface="Arial"/>
                <a:cs typeface="Arial"/>
              </a:rPr>
              <a:t>le </a:t>
            </a:r>
            <a:r>
              <a:rPr sz="3000" spc="-105" dirty="0">
                <a:latin typeface="Arial"/>
                <a:cs typeface="Arial"/>
              </a:rPr>
              <a:t>plan comptable </a:t>
            </a:r>
            <a:r>
              <a:rPr sz="3000" spc="-140" dirty="0">
                <a:latin typeface="Arial"/>
                <a:cs typeface="Arial"/>
              </a:rPr>
              <a:t>de</a:t>
            </a:r>
            <a:r>
              <a:rPr sz="3000" spc="-375" dirty="0">
                <a:latin typeface="Arial"/>
                <a:cs typeface="Arial"/>
              </a:rPr>
              <a:t> </a:t>
            </a:r>
            <a:r>
              <a:rPr sz="3000" spc="-135" dirty="0">
                <a:latin typeface="Arial"/>
                <a:cs typeface="Arial"/>
              </a:rPr>
              <a:t>1947.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3800">
              <a:latin typeface="Arial"/>
              <a:cs typeface="Arial"/>
            </a:endParaRPr>
          </a:p>
          <a:p>
            <a:pPr marL="299085" marR="508634" indent="-287020">
              <a:lnSpc>
                <a:spcPts val="3290"/>
              </a:lnSpc>
              <a:buChar char="•"/>
              <a:tabLst>
                <a:tab pos="299720" algn="l"/>
              </a:tabLst>
            </a:pPr>
            <a:r>
              <a:rPr sz="3000" spc="-270" dirty="0">
                <a:latin typeface="Arial"/>
                <a:cs typeface="Arial"/>
              </a:rPr>
              <a:t>A </a:t>
            </a:r>
            <a:r>
              <a:rPr sz="3000" spc="20" dirty="0">
                <a:latin typeface="Arial"/>
                <a:cs typeface="Arial"/>
              </a:rPr>
              <a:t>l </a:t>
            </a:r>
            <a:r>
              <a:rPr sz="3000" spc="-130" dirty="0">
                <a:latin typeface="Arial"/>
                <a:cs typeface="Arial"/>
              </a:rPr>
              <a:t>indépendance, </a:t>
            </a:r>
            <a:r>
              <a:rPr sz="3000" spc="-80" dirty="0">
                <a:latin typeface="Arial"/>
                <a:cs typeface="Arial"/>
              </a:rPr>
              <a:t>le </a:t>
            </a:r>
            <a:r>
              <a:rPr sz="3000" spc="-100" dirty="0">
                <a:latin typeface="Arial"/>
                <a:cs typeface="Arial"/>
              </a:rPr>
              <a:t>Maroc </a:t>
            </a:r>
            <a:r>
              <a:rPr sz="3000" spc="-235" dirty="0">
                <a:latin typeface="Arial"/>
                <a:cs typeface="Arial"/>
              </a:rPr>
              <a:t>a </a:t>
            </a:r>
            <a:r>
              <a:rPr sz="3000" spc="-95" dirty="0">
                <a:latin typeface="Arial"/>
                <a:cs typeface="Arial"/>
              </a:rPr>
              <a:t>adopté</a:t>
            </a:r>
            <a:r>
              <a:rPr sz="3000" spc="-330" dirty="0">
                <a:latin typeface="Arial"/>
                <a:cs typeface="Arial"/>
              </a:rPr>
              <a:t> </a:t>
            </a:r>
            <a:r>
              <a:rPr sz="3000" spc="-80" dirty="0">
                <a:latin typeface="Arial"/>
                <a:cs typeface="Arial"/>
              </a:rPr>
              <a:t>le  </a:t>
            </a:r>
            <a:r>
              <a:rPr sz="3000" spc="-105" dirty="0">
                <a:latin typeface="Arial"/>
                <a:cs typeface="Arial"/>
              </a:rPr>
              <a:t>plan comptable </a:t>
            </a:r>
            <a:r>
              <a:rPr sz="3000" spc="-140" dirty="0">
                <a:latin typeface="Arial"/>
                <a:cs typeface="Arial"/>
              </a:rPr>
              <a:t>de</a:t>
            </a:r>
            <a:r>
              <a:rPr sz="3000" spc="-280" dirty="0">
                <a:latin typeface="Arial"/>
                <a:cs typeface="Arial"/>
              </a:rPr>
              <a:t> </a:t>
            </a:r>
            <a:r>
              <a:rPr sz="3000" spc="-135" dirty="0">
                <a:latin typeface="Arial"/>
                <a:cs typeface="Arial"/>
              </a:rPr>
              <a:t>1957.</a:t>
            </a:r>
            <a:endParaRPr sz="3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850">
              <a:latin typeface="Arial"/>
              <a:cs typeface="Arial"/>
            </a:endParaRPr>
          </a:p>
          <a:p>
            <a:pPr marL="299085" marR="5080" indent="-287020">
              <a:lnSpc>
                <a:spcPts val="3290"/>
              </a:lnSpc>
              <a:buChar char="•"/>
              <a:tabLst>
                <a:tab pos="299720" algn="l"/>
              </a:tabLst>
            </a:pPr>
            <a:r>
              <a:rPr sz="3000" spc="-295" dirty="0">
                <a:latin typeface="Arial"/>
                <a:cs typeface="Arial"/>
              </a:rPr>
              <a:t>Le </a:t>
            </a:r>
            <a:r>
              <a:rPr sz="3000" spc="-75" dirty="0">
                <a:latin typeface="Arial"/>
                <a:cs typeface="Arial"/>
              </a:rPr>
              <a:t>premier </a:t>
            </a:r>
            <a:r>
              <a:rPr sz="3000" spc="-105" dirty="0">
                <a:latin typeface="Arial"/>
                <a:cs typeface="Arial"/>
              </a:rPr>
              <a:t>plan comptable </a:t>
            </a:r>
            <a:r>
              <a:rPr sz="3000" spc="-125" dirty="0">
                <a:latin typeface="Arial"/>
                <a:cs typeface="Arial"/>
              </a:rPr>
              <a:t>marocain </a:t>
            </a:r>
            <a:r>
              <a:rPr sz="3000" spc="-235" dirty="0">
                <a:latin typeface="Arial"/>
                <a:cs typeface="Arial"/>
              </a:rPr>
              <a:t>a </a:t>
            </a:r>
            <a:r>
              <a:rPr sz="3000" spc="-80" dirty="0">
                <a:latin typeface="Arial"/>
                <a:cs typeface="Arial"/>
              </a:rPr>
              <a:t>été  </a:t>
            </a:r>
            <a:r>
              <a:rPr sz="3000" spc="-140" dirty="0">
                <a:latin typeface="Arial"/>
                <a:cs typeface="Arial"/>
              </a:rPr>
              <a:t>mis en </a:t>
            </a:r>
            <a:r>
              <a:rPr sz="3000" spc="-85" dirty="0">
                <a:latin typeface="Arial"/>
                <a:cs typeface="Arial"/>
              </a:rPr>
              <a:t>application </a:t>
            </a:r>
            <a:r>
              <a:rPr sz="3000" spc="-140" dirty="0">
                <a:latin typeface="Arial"/>
                <a:cs typeface="Arial"/>
              </a:rPr>
              <a:t>en</a:t>
            </a:r>
            <a:r>
              <a:rPr sz="3000" spc="-275" dirty="0">
                <a:latin typeface="Arial"/>
                <a:cs typeface="Arial"/>
              </a:rPr>
              <a:t> </a:t>
            </a:r>
            <a:r>
              <a:rPr sz="3000" spc="-135" dirty="0">
                <a:latin typeface="Arial"/>
                <a:cs typeface="Arial"/>
              </a:rPr>
              <a:t>1994.</a:t>
            </a:r>
            <a:endParaRPr sz="3000">
              <a:latin typeface="Arial"/>
              <a:cs typeface="Arial"/>
            </a:endParaRP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49BE3A7E-3B97-67FD-DEE8-30CA5904733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11</a:t>
            </a:fld>
            <a:endParaRPr 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1484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37369" y="2043683"/>
            <a:ext cx="8430895" cy="2604770"/>
            <a:chOff x="1237369" y="2043683"/>
            <a:chExt cx="8430895" cy="2604770"/>
          </a:xfrm>
        </p:grpSpPr>
        <p:sp>
          <p:nvSpPr>
            <p:cNvPr id="4" name="object 4"/>
            <p:cNvSpPr/>
            <p:nvPr/>
          </p:nvSpPr>
          <p:spPr>
            <a:xfrm>
              <a:off x="1243465" y="2049779"/>
              <a:ext cx="4627245" cy="1728470"/>
            </a:xfrm>
            <a:custGeom>
              <a:avLst/>
              <a:gdLst/>
              <a:ahLst/>
              <a:cxnLst/>
              <a:rect l="l" t="t" r="r" b="b"/>
              <a:pathLst>
                <a:path w="4627245" h="1728470">
                  <a:moveTo>
                    <a:pt x="4626861" y="1296924"/>
                  </a:moveTo>
                  <a:lnTo>
                    <a:pt x="4623753" y="1229131"/>
                  </a:lnTo>
                  <a:lnTo>
                    <a:pt x="4614531" y="1162243"/>
                  </a:lnTo>
                  <a:lnTo>
                    <a:pt x="4599349" y="1096347"/>
                  </a:lnTo>
                  <a:lnTo>
                    <a:pt x="4578358" y="1031528"/>
                  </a:lnTo>
                  <a:lnTo>
                    <a:pt x="4551711" y="967870"/>
                  </a:lnTo>
                  <a:lnTo>
                    <a:pt x="4519562" y="905459"/>
                  </a:lnTo>
                  <a:lnTo>
                    <a:pt x="4482062" y="844381"/>
                  </a:lnTo>
                  <a:lnTo>
                    <a:pt x="4439365" y="784722"/>
                  </a:lnTo>
                  <a:lnTo>
                    <a:pt x="4391623" y="726565"/>
                  </a:lnTo>
                  <a:lnTo>
                    <a:pt x="4365907" y="698078"/>
                  </a:lnTo>
                  <a:lnTo>
                    <a:pt x="4338988" y="669998"/>
                  </a:lnTo>
                  <a:lnTo>
                    <a:pt x="4310885" y="642337"/>
                  </a:lnTo>
                  <a:lnTo>
                    <a:pt x="4281615" y="615106"/>
                  </a:lnTo>
                  <a:lnTo>
                    <a:pt x="4251199" y="588314"/>
                  </a:lnTo>
                  <a:lnTo>
                    <a:pt x="4219655" y="561973"/>
                  </a:lnTo>
                  <a:lnTo>
                    <a:pt x="4187003" y="536093"/>
                  </a:lnTo>
                  <a:lnTo>
                    <a:pt x="4153261" y="510685"/>
                  </a:lnTo>
                  <a:lnTo>
                    <a:pt x="4118449" y="485760"/>
                  </a:lnTo>
                  <a:lnTo>
                    <a:pt x="4082586" y="461328"/>
                  </a:lnTo>
                  <a:lnTo>
                    <a:pt x="4045690" y="437401"/>
                  </a:lnTo>
                  <a:lnTo>
                    <a:pt x="4007782" y="413988"/>
                  </a:lnTo>
                  <a:lnTo>
                    <a:pt x="3968880" y="391100"/>
                  </a:lnTo>
                  <a:lnTo>
                    <a:pt x="3929002" y="368748"/>
                  </a:lnTo>
                  <a:lnTo>
                    <a:pt x="3888169" y="346944"/>
                  </a:lnTo>
                  <a:lnTo>
                    <a:pt x="3846400" y="325696"/>
                  </a:lnTo>
                  <a:lnTo>
                    <a:pt x="3803712" y="305017"/>
                  </a:lnTo>
                  <a:lnTo>
                    <a:pt x="3760127" y="284916"/>
                  </a:lnTo>
                  <a:lnTo>
                    <a:pt x="3715662" y="265405"/>
                  </a:lnTo>
                  <a:lnTo>
                    <a:pt x="3670336" y="246494"/>
                  </a:lnTo>
                  <a:lnTo>
                    <a:pt x="3624169" y="228194"/>
                  </a:lnTo>
                  <a:lnTo>
                    <a:pt x="3577180" y="210516"/>
                  </a:lnTo>
                  <a:lnTo>
                    <a:pt x="3529388" y="193469"/>
                  </a:lnTo>
                  <a:lnTo>
                    <a:pt x="3480813" y="177066"/>
                  </a:lnTo>
                  <a:lnTo>
                    <a:pt x="3431472" y="161316"/>
                  </a:lnTo>
                  <a:lnTo>
                    <a:pt x="3381385" y="146230"/>
                  </a:lnTo>
                  <a:lnTo>
                    <a:pt x="3330572" y="131819"/>
                  </a:lnTo>
                  <a:lnTo>
                    <a:pt x="3279051" y="118093"/>
                  </a:lnTo>
                  <a:lnTo>
                    <a:pt x="3226842" y="105064"/>
                  </a:lnTo>
                  <a:lnTo>
                    <a:pt x="3173963" y="92742"/>
                  </a:lnTo>
                  <a:lnTo>
                    <a:pt x="3120434" y="81137"/>
                  </a:lnTo>
                  <a:lnTo>
                    <a:pt x="3066273" y="70261"/>
                  </a:lnTo>
                  <a:lnTo>
                    <a:pt x="3011501" y="60124"/>
                  </a:lnTo>
                  <a:lnTo>
                    <a:pt x="2956135" y="50736"/>
                  </a:lnTo>
                  <a:lnTo>
                    <a:pt x="2900195" y="42108"/>
                  </a:lnTo>
                  <a:lnTo>
                    <a:pt x="2843701" y="34252"/>
                  </a:lnTo>
                  <a:lnTo>
                    <a:pt x="2786670" y="27177"/>
                  </a:lnTo>
                  <a:lnTo>
                    <a:pt x="2729123" y="20894"/>
                  </a:lnTo>
                  <a:lnTo>
                    <a:pt x="2671078" y="15415"/>
                  </a:lnTo>
                  <a:lnTo>
                    <a:pt x="2612555" y="10749"/>
                  </a:lnTo>
                  <a:lnTo>
                    <a:pt x="2553572" y="6908"/>
                  </a:lnTo>
                  <a:lnTo>
                    <a:pt x="2494149" y="3901"/>
                  </a:lnTo>
                  <a:lnTo>
                    <a:pt x="2434305" y="1741"/>
                  </a:lnTo>
                  <a:lnTo>
                    <a:pt x="2374058" y="437"/>
                  </a:lnTo>
                  <a:lnTo>
                    <a:pt x="2313429" y="0"/>
                  </a:lnTo>
                  <a:lnTo>
                    <a:pt x="2252729" y="437"/>
                  </a:lnTo>
                  <a:lnTo>
                    <a:pt x="2192416" y="1741"/>
                  </a:lnTo>
                  <a:lnTo>
                    <a:pt x="2132510" y="3901"/>
                  </a:lnTo>
                  <a:lnTo>
                    <a:pt x="2073030" y="6908"/>
                  </a:lnTo>
                  <a:lnTo>
                    <a:pt x="2013995" y="10749"/>
                  </a:lnTo>
                  <a:lnTo>
                    <a:pt x="1955422" y="15415"/>
                  </a:lnTo>
                  <a:lnTo>
                    <a:pt x="1897333" y="20894"/>
                  </a:lnTo>
                  <a:lnTo>
                    <a:pt x="1839745" y="27177"/>
                  </a:lnTo>
                  <a:lnTo>
                    <a:pt x="1782677" y="34252"/>
                  </a:lnTo>
                  <a:lnTo>
                    <a:pt x="1726148" y="42108"/>
                  </a:lnTo>
                  <a:lnTo>
                    <a:pt x="1670179" y="50736"/>
                  </a:lnTo>
                  <a:lnTo>
                    <a:pt x="1614786" y="60124"/>
                  </a:lnTo>
                  <a:lnTo>
                    <a:pt x="1559990" y="70261"/>
                  </a:lnTo>
                  <a:lnTo>
                    <a:pt x="1505809" y="81137"/>
                  </a:lnTo>
                  <a:lnTo>
                    <a:pt x="1452263" y="92742"/>
                  </a:lnTo>
                  <a:lnTo>
                    <a:pt x="1399370" y="105064"/>
                  </a:lnTo>
                  <a:lnTo>
                    <a:pt x="1347149" y="118093"/>
                  </a:lnTo>
                  <a:lnTo>
                    <a:pt x="1295619" y="131819"/>
                  </a:lnTo>
                  <a:lnTo>
                    <a:pt x="1244800" y="146230"/>
                  </a:lnTo>
                  <a:lnTo>
                    <a:pt x="1194710" y="161316"/>
                  </a:lnTo>
                  <a:lnTo>
                    <a:pt x="1145368" y="177066"/>
                  </a:lnTo>
                  <a:lnTo>
                    <a:pt x="1096793" y="193469"/>
                  </a:lnTo>
                  <a:lnTo>
                    <a:pt x="1049005" y="210516"/>
                  </a:lnTo>
                  <a:lnTo>
                    <a:pt x="1002021" y="228194"/>
                  </a:lnTo>
                  <a:lnTo>
                    <a:pt x="955862" y="246494"/>
                  </a:lnTo>
                  <a:lnTo>
                    <a:pt x="910546" y="265405"/>
                  </a:lnTo>
                  <a:lnTo>
                    <a:pt x="866092" y="284916"/>
                  </a:lnTo>
                  <a:lnTo>
                    <a:pt x="822519" y="305017"/>
                  </a:lnTo>
                  <a:lnTo>
                    <a:pt x="779846" y="325696"/>
                  </a:lnTo>
                  <a:lnTo>
                    <a:pt x="738092" y="346944"/>
                  </a:lnTo>
                  <a:lnTo>
                    <a:pt x="697276" y="368748"/>
                  </a:lnTo>
                  <a:lnTo>
                    <a:pt x="657417" y="391100"/>
                  </a:lnTo>
                  <a:lnTo>
                    <a:pt x="618534" y="413988"/>
                  </a:lnTo>
                  <a:lnTo>
                    <a:pt x="580646" y="437401"/>
                  </a:lnTo>
                  <a:lnTo>
                    <a:pt x="543771" y="461328"/>
                  </a:lnTo>
                  <a:lnTo>
                    <a:pt x="507930" y="485760"/>
                  </a:lnTo>
                  <a:lnTo>
                    <a:pt x="473141" y="510685"/>
                  </a:lnTo>
                  <a:lnTo>
                    <a:pt x="439422" y="536093"/>
                  </a:lnTo>
                  <a:lnTo>
                    <a:pt x="406793" y="561973"/>
                  </a:lnTo>
                  <a:lnTo>
                    <a:pt x="375274" y="588314"/>
                  </a:lnTo>
                  <a:lnTo>
                    <a:pt x="344881" y="615106"/>
                  </a:lnTo>
                  <a:lnTo>
                    <a:pt x="315636" y="642337"/>
                  </a:lnTo>
                  <a:lnTo>
                    <a:pt x="287556" y="669998"/>
                  </a:lnTo>
                  <a:lnTo>
                    <a:pt x="260662" y="698078"/>
                  </a:lnTo>
                  <a:lnTo>
                    <a:pt x="234970" y="726565"/>
                  </a:lnTo>
                  <a:lnTo>
                    <a:pt x="187275" y="784722"/>
                  </a:lnTo>
                  <a:lnTo>
                    <a:pt x="144622" y="844381"/>
                  </a:lnTo>
                  <a:lnTo>
                    <a:pt x="107164" y="905459"/>
                  </a:lnTo>
                  <a:lnTo>
                    <a:pt x="75052" y="967870"/>
                  </a:lnTo>
                  <a:lnTo>
                    <a:pt x="48438" y="1031528"/>
                  </a:lnTo>
                  <a:lnTo>
                    <a:pt x="27474" y="1096347"/>
                  </a:lnTo>
                  <a:lnTo>
                    <a:pt x="12312" y="1162243"/>
                  </a:lnTo>
                  <a:lnTo>
                    <a:pt x="3103" y="1229131"/>
                  </a:lnTo>
                  <a:lnTo>
                    <a:pt x="0" y="1296924"/>
                  </a:lnTo>
                  <a:lnTo>
                    <a:pt x="778" y="1330856"/>
                  </a:lnTo>
                  <a:lnTo>
                    <a:pt x="6954" y="1398071"/>
                  </a:lnTo>
                  <a:lnTo>
                    <a:pt x="19158" y="1464346"/>
                  </a:lnTo>
                  <a:lnTo>
                    <a:pt x="37240" y="1529596"/>
                  </a:lnTo>
                  <a:lnTo>
                    <a:pt x="61048" y="1593735"/>
                  </a:lnTo>
                  <a:lnTo>
                    <a:pt x="90430" y="1656677"/>
                  </a:lnTo>
                  <a:lnTo>
                    <a:pt x="125234" y="1718337"/>
                  </a:lnTo>
                  <a:lnTo>
                    <a:pt x="131551" y="1728216"/>
                  </a:lnTo>
                  <a:lnTo>
                    <a:pt x="4495147" y="1728216"/>
                  </a:lnTo>
                  <a:lnTo>
                    <a:pt x="4519562" y="1687672"/>
                  </a:lnTo>
                  <a:lnTo>
                    <a:pt x="4551711" y="1625361"/>
                  </a:lnTo>
                  <a:lnTo>
                    <a:pt x="4578358" y="1561810"/>
                  </a:lnTo>
                  <a:lnTo>
                    <a:pt x="4599349" y="1497105"/>
                  </a:lnTo>
                  <a:lnTo>
                    <a:pt x="4614531" y="1431331"/>
                  </a:lnTo>
                  <a:lnTo>
                    <a:pt x="4623753" y="1364576"/>
                  </a:lnTo>
                  <a:lnTo>
                    <a:pt x="4626861" y="1296924"/>
                  </a:lnTo>
                  <a:close/>
                </a:path>
              </a:pathLst>
            </a:custGeom>
            <a:solidFill>
              <a:srgbClr val="FF9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37369" y="2043683"/>
              <a:ext cx="4639310" cy="1734820"/>
            </a:xfrm>
            <a:custGeom>
              <a:avLst/>
              <a:gdLst/>
              <a:ahLst/>
              <a:cxnLst/>
              <a:rect l="l" t="t" r="r" b="b"/>
              <a:pathLst>
                <a:path w="4639310" h="1734820">
                  <a:moveTo>
                    <a:pt x="4639053" y="1301496"/>
                  </a:moveTo>
                  <a:lnTo>
                    <a:pt x="4636005" y="1234440"/>
                  </a:lnTo>
                  <a:lnTo>
                    <a:pt x="4626861" y="1168908"/>
                  </a:lnTo>
                  <a:lnTo>
                    <a:pt x="4613145" y="1103376"/>
                  </a:lnTo>
                  <a:lnTo>
                    <a:pt x="4591809" y="1039368"/>
                  </a:lnTo>
                  <a:lnTo>
                    <a:pt x="4565901" y="975360"/>
                  </a:lnTo>
                  <a:lnTo>
                    <a:pt x="4535421" y="914400"/>
                  </a:lnTo>
                  <a:lnTo>
                    <a:pt x="4498845" y="853440"/>
                  </a:lnTo>
                  <a:lnTo>
                    <a:pt x="4456173" y="794004"/>
                  </a:lnTo>
                  <a:lnTo>
                    <a:pt x="4410453" y="736092"/>
                  </a:lnTo>
                  <a:lnTo>
                    <a:pt x="4358637" y="679704"/>
                  </a:lnTo>
                  <a:lnTo>
                    <a:pt x="4302249" y="626364"/>
                  </a:lnTo>
                  <a:lnTo>
                    <a:pt x="4242813" y="573024"/>
                  </a:lnTo>
                  <a:lnTo>
                    <a:pt x="4177281" y="521208"/>
                  </a:lnTo>
                  <a:lnTo>
                    <a:pt x="4108701" y="472440"/>
                  </a:lnTo>
                  <a:lnTo>
                    <a:pt x="4035549" y="425196"/>
                  </a:lnTo>
                  <a:lnTo>
                    <a:pt x="3959349" y="381000"/>
                  </a:lnTo>
                  <a:lnTo>
                    <a:pt x="3878577" y="336804"/>
                  </a:lnTo>
                  <a:lnTo>
                    <a:pt x="3793233" y="297180"/>
                  </a:lnTo>
                  <a:lnTo>
                    <a:pt x="3706365" y="257556"/>
                  </a:lnTo>
                  <a:lnTo>
                    <a:pt x="3614925" y="220980"/>
                  </a:lnTo>
                  <a:lnTo>
                    <a:pt x="3521961" y="187452"/>
                  </a:lnTo>
                  <a:lnTo>
                    <a:pt x="3424425" y="156972"/>
                  </a:lnTo>
                  <a:lnTo>
                    <a:pt x="3323841" y="128016"/>
                  </a:lnTo>
                  <a:lnTo>
                    <a:pt x="3221733" y="102108"/>
                  </a:lnTo>
                  <a:lnTo>
                    <a:pt x="3116577" y="79248"/>
                  </a:lnTo>
                  <a:lnTo>
                    <a:pt x="3008373" y="57912"/>
                  </a:lnTo>
                  <a:lnTo>
                    <a:pt x="2898645" y="41148"/>
                  </a:lnTo>
                  <a:lnTo>
                    <a:pt x="2785869" y="25908"/>
                  </a:lnTo>
                  <a:lnTo>
                    <a:pt x="2673093" y="15240"/>
                  </a:lnTo>
                  <a:lnTo>
                    <a:pt x="2555745" y="6096"/>
                  </a:lnTo>
                  <a:lnTo>
                    <a:pt x="2438397" y="1524"/>
                  </a:lnTo>
                  <a:lnTo>
                    <a:pt x="2319525" y="0"/>
                  </a:lnTo>
                  <a:lnTo>
                    <a:pt x="2200653" y="1524"/>
                  </a:lnTo>
                  <a:lnTo>
                    <a:pt x="2081781" y="6096"/>
                  </a:lnTo>
                  <a:lnTo>
                    <a:pt x="1965957" y="15240"/>
                  </a:lnTo>
                  <a:lnTo>
                    <a:pt x="1851657" y="25908"/>
                  </a:lnTo>
                  <a:lnTo>
                    <a:pt x="1740405" y="41148"/>
                  </a:lnTo>
                  <a:lnTo>
                    <a:pt x="1630677" y="57912"/>
                  </a:lnTo>
                  <a:lnTo>
                    <a:pt x="1522473" y="79248"/>
                  </a:lnTo>
                  <a:lnTo>
                    <a:pt x="1417316" y="102108"/>
                  </a:lnTo>
                  <a:lnTo>
                    <a:pt x="1315208" y="128016"/>
                  </a:lnTo>
                  <a:lnTo>
                    <a:pt x="1214624" y="156972"/>
                  </a:lnTo>
                  <a:lnTo>
                    <a:pt x="1117088" y="187452"/>
                  </a:lnTo>
                  <a:lnTo>
                    <a:pt x="1024124" y="220980"/>
                  </a:lnTo>
                  <a:lnTo>
                    <a:pt x="932684" y="257556"/>
                  </a:lnTo>
                  <a:lnTo>
                    <a:pt x="844292" y="297180"/>
                  </a:lnTo>
                  <a:lnTo>
                    <a:pt x="760472" y="336804"/>
                  </a:lnTo>
                  <a:lnTo>
                    <a:pt x="679700" y="381000"/>
                  </a:lnTo>
                  <a:lnTo>
                    <a:pt x="603500" y="425196"/>
                  </a:lnTo>
                  <a:lnTo>
                    <a:pt x="530348" y="472440"/>
                  </a:lnTo>
                  <a:lnTo>
                    <a:pt x="461768" y="522732"/>
                  </a:lnTo>
                  <a:lnTo>
                    <a:pt x="396236" y="573024"/>
                  </a:lnTo>
                  <a:lnTo>
                    <a:pt x="336800" y="626364"/>
                  </a:lnTo>
                  <a:lnTo>
                    <a:pt x="280416" y="679704"/>
                  </a:lnTo>
                  <a:lnTo>
                    <a:pt x="228600" y="736092"/>
                  </a:lnTo>
                  <a:lnTo>
                    <a:pt x="182880" y="794004"/>
                  </a:lnTo>
                  <a:lnTo>
                    <a:pt x="140208" y="853440"/>
                  </a:lnTo>
                  <a:lnTo>
                    <a:pt x="103632" y="914400"/>
                  </a:lnTo>
                  <a:lnTo>
                    <a:pt x="73152" y="976884"/>
                  </a:lnTo>
                  <a:lnTo>
                    <a:pt x="47244" y="1039368"/>
                  </a:lnTo>
                  <a:lnTo>
                    <a:pt x="25908" y="1103376"/>
                  </a:lnTo>
                  <a:lnTo>
                    <a:pt x="10668" y="1168908"/>
                  </a:lnTo>
                  <a:lnTo>
                    <a:pt x="3048" y="1235964"/>
                  </a:lnTo>
                  <a:lnTo>
                    <a:pt x="0" y="1303020"/>
                  </a:lnTo>
                  <a:lnTo>
                    <a:pt x="3048" y="1370076"/>
                  </a:lnTo>
                  <a:lnTo>
                    <a:pt x="12192" y="1437132"/>
                  </a:lnTo>
                  <a:lnTo>
                    <a:pt x="12192" y="1301496"/>
                  </a:lnTo>
                  <a:lnTo>
                    <a:pt x="15240" y="1235964"/>
                  </a:lnTo>
                  <a:lnTo>
                    <a:pt x="24384" y="1170432"/>
                  </a:lnTo>
                  <a:lnTo>
                    <a:pt x="38100" y="1106424"/>
                  </a:lnTo>
                  <a:lnTo>
                    <a:pt x="59436" y="1042416"/>
                  </a:lnTo>
                  <a:lnTo>
                    <a:pt x="83820" y="981456"/>
                  </a:lnTo>
                  <a:lnTo>
                    <a:pt x="115824" y="920496"/>
                  </a:lnTo>
                  <a:lnTo>
                    <a:pt x="150876" y="859536"/>
                  </a:lnTo>
                  <a:lnTo>
                    <a:pt x="193548" y="801624"/>
                  </a:lnTo>
                  <a:lnTo>
                    <a:pt x="239268" y="745236"/>
                  </a:lnTo>
                  <a:lnTo>
                    <a:pt x="289556" y="688848"/>
                  </a:lnTo>
                  <a:lnTo>
                    <a:pt x="345944" y="635508"/>
                  </a:lnTo>
                  <a:lnTo>
                    <a:pt x="405380" y="582168"/>
                  </a:lnTo>
                  <a:lnTo>
                    <a:pt x="469388" y="531876"/>
                  </a:lnTo>
                  <a:lnTo>
                    <a:pt x="537968" y="483108"/>
                  </a:lnTo>
                  <a:lnTo>
                    <a:pt x="609596" y="435864"/>
                  </a:lnTo>
                  <a:lnTo>
                    <a:pt x="687320" y="391668"/>
                  </a:lnTo>
                  <a:lnTo>
                    <a:pt x="766568" y="348996"/>
                  </a:lnTo>
                  <a:lnTo>
                    <a:pt x="850388" y="307848"/>
                  </a:lnTo>
                  <a:lnTo>
                    <a:pt x="937256" y="269748"/>
                  </a:lnTo>
                  <a:lnTo>
                    <a:pt x="1028696" y="233172"/>
                  </a:lnTo>
                  <a:lnTo>
                    <a:pt x="1121660" y="199644"/>
                  </a:lnTo>
                  <a:lnTo>
                    <a:pt x="1219196" y="169164"/>
                  </a:lnTo>
                  <a:lnTo>
                    <a:pt x="1318256" y="140208"/>
                  </a:lnTo>
                  <a:lnTo>
                    <a:pt x="1420364" y="114300"/>
                  </a:lnTo>
                  <a:lnTo>
                    <a:pt x="1525521" y="91440"/>
                  </a:lnTo>
                  <a:lnTo>
                    <a:pt x="1632201" y="70104"/>
                  </a:lnTo>
                  <a:lnTo>
                    <a:pt x="1741929" y="53340"/>
                  </a:lnTo>
                  <a:lnTo>
                    <a:pt x="1854705" y="39624"/>
                  </a:lnTo>
                  <a:lnTo>
                    <a:pt x="1967481" y="27432"/>
                  </a:lnTo>
                  <a:lnTo>
                    <a:pt x="2083305" y="19812"/>
                  </a:lnTo>
                  <a:lnTo>
                    <a:pt x="2200653" y="13716"/>
                  </a:lnTo>
                  <a:lnTo>
                    <a:pt x="2319525" y="12192"/>
                  </a:lnTo>
                  <a:lnTo>
                    <a:pt x="2438397" y="13716"/>
                  </a:lnTo>
                  <a:lnTo>
                    <a:pt x="2555745" y="19812"/>
                  </a:lnTo>
                  <a:lnTo>
                    <a:pt x="2671569" y="27432"/>
                  </a:lnTo>
                  <a:lnTo>
                    <a:pt x="2785869" y="39624"/>
                  </a:lnTo>
                  <a:lnTo>
                    <a:pt x="2897121" y="53340"/>
                  </a:lnTo>
                  <a:lnTo>
                    <a:pt x="3006849" y="71628"/>
                  </a:lnTo>
                  <a:lnTo>
                    <a:pt x="3113529" y="91440"/>
                  </a:lnTo>
                  <a:lnTo>
                    <a:pt x="3218685" y="114300"/>
                  </a:lnTo>
                  <a:lnTo>
                    <a:pt x="3320793" y="140208"/>
                  </a:lnTo>
                  <a:lnTo>
                    <a:pt x="3421377" y="169164"/>
                  </a:lnTo>
                  <a:lnTo>
                    <a:pt x="3517389" y="199644"/>
                  </a:lnTo>
                  <a:lnTo>
                    <a:pt x="3610353" y="233172"/>
                  </a:lnTo>
                  <a:lnTo>
                    <a:pt x="3701793" y="269748"/>
                  </a:lnTo>
                  <a:lnTo>
                    <a:pt x="3788661" y="307848"/>
                  </a:lnTo>
                  <a:lnTo>
                    <a:pt x="3872481" y="348996"/>
                  </a:lnTo>
                  <a:lnTo>
                    <a:pt x="3953253" y="391668"/>
                  </a:lnTo>
                  <a:lnTo>
                    <a:pt x="4029453" y="435864"/>
                  </a:lnTo>
                  <a:lnTo>
                    <a:pt x="4101081" y="483108"/>
                  </a:lnTo>
                  <a:lnTo>
                    <a:pt x="4169661" y="531876"/>
                  </a:lnTo>
                  <a:lnTo>
                    <a:pt x="4233669" y="582168"/>
                  </a:lnTo>
                  <a:lnTo>
                    <a:pt x="4294629" y="635508"/>
                  </a:lnTo>
                  <a:lnTo>
                    <a:pt x="4349493" y="688848"/>
                  </a:lnTo>
                  <a:lnTo>
                    <a:pt x="4399785" y="745236"/>
                  </a:lnTo>
                  <a:lnTo>
                    <a:pt x="4447029" y="801624"/>
                  </a:lnTo>
                  <a:lnTo>
                    <a:pt x="4488177" y="861060"/>
                  </a:lnTo>
                  <a:lnTo>
                    <a:pt x="4523229" y="920496"/>
                  </a:lnTo>
                  <a:lnTo>
                    <a:pt x="4555233" y="981456"/>
                  </a:lnTo>
                  <a:lnTo>
                    <a:pt x="4581141" y="1043940"/>
                  </a:lnTo>
                  <a:lnTo>
                    <a:pt x="4600953" y="1106424"/>
                  </a:lnTo>
                  <a:lnTo>
                    <a:pt x="4614669" y="1171956"/>
                  </a:lnTo>
                  <a:lnTo>
                    <a:pt x="4623813" y="1235964"/>
                  </a:lnTo>
                  <a:lnTo>
                    <a:pt x="4626861" y="1303020"/>
                  </a:lnTo>
                  <a:lnTo>
                    <a:pt x="4626861" y="1442161"/>
                  </a:lnTo>
                  <a:lnTo>
                    <a:pt x="4628385" y="1435608"/>
                  </a:lnTo>
                  <a:lnTo>
                    <a:pt x="4636005" y="1370076"/>
                  </a:lnTo>
                  <a:lnTo>
                    <a:pt x="4639053" y="1301496"/>
                  </a:lnTo>
                  <a:close/>
                </a:path>
                <a:path w="4639310" h="1734820">
                  <a:moveTo>
                    <a:pt x="144742" y="1734312"/>
                  </a:moveTo>
                  <a:lnTo>
                    <a:pt x="115824" y="1684020"/>
                  </a:lnTo>
                  <a:lnTo>
                    <a:pt x="83820" y="1623060"/>
                  </a:lnTo>
                  <a:lnTo>
                    <a:pt x="59436" y="1562100"/>
                  </a:lnTo>
                  <a:lnTo>
                    <a:pt x="38100" y="1498092"/>
                  </a:lnTo>
                  <a:lnTo>
                    <a:pt x="24384" y="1434084"/>
                  </a:lnTo>
                  <a:lnTo>
                    <a:pt x="15240" y="1368552"/>
                  </a:lnTo>
                  <a:lnTo>
                    <a:pt x="12192" y="1301496"/>
                  </a:lnTo>
                  <a:lnTo>
                    <a:pt x="12192" y="1437132"/>
                  </a:lnTo>
                  <a:lnTo>
                    <a:pt x="25908" y="1501140"/>
                  </a:lnTo>
                  <a:lnTo>
                    <a:pt x="47244" y="1566672"/>
                  </a:lnTo>
                  <a:lnTo>
                    <a:pt x="73152" y="1629156"/>
                  </a:lnTo>
                  <a:lnTo>
                    <a:pt x="103632" y="1691640"/>
                  </a:lnTo>
                  <a:lnTo>
                    <a:pt x="129891" y="1734312"/>
                  </a:lnTo>
                  <a:lnTo>
                    <a:pt x="144742" y="1734312"/>
                  </a:lnTo>
                  <a:close/>
                </a:path>
                <a:path w="4639310" h="1734820">
                  <a:moveTo>
                    <a:pt x="4626861" y="1442161"/>
                  </a:moveTo>
                  <a:lnTo>
                    <a:pt x="4626861" y="1303020"/>
                  </a:lnTo>
                  <a:lnTo>
                    <a:pt x="4623813" y="1368552"/>
                  </a:lnTo>
                  <a:lnTo>
                    <a:pt x="4614669" y="1434084"/>
                  </a:lnTo>
                  <a:lnTo>
                    <a:pt x="4600953" y="1498092"/>
                  </a:lnTo>
                  <a:lnTo>
                    <a:pt x="4579617" y="1562100"/>
                  </a:lnTo>
                  <a:lnTo>
                    <a:pt x="4555233" y="1624584"/>
                  </a:lnTo>
                  <a:lnTo>
                    <a:pt x="4523229" y="1685544"/>
                  </a:lnTo>
                  <a:lnTo>
                    <a:pt x="4494468" y="1734312"/>
                  </a:lnTo>
                  <a:lnTo>
                    <a:pt x="4508903" y="1734312"/>
                  </a:lnTo>
                  <a:lnTo>
                    <a:pt x="4535421" y="1690116"/>
                  </a:lnTo>
                  <a:lnTo>
                    <a:pt x="4565901" y="1629156"/>
                  </a:lnTo>
                  <a:lnTo>
                    <a:pt x="4591809" y="1565148"/>
                  </a:lnTo>
                  <a:lnTo>
                    <a:pt x="4613145" y="1501140"/>
                  </a:lnTo>
                  <a:lnTo>
                    <a:pt x="4626861" y="14421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67261" y="2116835"/>
              <a:ext cx="8300873" cy="25313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38617" y="817879"/>
            <a:ext cx="790003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u="heavy" spc="-10" dirty="0">
                <a:uFill>
                  <a:solidFill>
                    <a:srgbClr val="000000"/>
                  </a:solidFill>
                </a:uFill>
              </a:rPr>
              <a:t>Référentiel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</a:rPr>
              <a:t>comptable </a:t>
            </a:r>
            <a:r>
              <a:rPr sz="3000" u="heavy" spc="-10" dirty="0">
                <a:uFill>
                  <a:solidFill>
                    <a:srgbClr val="000000"/>
                  </a:solidFill>
                </a:uFill>
              </a:rPr>
              <a:t>marocain </a:t>
            </a:r>
            <a:r>
              <a:rPr sz="3000" u="heavy" dirty="0">
                <a:uFill>
                  <a:solidFill>
                    <a:srgbClr val="000000"/>
                  </a:solidFill>
                </a:uFill>
              </a:rPr>
              <a:t>et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</a:rPr>
              <a:t>normes</a:t>
            </a:r>
            <a:r>
              <a:rPr sz="3000" u="heavy" spc="7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000" u="heavy" dirty="0">
                <a:uFill>
                  <a:solidFill>
                    <a:srgbClr val="000000"/>
                  </a:solidFill>
                </a:uFill>
              </a:rPr>
              <a:t>IFRS</a:t>
            </a:r>
            <a:endParaRPr sz="3000"/>
          </a:p>
        </p:txBody>
      </p:sp>
      <p:sp>
        <p:nvSpPr>
          <p:cNvPr id="8" name="object 8"/>
          <p:cNvSpPr txBox="1"/>
          <p:nvPr/>
        </p:nvSpPr>
        <p:spPr>
          <a:xfrm>
            <a:off x="7104262" y="2792982"/>
            <a:ext cx="223139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Ou </a:t>
            </a:r>
            <a:r>
              <a:rPr sz="1400" dirty="0">
                <a:latin typeface="Times New Roman"/>
                <a:cs typeface="Times New Roman"/>
              </a:rPr>
              <a:t>du moins le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rapprochement  du référentiel comptable  marocain aux </a:t>
            </a:r>
            <a:r>
              <a:rPr sz="1400" spc="-5" dirty="0">
                <a:latin typeface="Times New Roman"/>
                <a:cs typeface="Times New Roman"/>
              </a:rPr>
              <a:t>normes  </a:t>
            </a:r>
            <a:r>
              <a:rPr sz="1400" dirty="0">
                <a:latin typeface="Times New Roman"/>
                <a:cs typeface="Times New Roman"/>
              </a:rPr>
              <a:t>internationales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s’impose.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11996" y="2431794"/>
            <a:ext cx="3259454" cy="1823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" marR="7239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Verdana"/>
                <a:cs typeface="Verdana"/>
              </a:rPr>
              <a:t>L’adoption </a:t>
            </a:r>
            <a:r>
              <a:rPr sz="1800" b="1" dirty="0">
                <a:latin typeface="Verdana"/>
                <a:cs typeface="Verdana"/>
              </a:rPr>
              <a:t>des normes  IFRS répond </a:t>
            </a:r>
            <a:r>
              <a:rPr sz="1800" b="1" spc="-5" dirty="0">
                <a:latin typeface="Verdana"/>
                <a:cs typeface="Verdana"/>
              </a:rPr>
              <a:t>ainsi </a:t>
            </a:r>
            <a:r>
              <a:rPr sz="1800" b="1" dirty="0">
                <a:latin typeface="Verdana"/>
                <a:cs typeface="Verdana"/>
              </a:rPr>
              <a:t>à</a:t>
            </a:r>
            <a:r>
              <a:rPr sz="1800" b="1" spc="-10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une  </a:t>
            </a:r>
            <a:r>
              <a:rPr sz="1800" b="1" spc="-5" dirty="0">
                <a:latin typeface="Verdana"/>
                <a:cs typeface="Verdana"/>
              </a:rPr>
              <a:t>double</a:t>
            </a:r>
            <a:r>
              <a:rPr sz="1800" b="1" spc="-1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raison:</a:t>
            </a:r>
            <a:endParaRPr sz="1800">
              <a:latin typeface="Verdana"/>
              <a:cs typeface="Verdana"/>
            </a:endParaRPr>
          </a:p>
          <a:p>
            <a:pPr marL="206375" marR="5080" indent="-206375">
              <a:lnSpc>
                <a:spcPts val="1920"/>
              </a:lnSpc>
              <a:spcBef>
                <a:spcPts val="60"/>
              </a:spcBef>
              <a:buChar char="-"/>
              <a:tabLst>
                <a:tab pos="206375" algn="l"/>
              </a:tabLst>
            </a:pPr>
            <a:r>
              <a:rPr sz="1600" b="1" spc="-10" dirty="0">
                <a:latin typeface="Verdana"/>
                <a:cs typeface="Verdana"/>
              </a:rPr>
              <a:t>Se </a:t>
            </a:r>
            <a:r>
              <a:rPr sz="1600" b="1" spc="-5" dirty="0">
                <a:latin typeface="Verdana"/>
                <a:cs typeface="Verdana"/>
              </a:rPr>
              <a:t>mettre au diapason des  </a:t>
            </a:r>
            <a:r>
              <a:rPr sz="1600" b="1" spc="-10" dirty="0">
                <a:latin typeface="Verdana"/>
                <a:cs typeface="Verdana"/>
              </a:rPr>
              <a:t>normes</a:t>
            </a:r>
            <a:r>
              <a:rPr sz="1600" b="1" spc="-15" dirty="0">
                <a:latin typeface="Verdana"/>
                <a:cs typeface="Verdana"/>
              </a:rPr>
              <a:t> </a:t>
            </a:r>
            <a:r>
              <a:rPr sz="1600" b="1" spc="-5" dirty="0">
                <a:latin typeface="Verdana"/>
                <a:cs typeface="Verdana"/>
              </a:rPr>
              <a:t>internationales.</a:t>
            </a:r>
            <a:endParaRPr sz="1600">
              <a:latin typeface="Verdana"/>
              <a:cs typeface="Verdana"/>
            </a:endParaRPr>
          </a:p>
          <a:p>
            <a:pPr marL="179070" marR="229870" indent="-179070">
              <a:lnSpc>
                <a:spcPts val="1920"/>
              </a:lnSpc>
              <a:buChar char="-"/>
              <a:tabLst>
                <a:tab pos="179070" algn="l"/>
              </a:tabLst>
            </a:pPr>
            <a:r>
              <a:rPr sz="1600" b="1" spc="-10" dirty="0">
                <a:latin typeface="Verdana"/>
                <a:cs typeface="Verdana"/>
              </a:rPr>
              <a:t>Améliorer la qualité </a:t>
            </a:r>
            <a:r>
              <a:rPr sz="1600" b="1" spc="-5" dirty="0">
                <a:latin typeface="Verdana"/>
                <a:cs typeface="Verdana"/>
              </a:rPr>
              <a:t>de  </a:t>
            </a:r>
            <a:r>
              <a:rPr sz="1600" b="1" spc="-10" dirty="0">
                <a:latin typeface="Verdana"/>
                <a:cs typeface="Verdana"/>
              </a:rPr>
              <a:t>l’information</a:t>
            </a:r>
            <a:r>
              <a:rPr sz="1600" b="1" spc="40" dirty="0">
                <a:latin typeface="Verdana"/>
                <a:cs typeface="Verdana"/>
              </a:rPr>
              <a:t> </a:t>
            </a:r>
            <a:r>
              <a:rPr sz="1600" b="1" spc="-10" dirty="0">
                <a:latin typeface="Verdana"/>
                <a:cs typeface="Verdana"/>
              </a:rPr>
              <a:t>financière.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64217" y="5221224"/>
            <a:ext cx="5422900" cy="1156970"/>
            <a:chOff x="1164217" y="5221224"/>
            <a:chExt cx="5422900" cy="1156970"/>
          </a:xfrm>
        </p:grpSpPr>
        <p:sp>
          <p:nvSpPr>
            <p:cNvPr id="11" name="object 11"/>
            <p:cNvSpPr/>
            <p:nvPr/>
          </p:nvSpPr>
          <p:spPr>
            <a:xfrm>
              <a:off x="1164217" y="5221224"/>
              <a:ext cx="5422900" cy="1150620"/>
            </a:xfrm>
            <a:custGeom>
              <a:avLst/>
              <a:gdLst/>
              <a:ahLst/>
              <a:cxnLst/>
              <a:rect l="l" t="t" r="r" b="b"/>
              <a:pathLst>
                <a:path w="5422900" h="1150620">
                  <a:moveTo>
                    <a:pt x="5422389" y="7620"/>
                  </a:moveTo>
                  <a:lnTo>
                    <a:pt x="5422389" y="0"/>
                  </a:lnTo>
                  <a:lnTo>
                    <a:pt x="0" y="0"/>
                  </a:lnTo>
                  <a:lnTo>
                    <a:pt x="35911" y="7620"/>
                  </a:lnTo>
                  <a:lnTo>
                    <a:pt x="5422389" y="7620"/>
                  </a:lnTo>
                  <a:close/>
                </a:path>
                <a:path w="5422900" h="1150620">
                  <a:moveTo>
                    <a:pt x="5416292" y="1150620"/>
                  </a:moveTo>
                  <a:lnTo>
                    <a:pt x="5416292" y="1149326"/>
                  </a:lnTo>
                  <a:lnTo>
                    <a:pt x="35911" y="7620"/>
                  </a:lnTo>
                  <a:lnTo>
                    <a:pt x="6095" y="7620"/>
                  </a:lnTo>
                  <a:lnTo>
                    <a:pt x="6095" y="1150620"/>
                  </a:lnTo>
                  <a:lnTo>
                    <a:pt x="5416292" y="1150620"/>
                  </a:lnTo>
                  <a:close/>
                </a:path>
                <a:path w="5422900" h="1150620">
                  <a:moveTo>
                    <a:pt x="5422389" y="1150620"/>
                  </a:moveTo>
                  <a:lnTo>
                    <a:pt x="5422389" y="7620"/>
                  </a:lnTo>
                  <a:lnTo>
                    <a:pt x="5416292" y="7620"/>
                  </a:lnTo>
                  <a:lnTo>
                    <a:pt x="5416292" y="13716"/>
                  </a:lnTo>
                  <a:lnTo>
                    <a:pt x="5416293" y="1149326"/>
                  </a:lnTo>
                  <a:lnTo>
                    <a:pt x="5422389" y="1150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70313" y="5228844"/>
              <a:ext cx="5410200" cy="1143000"/>
            </a:xfrm>
            <a:custGeom>
              <a:avLst/>
              <a:gdLst/>
              <a:ahLst/>
              <a:cxnLst/>
              <a:rect l="l" t="t" r="r" b="b"/>
              <a:pathLst>
                <a:path w="5410200" h="1143000">
                  <a:moveTo>
                    <a:pt x="5410199" y="1142999"/>
                  </a:moveTo>
                  <a:lnTo>
                    <a:pt x="5410199" y="0"/>
                  </a:lnTo>
                  <a:lnTo>
                    <a:pt x="0" y="0"/>
                  </a:lnTo>
                  <a:lnTo>
                    <a:pt x="0" y="1142999"/>
                  </a:lnTo>
                  <a:lnTo>
                    <a:pt x="5410199" y="1142999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64217" y="5221224"/>
              <a:ext cx="5422900" cy="1156970"/>
            </a:xfrm>
            <a:custGeom>
              <a:avLst/>
              <a:gdLst/>
              <a:ahLst/>
              <a:cxnLst/>
              <a:rect l="l" t="t" r="r" b="b"/>
              <a:pathLst>
                <a:path w="5422900" h="1156970">
                  <a:moveTo>
                    <a:pt x="5422389" y="1156716"/>
                  </a:moveTo>
                  <a:lnTo>
                    <a:pt x="5422389" y="0"/>
                  </a:lnTo>
                  <a:lnTo>
                    <a:pt x="0" y="0"/>
                  </a:lnTo>
                  <a:lnTo>
                    <a:pt x="0" y="1156716"/>
                  </a:lnTo>
                  <a:lnTo>
                    <a:pt x="6096" y="1156716"/>
                  </a:lnTo>
                  <a:lnTo>
                    <a:pt x="6096" y="13716"/>
                  </a:lnTo>
                  <a:lnTo>
                    <a:pt x="12192" y="7620"/>
                  </a:lnTo>
                  <a:lnTo>
                    <a:pt x="12192" y="13716"/>
                  </a:lnTo>
                  <a:lnTo>
                    <a:pt x="5410197" y="13716"/>
                  </a:lnTo>
                  <a:lnTo>
                    <a:pt x="5410197" y="7620"/>
                  </a:lnTo>
                  <a:lnTo>
                    <a:pt x="5416293" y="13716"/>
                  </a:lnTo>
                  <a:lnTo>
                    <a:pt x="5416293" y="1156716"/>
                  </a:lnTo>
                  <a:lnTo>
                    <a:pt x="5422389" y="1156716"/>
                  </a:lnTo>
                  <a:close/>
                </a:path>
                <a:path w="5422900" h="1156970">
                  <a:moveTo>
                    <a:pt x="12192" y="13716"/>
                  </a:moveTo>
                  <a:lnTo>
                    <a:pt x="12192" y="7620"/>
                  </a:lnTo>
                  <a:lnTo>
                    <a:pt x="6096" y="13716"/>
                  </a:lnTo>
                  <a:lnTo>
                    <a:pt x="12192" y="13716"/>
                  </a:lnTo>
                  <a:close/>
                </a:path>
                <a:path w="5422900" h="1156970">
                  <a:moveTo>
                    <a:pt x="12192" y="1143000"/>
                  </a:moveTo>
                  <a:lnTo>
                    <a:pt x="12192" y="13716"/>
                  </a:lnTo>
                  <a:lnTo>
                    <a:pt x="6096" y="13716"/>
                  </a:lnTo>
                  <a:lnTo>
                    <a:pt x="6096" y="1143000"/>
                  </a:lnTo>
                  <a:lnTo>
                    <a:pt x="12192" y="1143000"/>
                  </a:lnTo>
                  <a:close/>
                </a:path>
                <a:path w="5422900" h="1156970">
                  <a:moveTo>
                    <a:pt x="5416293" y="1143000"/>
                  </a:moveTo>
                  <a:lnTo>
                    <a:pt x="6096" y="1143000"/>
                  </a:lnTo>
                  <a:lnTo>
                    <a:pt x="12192" y="1150620"/>
                  </a:lnTo>
                  <a:lnTo>
                    <a:pt x="12192" y="1156716"/>
                  </a:lnTo>
                  <a:lnTo>
                    <a:pt x="5410197" y="1156716"/>
                  </a:lnTo>
                  <a:lnTo>
                    <a:pt x="5410197" y="1150620"/>
                  </a:lnTo>
                  <a:lnTo>
                    <a:pt x="5416293" y="1143000"/>
                  </a:lnTo>
                  <a:close/>
                </a:path>
                <a:path w="5422900" h="1156970">
                  <a:moveTo>
                    <a:pt x="12192" y="1156716"/>
                  </a:moveTo>
                  <a:lnTo>
                    <a:pt x="12192" y="1150620"/>
                  </a:lnTo>
                  <a:lnTo>
                    <a:pt x="6096" y="1143000"/>
                  </a:lnTo>
                  <a:lnTo>
                    <a:pt x="6096" y="1156716"/>
                  </a:lnTo>
                  <a:lnTo>
                    <a:pt x="12192" y="1156716"/>
                  </a:lnTo>
                  <a:close/>
                </a:path>
                <a:path w="5422900" h="1156970">
                  <a:moveTo>
                    <a:pt x="5416293" y="13716"/>
                  </a:moveTo>
                  <a:lnTo>
                    <a:pt x="5410197" y="7620"/>
                  </a:lnTo>
                  <a:lnTo>
                    <a:pt x="5410197" y="13716"/>
                  </a:lnTo>
                  <a:lnTo>
                    <a:pt x="5416293" y="13716"/>
                  </a:lnTo>
                  <a:close/>
                </a:path>
                <a:path w="5422900" h="1156970">
                  <a:moveTo>
                    <a:pt x="5416293" y="1143000"/>
                  </a:moveTo>
                  <a:lnTo>
                    <a:pt x="5416293" y="13716"/>
                  </a:lnTo>
                  <a:lnTo>
                    <a:pt x="5410197" y="13716"/>
                  </a:lnTo>
                  <a:lnTo>
                    <a:pt x="5410197" y="1143000"/>
                  </a:lnTo>
                  <a:lnTo>
                    <a:pt x="5416293" y="1143000"/>
                  </a:lnTo>
                  <a:close/>
                </a:path>
                <a:path w="5422900" h="1156970">
                  <a:moveTo>
                    <a:pt x="5416293" y="1156716"/>
                  </a:moveTo>
                  <a:lnTo>
                    <a:pt x="5416293" y="1143000"/>
                  </a:lnTo>
                  <a:lnTo>
                    <a:pt x="5410197" y="1150620"/>
                  </a:lnTo>
                  <a:lnTo>
                    <a:pt x="5410197" y="1156716"/>
                  </a:lnTo>
                  <a:lnTo>
                    <a:pt x="5416293" y="1156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70313" y="5510273"/>
            <a:ext cx="5410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8159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Verdana"/>
                <a:cs typeface="Verdana"/>
              </a:rPr>
              <a:t>Mais le passage aux </a:t>
            </a:r>
            <a:r>
              <a:rPr sz="1800" b="1" dirty="0">
                <a:latin typeface="Verdana"/>
                <a:cs typeface="Verdana"/>
              </a:rPr>
              <a:t>normes</a:t>
            </a:r>
            <a:r>
              <a:rPr sz="1800" b="1" spc="-5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IFRS</a:t>
            </a:r>
            <a:endParaRPr sz="1800">
              <a:latin typeface="Verdana"/>
              <a:cs typeface="Verdana"/>
            </a:endParaRPr>
          </a:p>
          <a:p>
            <a:pPr marL="69850">
              <a:lnSpc>
                <a:spcPct val="100000"/>
              </a:lnSpc>
            </a:pPr>
            <a:r>
              <a:rPr sz="1800" b="1" dirty="0">
                <a:latin typeface="Verdana"/>
                <a:cs typeface="Verdana"/>
              </a:rPr>
              <a:t>est un processus </a:t>
            </a:r>
            <a:r>
              <a:rPr sz="1800" b="1" spc="-5" dirty="0">
                <a:latin typeface="Verdana"/>
                <a:cs typeface="Verdana"/>
              </a:rPr>
              <a:t>relativement</a:t>
            </a:r>
            <a:r>
              <a:rPr sz="1800" b="1" spc="-30" dirty="0">
                <a:latin typeface="Verdana"/>
                <a:cs typeface="Verdana"/>
              </a:rPr>
              <a:t> </a:t>
            </a:r>
            <a:r>
              <a:rPr sz="1800" b="1" spc="-5" dirty="0">
                <a:latin typeface="Verdana"/>
                <a:cs typeface="Verdana"/>
              </a:rPr>
              <a:t>complexe.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48918" y="3777996"/>
            <a:ext cx="6068695" cy="2600325"/>
            <a:chOff x="3748918" y="3777996"/>
            <a:chExt cx="6068695" cy="2600325"/>
          </a:xfrm>
        </p:grpSpPr>
        <p:sp>
          <p:nvSpPr>
            <p:cNvPr id="16" name="object 16"/>
            <p:cNvSpPr/>
            <p:nvPr/>
          </p:nvSpPr>
          <p:spPr>
            <a:xfrm>
              <a:off x="3748918" y="4642104"/>
              <a:ext cx="170815" cy="576580"/>
            </a:xfrm>
            <a:custGeom>
              <a:avLst/>
              <a:gdLst/>
              <a:ahLst/>
              <a:cxnLst/>
              <a:rect l="l" t="t" r="r" b="b"/>
              <a:pathLst>
                <a:path w="170814" h="576579">
                  <a:moveTo>
                    <a:pt x="170688" y="405384"/>
                  </a:moveTo>
                  <a:lnTo>
                    <a:pt x="0" y="405384"/>
                  </a:lnTo>
                  <a:lnTo>
                    <a:pt x="56388" y="518160"/>
                  </a:lnTo>
                  <a:lnTo>
                    <a:pt x="56388" y="434340"/>
                  </a:lnTo>
                  <a:lnTo>
                    <a:pt x="114300" y="434340"/>
                  </a:lnTo>
                  <a:lnTo>
                    <a:pt x="114300" y="518160"/>
                  </a:lnTo>
                  <a:lnTo>
                    <a:pt x="170688" y="405384"/>
                  </a:lnTo>
                  <a:close/>
                </a:path>
                <a:path w="170814" h="576579">
                  <a:moveTo>
                    <a:pt x="114300" y="405384"/>
                  </a:moveTo>
                  <a:lnTo>
                    <a:pt x="114300" y="0"/>
                  </a:lnTo>
                  <a:lnTo>
                    <a:pt x="56388" y="0"/>
                  </a:lnTo>
                  <a:lnTo>
                    <a:pt x="56388" y="405384"/>
                  </a:lnTo>
                  <a:lnTo>
                    <a:pt x="114300" y="405384"/>
                  </a:lnTo>
                  <a:close/>
                </a:path>
                <a:path w="170814" h="576579">
                  <a:moveTo>
                    <a:pt x="114300" y="518160"/>
                  </a:moveTo>
                  <a:lnTo>
                    <a:pt x="114300" y="434340"/>
                  </a:lnTo>
                  <a:lnTo>
                    <a:pt x="56388" y="434340"/>
                  </a:lnTo>
                  <a:lnTo>
                    <a:pt x="56388" y="518160"/>
                  </a:lnTo>
                  <a:lnTo>
                    <a:pt x="85344" y="576072"/>
                  </a:lnTo>
                  <a:lnTo>
                    <a:pt x="114300" y="5181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209121" y="3777996"/>
              <a:ext cx="2025650" cy="216535"/>
            </a:xfrm>
            <a:custGeom>
              <a:avLst/>
              <a:gdLst/>
              <a:ahLst/>
              <a:cxnLst/>
              <a:rect l="l" t="t" r="r" b="b"/>
              <a:pathLst>
                <a:path w="2025650" h="216535">
                  <a:moveTo>
                    <a:pt x="2025472" y="0"/>
                  </a:moveTo>
                  <a:lnTo>
                    <a:pt x="0" y="0"/>
                  </a:lnTo>
                  <a:lnTo>
                    <a:pt x="32281" y="16204"/>
                  </a:lnTo>
                  <a:lnTo>
                    <a:pt x="76035" y="36467"/>
                  </a:lnTo>
                  <a:lnTo>
                    <a:pt x="121339" y="55805"/>
                  </a:lnTo>
                  <a:lnTo>
                    <a:pt x="168139" y="74190"/>
                  </a:lnTo>
                  <a:lnTo>
                    <a:pt x="216381" y="91595"/>
                  </a:lnTo>
                  <a:lnTo>
                    <a:pt x="266011" y="107991"/>
                  </a:lnTo>
                  <a:lnTo>
                    <a:pt x="316973" y="123349"/>
                  </a:lnTo>
                  <a:lnTo>
                    <a:pt x="369215" y="137641"/>
                  </a:lnTo>
                  <a:lnTo>
                    <a:pt x="422681" y="150839"/>
                  </a:lnTo>
                  <a:lnTo>
                    <a:pt x="477317" y="162914"/>
                  </a:lnTo>
                  <a:lnTo>
                    <a:pt x="533069" y="173839"/>
                  </a:lnTo>
                  <a:lnTo>
                    <a:pt x="589883" y="183585"/>
                  </a:lnTo>
                  <a:lnTo>
                    <a:pt x="647703" y="192123"/>
                  </a:lnTo>
                  <a:lnTo>
                    <a:pt x="706477" y="199425"/>
                  </a:lnTo>
                  <a:lnTo>
                    <a:pt x="766149" y="205463"/>
                  </a:lnTo>
                  <a:lnTo>
                    <a:pt x="826665" y="210209"/>
                  </a:lnTo>
                  <a:lnTo>
                    <a:pt x="887971" y="213633"/>
                  </a:lnTo>
                  <a:lnTo>
                    <a:pt x="950013" y="215709"/>
                  </a:lnTo>
                  <a:lnTo>
                    <a:pt x="1012736" y="216407"/>
                  </a:lnTo>
                  <a:lnTo>
                    <a:pt x="1075459" y="215709"/>
                  </a:lnTo>
                  <a:lnTo>
                    <a:pt x="1137501" y="213633"/>
                  </a:lnTo>
                  <a:lnTo>
                    <a:pt x="1198807" y="210209"/>
                  </a:lnTo>
                  <a:lnTo>
                    <a:pt x="1259323" y="205463"/>
                  </a:lnTo>
                  <a:lnTo>
                    <a:pt x="1318995" y="199425"/>
                  </a:lnTo>
                  <a:lnTo>
                    <a:pt x="1377769" y="192123"/>
                  </a:lnTo>
                  <a:lnTo>
                    <a:pt x="1435589" y="183585"/>
                  </a:lnTo>
                  <a:lnTo>
                    <a:pt x="1492403" y="173839"/>
                  </a:lnTo>
                  <a:lnTo>
                    <a:pt x="1548155" y="162914"/>
                  </a:lnTo>
                  <a:lnTo>
                    <a:pt x="1602791" y="150839"/>
                  </a:lnTo>
                  <a:lnTo>
                    <a:pt x="1656257" y="137641"/>
                  </a:lnTo>
                  <a:lnTo>
                    <a:pt x="1708499" y="123349"/>
                  </a:lnTo>
                  <a:lnTo>
                    <a:pt x="1759461" y="107991"/>
                  </a:lnTo>
                  <a:lnTo>
                    <a:pt x="1809091" y="91595"/>
                  </a:lnTo>
                  <a:lnTo>
                    <a:pt x="1857333" y="74190"/>
                  </a:lnTo>
                  <a:lnTo>
                    <a:pt x="1904133" y="55805"/>
                  </a:lnTo>
                  <a:lnTo>
                    <a:pt x="1949437" y="36467"/>
                  </a:lnTo>
                  <a:lnTo>
                    <a:pt x="1993191" y="16204"/>
                  </a:lnTo>
                  <a:lnTo>
                    <a:pt x="202547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93497" y="3777996"/>
              <a:ext cx="2056764" cy="222885"/>
            </a:xfrm>
            <a:custGeom>
              <a:avLst/>
              <a:gdLst/>
              <a:ahLst/>
              <a:cxnLst/>
              <a:rect l="l" t="t" r="r" b="b"/>
              <a:pathLst>
                <a:path w="2056765" h="222885">
                  <a:moveTo>
                    <a:pt x="1028360" y="210311"/>
                  </a:moveTo>
                  <a:lnTo>
                    <a:pt x="953684" y="208787"/>
                  </a:lnTo>
                  <a:lnTo>
                    <a:pt x="880532" y="205739"/>
                  </a:lnTo>
                  <a:lnTo>
                    <a:pt x="808904" y="201167"/>
                  </a:lnTo>
                  <a:lnTo>
                    <a:pt x="737276" y="195071"/>
                  </a:lnTo>
                  <a:lnTo>
                    <a:pt x="667172" y="185927"/>
                  </a:lnTo>
                  <a:lnTo>
                    <a:pt x="598592" y="176783"/>
                  </a:lnTo>
                  <a:lnTo>
                    <a:pt x="531536" y="164591"/>
                  </a:lnTo>
                  <a:lnTo>
                    <a:pt x="466004" y="150875"/>
                  </a:lnTo>
                  <a:lnTo>
                    <a:pt x="401996" y="135635"/>
                  </a:lnTo>
                  <a:lnTo>
                    <a:pt x="341036" y="118871"/>
                  </a:lnTo>
                  <a:lnTo>
                    <a:pt x="280076" y="100583"/>
                  </a:lnTo>
                  <a:lnTo>
                    <a:pt x="222164" y="82295"/>
                  </a:lnTo>
                  <a:lnTo>
                    <a:pt x="165776" y="60959"/>
                  </a:lnTo>
                  <a:lnTo>
                    <a:pt x="110912" y="38099"/>
                  </a:lnTo>
                  <a:lnTo>
                    <a:pt x="59096" y="15239"/>
                  </a:lnTo>
                  <a:lnTo>
                    <a:pt x="33188" y="1523"/>
                  </a:lnTo>
                  <a:lnTo>
                    <a:pt x="30141" y="0"/>
                  </a:lnTo>
                  <a:lnTo>
                    <a:pt x="0" y="0"/>
                  </a:lnTo>
                  <a:lnTo>
                    <a:pt x="2708" y="1523"/>
                  </a:lnTo>
                  <a:lnTo>
                    <a:pt x="53000" y="25907"/>
                  </a:lnTo>
                  <a:lnTo>
                    <a:pt x="106340" y="50291"/>
                  </a:lnTo>
                  <a:lnTo>
                    <a:pt x="161204" y="73151"/>
                  </a:lnTo>
                  <a:lnTo>
                    <a:pt x="217592" y="92963"/>
                  </a:lnTo>
                  <a:lnTo>
                    <a:pt x="277028" y="112775"/>
                  </a:lnTo>
                  <a:lnTo>
                    <a:pt x="337988" y="131063"/>
                  </a:lnTo>
                  <a:lnTo>
                    <a:pt x="400472" y="147827"/>
                  </a:lnTo>
                  <a:lnTo>
                    <a:pt x="464480" y="163067"/>
                  </a:lnTo>
                  <a:lnTo>
                    <a:pt x="530012" y="176783"/>
                  </a:lnTo>
                  <a:lnTo>
                    <a:pt x="597068" y="188975"/>
                  </a:lnTo>
                  <a:lnTo>
                    <a:pt x="665648" y="199643"/>
                  </a:lnTo>
                  <a:lnTo>
                    <a:pt x="735752" y="207263"/>
                  </a:lnTo>
                  <a:lnTo>
                    <a:pt x="807380" y="214883"/>
                  </a:lnTo>
                  <a:lnTo>
                    <a:pt x="880532" y="219455"/>
                  </a:lnTo>
                  <a:lnTo>
                    <a:pt x="953684" y="222503"/>
                  </a:lnTo>
                  <a:lnTo>
                    <a:pt x="1022264" y="222503"/>
                  </a:lnTo>
                  <a:lnTo>
                    <a:pt x="1022264" y="213359"/>
                  </a:lnTo>
                  <a:lnTo>
                    <a:pt x="1025312" y="210311"/>
                  </a:lnTo>
                  <a:lnTo>
                    <a:pt x="1028360" y="210311"/>
                  </a:lnTo>
                  <a:close/>
                </a:path>
                <a:path w="2056765" h="222885">
                  <a:moveTo>
                    <a:pt x="1028360" y="210311"/>
                  </a:moveTo>
                  <a:lnTo>
                    <a:pt x="1025312" y="210311"/>
                  </a:lnTo>
                  <a:lnTo>
                    <a:pt x="1022264" y="213359"/>
                  </a:lnTo>
                  <a:lnTo>
                    <a:pt x="1022264" y="216407"/>
                  </a:lnTo>
                  <a:lnTo>
                    <a:pt x="1028360" y="210311"/>
                  </a:lnTo>
                  <a:close/>
                </a:path>
                <a:path w="2056765" h="222885">
                  <a:moveTo>
                    <a:pt x="2056721" y="0"/>
                  </a:moveTo>
                  <a:lnTo>
                    <a:pt x="2028950" y="0"/>
                  </a:lnTo>
                  <a:lnTo>
                    <a:pt x="2023532" y="3047"/>
                  </a:lnTo>
                  <a:lnTo>
                    <a:pt x="1997624" y="15239"/>
                  </a:lnTo>
                  <a:lnTo>
                    <a:pt x="1945808" y="38099"/>
                  </a:lnTo>
                  <a:lnTo>
                    <a:pt x="1890944" y="60959"/>
                  </a:lnTo>
                  <a:lnTo>
                    <a:pt x="1834556" y="82295"/>
                  </a:lnTo>
                  <a:lnTo>
                    <a:pt x="1776644" y="100583"/>
                  </a:lnTo>
                  <a:lnTo>
                    <a:pt x="1715684" y="118871"/>
                  </a:lnTo>
                  <a:lnTo>
                    <a:pt x="1653200" y="135635"/>
                  </a:lnTo>
                  <a:lnTo>
                    <a:pt x="1589192" y="150875"/>
                  </a:lnTo>
                  <a:lnTo>
                    <a:pt x="1523660" y="164591"/>
                  </a:lnTo>
                  <a:lnTo>
                    <a:pt x="1456604" y="176783"/>
                  </a:lnTo>
                  <a:lnTo>
                    <a:pt x="1319444" y="195071"/>
                  </a:lnTo>
                  <a:lnTo>
                    <a:pt x="1247816" y="201167"/>
                  </a:lnTo>
                  <a:lnTo>
                    <a:pt x="1176188" y="205739"/>
                  </a:lnTo>
                  <a:lnTo>
                    <a:pt x="1103036" y="208787"/>
                  </a:lnTo>
                  <a:lnTo>
                    <a:pt x="1028360" y="210311"/>
                  </a:lnTo>
                  <a:lnTo>
                    <a:pt x="1022264" y="216407"/>
                  </a:lnTo>
                  <a:lnTo>
                    <a:pt x="1022264" y="222503"/>
                  </a:lnTo>
                  <a:lnTo>
                    <a:pt x="1028360" y="222503"/>
                  </a:lnTo>
                  <a:lnTo>
                    <a:pt x="1034456" y="216407"/>
                  </a:lnTo>
                  <a:lnTo>
                    <a:pt x="1034456" y="222503"/>
                  </a:lnTo>
                  <a:lnTo>
                    <a:pt x="1103036" y="222503"/>
                  </a:lnTo>
                  <a:lnTo>
                    <a:pt x="1176188" y="219455"/>
                  </a:lnTo>
                  <a:lnTo>
                    <a:pt x="1249340" y="213359"/>
                  </a:lnTo>
                  <a:lnTo>
                    <a:pt x="1320968" y="207263"/>
                  </a:lnTo>
                  <a:lnTo>
                    <a:pt x="1391072" y="199643"/>
                  </a:lnTo>
                  <a:lnTo>
                    <a:pt x="1459652" y="188975"/>
                  </a:lnTo>
                  <a:lnTo>
                    <a:pt x="1526708" y="176783"/>
                  </a:lnTo>
                  <a:lnTo>
                    <a:pt x="1592240" y="163067"/>
                  </a:lnTo>
                  <a:lnTo>
                    <a:pt x="1656248" y="147827"/>
                  </a:lnTo>
                  <a:lnTo>
                    <a:pt x="1718732" y="131063"/>
                  </a:lnTo>
                  <a:lnTo>
                    <a:pt x="1779692" y="112775"/>
                  </a:lnTo>
                  <a:lnTo>
                    <a:pt x="1839128" y="92963"/>
                  </a:lnTo>
                  <a:lnTo>
                    <a:pt x="1895516" y="71627"/>
                  </a:lnTo>
                  <a:lnTo>
                    <a:pt x="1950380" y="50291"/>
                  </a:lnTo>
                  <a:lnTo>
                    <a:pt x="2003720" y="25907"/>
                  </a:lnTo>
                  <a:lnTo>
                    <a:pt x="2054012" y="1523"/>
                  </a:lnTo>
                  <a:lnTo>
                    <a:pt x="2056721" y="0"/>
                  </a:lnTo>
                  <a:close/>
                </a:path>
                <a:path w="2056765" h="222885">
                  <a:moveTo>
                    <a:pt x="1034456" y="219455"/>
                  </a:moveTo>
                  <a:lnTo>
                    <a:pt x="1034456" y="216407"/>
                  </a:lnTo>
                  <a:lnTo>
                    <a:pt x="1028360" y="222503"/>
                  </a:lnTo>
                  <a:lnTo>
                    <a:pt x="1031408" y="222503"/>
                  </a:lnTo>
                  <a:lnTo>
                    <a:pt x="1034456" y="219455"/>
                  </a:lnTo>
                  <a:close/>
                </a:path>
                <a:path w="2056765" h="222885">
                  <a:moveTo>
                    <a:pt x="1034456" y="222503"/>
                  </a:moveTo>
                  <a:lnTo>
                    <a:pt x="1034456" y="219455"/>
                  </a:lnTo>
                  <a:lnTo>
                    <a:pt x="1031408" y="222503"/>
                  </a:lnTo>
                  <a:lnTo>
                    <a:pt x="1034456" y="2225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22113" y="4858511"/>
              <a:ext cx="1043940" cy="433070"/>
            </a:xfrm>
            <a:custGeom>
              <a:avLst/>
              <a:gdLst/>
              <a:ahLst/>
              <a:cxnLst/>
              <a:rect l="l" t="t" r="r" b="b"/>
              <a:pathLst>
                <a:path w="1043940" h="433070">
                  <a:moveTo>
                    <a:pt x="1043939" y="288035"/>
                  </a:moveTo>
                  <a:lnTo>
                    <a:pt x="877823" y="288035"/>
                  </a:lnTo>
                  <a:lnTo>
                    <a:pt x="856773" y="249322"/>
                  </a:lnTo>
                  <a:lnTo>
                    <a:pt x="831107" y="212773"/>
                  </a:lnTo>
                  <a:lnTo>
                    <a:pt x="801134" y="178551"/>
                  </a:lnTo>
                  <a:lnTo>
                    <a:pt x="767160" y="146818"/>
                  </a:lnTo>
                  <a:lnTo>
                    <a:pt x="729495" y="117735"/>
                  </a:lnTo>
                  <a:lnTo>
                    <a:pt x="688447" y="91467"/>
                  </a:lnTo>
                  <a:lnTo>
                    <a:pt x="644322" y="68174"/>
                  </a:lnTo>
                  <a:lnTo>
                    <a:pt x="597430" y="48019"/>
                  </a:lnTo>
                  <a:lnTo>
                    <a:pt x="548078" y="31165"/>
                  </a:lnTo>
                  <a:lnTo>
                    <a:pt x="496574" y="17773"/>
                  </a:lnTo>
                  <a:lnTo>
                    <a:pt x="443226" y="8007"/>
                  </a:lnTo>
                  <a:lnTo>
                    <a:pt x="388343" y="2028"/>
                  </a:lnTo>
                  <a:lnTo>
                    <a:pt x="332231" y="0"/>
                  </a:lnTo>
                  <a:lnTo>
                    <a:pt x="0" y="0"/>
                  </a:lnTo>
                  <a:lnTo>
                    <a:pt x="56111" y="2028"/>
                  </a:lnTo>
                  <a:lnTo>
                    <a:pt x="111000" y="8007"/>
                  </a:lnTo>
                  <a:lnTo>
                    <a:pt x="164361" y="17773"/>
                  </a:lnTo>
                  <a:lnTo>
                    <a:pt x="215890" y="31165"/>
                  </a:lnTo>
                  <a:lnTo>
                    <a:pt x="265284" y="48019"/>
                  </a:lnTo>
                  <a:lnTo>
                    <a:pt x="312240" y="68174"/>
                  </a:lnTo>
                  <a:lnTo>
                    <a:pt x="356452" y="91467"/>
                  </a:lnTo>
                  <a:lnTo>
                    <a:pt x="397619" y="117735"/>
                  </a:lnTo>
                  <a:lnTo>
                    <a:pt x="435434" y="146818"/>
                  </a:lnTo>
                  <a:lnTo>
                    <a:pt x="469595" y="178551"/>
                  </a:lnTo>
                  <a:lnTo>
                    <a:pt x="499799" y="212773"/>
                  </a:lnTo>
                  <a:lnTo>
                    <a:pt x="525740" y="249322"/>
                  </a:lnTo>
                  <a:lnTo>
                    <a:pt x="547115" y="288035"/>
                  </a:lnTo>
                  <a:lnTo>
                    <a:pt x="380999" y="288035"/>
                  </a:lnTo>
                  <a:lnTo>
                    <a:pt x="745235" y="432815"/>
                  </a:lnTo>
                  <a:lnTo>
                    <a:pt x="1043939" y="288035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41469" y="4858511"/>
              <a:ext cx="746760" cy="433070"/>
            </a:xfrm>
            <a:custGeom>
              <a:avLst/>
              <a:gdLst/>
              <a:ahLst/>
              <a:cxnLst/>
              <a:rect l="l" t="t" r="r" b="b"/>
              <a:pathLst>
                <a:path w="746759" h="433070">
                  <a:moveTo>
                    <a:pt x="746759" y="18287"/>
                  </a:moveTo>
                  <a:lnTo>
                    <a:pt x="706231" y="10286"/>
                  </a:lnTo>
                  <a:lnTo>
                    <a:pt x="664844" y="4571"/>
                  </a:lnTo>
                  <a:lnTo>
                    <a:pt x="622887" y="1142"/>
                  </a:lnTo>
                  <a:lnTo>
                    <a:pt x="580643" y="0"/>
                  </a:lnTo>
                  <a:lnTo>
                    <a:pt x="524824" y="1979"/>
                  </a:lnTo>
                  <a:lnTo>
                    <a:pt x="470484" y="7795"/>
                  </a:lnTo>
                  <a:lnTo>
                    <a:pt x="417869" y="17269"/>
                  </a:lnTo>
                  <a:lnTo>
                    <a:pt x="367225" y="30220"/>
                  </a:lnTo>
                  <a:lnTo>
                    <a:pt x="318798" y="46467"/>
                  </a:lnTo>
                  <a:lnTo>
                    <a:pt x="272833" y="65830"/>
                  </a:lnTo>
                  <a:lnTo>
                    <a:pt x="229577" y="88127"/>
                  </a:lnTo>
                  <a:lnTo>
                    <a:pt x="189274" y="113179"/>
                  </a:lnTo>
                  <a:lnTo>
                    <a:pt x="152170" y="140806"/>
                  </a:lnTo>
                  <a:lnTo>
                    <a:pt x="118511" y="170825"/>
                  </a:lnTo>
                  <a:lnTo>
                    <a:pt x="88543" y="203058"/>
                  </a:lnTo>
                  <a:lnTo>
                    <a:pt x="62512" y="237323"/>
                  </a:lnTo>
                  <a:lnTo>
                    <a:pt x="40663" y="273440"/>
                  </a:lnTo>
                  <a:lnTo>
                    <a:pt x="23241" y="311228"/>
                  </a:lnTo>
                  <a:lnTo>
                    <a:pt x="10493" y="350507"/>
                  </a:lnTo>
                  <a:lnTo>
                    <a:pt x="2664" y="391096"/>
                  </a:lnTo>
                  <a:lnTo>
                    <a:pt x="0" y="432815"/>
                  </a:lnTo>
                  <a:lnTo>
                    <a:pt x="332231" y="432815"/>
                  </a:lnTo>
                  <a:lnTo>
                    <a:pt x="335192" y="388975"/>
                  </a:lnTo>
                  <a:lnTo>
                    <a:pt x="343905" y="346242"/>
                  </a:lnTo>
                  <a:lnTo>
                    <a:pt x="358115" y="304858"/>
                  </a:lnTo>
                  <a:lnTo>
                    <a:pt x="377570" y="265063"/>
                  </a:lnTo>
                  <a:lnTo>
                    <a:pt x="402015" y="227100"/>
                  </a:lnTo>
                  <a:lnTo>
                    <a:pt x="431196" y="191209"/>
                  </a:lnTo>
                  <a:lnTo>
                    <a:pt x="464860" y="157633"/>
                  </a:lnTo>
                  <a:lnTo>
                    <a:pt x="502753" y="126612"/>
                  </a:lnTo>
                  <a:lnTo>
                    <a:pt x="544620" y="98387"/>
                  </a:lnTo>
                  <a:lnTo>
                    <a:pt x="590209" y="73201"/>
                  </a:lnTo>
                  <a:lnTo>
                    <a:pt x="639264" y="51295"/>
                  </a:lnTo>
                  <a:lnTo>
                    <a:pt x="691532" y="32910"/>
                  </a:lnTo>
                  <a:lnTo>
                    <a:pt x="746759" y="18287"/>
                  </a:lnTo>
                  <a:close/>
                </a:path>
              </a:pathLst>
            </a:custGeom>
            <a:solidFill>
              <a:srgbClr val="3F67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635374" y="4852416"/>
              <a:ext cx="1658620" cy="447040"/>
            </a:xfrm>
            <a:custGeom>
              <a:avLst/>
              <a:gdLst/>
              <a:ahLst/>
              <a:cxnLst/>
              <a:rect l="l" t="t" r="r" b="b"/>
              <a:pathLst>
                <a:path w="1658620" h="447039">
                  <a:moveTo>
                    <a:pt x="729996" y="12192"/>
                  </a:moveTo>
                  <a:lnTo>
                    <a:pt x="722376" y="10668"/>
                  </a:lnTo>
                  <a:lnTo>
                    <a:pt x="701040" y="7620"/>
                  </a:lnTo>
                  <a:lnTo>
                    <a:pt x="678180" y="4572"/>
                  </a:lnTo>
                  <a:lnTo>
                    <a:pt x="609600" y="0"/>
                  </a:lnTo>
                  <a:lnTo>
                    <a:pt x="556260" y="0"/>
                  </a:lnTo>
                  <a:lnTo>
                    <a:pt x="469392" y="7620"/>
                  </a:lnTo>
                  <a:lnTo>
                    <a:pt x="385572" y="25908"/>
                  </a:lnTo>
                  <a:lnTo>
                    <a:pt x="307848" y="51816"/>
                  </a:lnTo>
                  <a:lnTo>
                    <a:pt x="259080" y="74676"/>
                  </a:lnTo>
                  <a:lnTo>
                    <a:pt x="214884" y="99060"/>
                  </a:lnTo>
                  <a:lnTo>
                    <a:pt x="172212" y="128016"/>
                  </a:lnTo>
                  <a:lnTo>
                    <a:pt x="135636" y="158496"/>
                  </a:lnTo>
                  <a:lnTo>
                    <a:pt x="100584" y="192024"/>
                  </a:lnTo>
                  <a:lnTo>
                    <a:pt x="71628" y="228600"/>
                  </a:lnTo>
                  <a:lnTo>
                    <a:pt x="59436" y="248412"/>
                  </a:lnTo>
                  <a:lnTo>
                    <a:pt x="47244" y="266700"/>
                  </a:lnTo>
                  <a:lnTo>
                    <a:pt x="27432" y="307848"/>
                  </a:lnTo>
                  <a:lnTo>
                    <a:pt x="12192" y="350520"/>
                  </a:lnTo>
                  <a:lnTo>
                    <a:pt x="3048" y="394716"/>
                  </a:lnTo>
                  <a:lnTo>
                    <a:pt x="0" y="445008"/>
                  </a:lnTo>
                  <a:lnTo>
                    <a:pt x="6096" y="445008"/>
                  </a:lnTo>
                  <a:lnTo>
                    <a:pt x="6096" y="432816"/>
                  </a:lnTo>
                  <a:lnTo>
                    <a:pt x="13716" y="432816"/>
                  </a:lnTo>
                  <a:lnTo>
                    <a:pt x="13716" y="417576"/>
                  </a:lnTo>
                  <a:lnTo>
                    <a:pt x="19812" y="374904"/>
                  </a:lnTo>
                  <a:lnTo>
                    <a:pt x="24384" y="353568"/>
                  </a:lnTo>
                  <a:lnTo>
                    <a:pt x="30480" y="332232"/>
                  </a:lnTo>
                  <a:lnTo>
                    <a:pt x="30480" y="333756"/>
                  </a:lnTo>
                  <a:lnTo>
                    <a:pt x="38100" y="312420"/>
                  </a:lnTo>
                  <a:lnTo>
                    <a:pt x="47244" y="292608"/>
                  </a:lnTo>
                  <a:lnTo>
                    <a:pt x="57912" y="272796"/>
                  </a:lnTo>
                  <a:lnTo>
                    <a:pt x="57912" y="274320"/>
                  </a:lnTo>
                  <a:lnTo>
                    <a:pt x="68580" y="256984"/>
                  </a:lnTo>
                  <a:lnTo>
                    <a:pt x="68580" y="254508"/>
                  </a:lnTo>
                  <a:lnTo>
                    <a:pt x="96012" y="217932"/>
                  </a:lnTo>
                  <a:lnTo>
                    <a:pt x="109728" y="202844"/>
                  </a:lnTo>
                  <a:lnTo>
                    <a:pt x="109728" y="201168"/>
                  </a:lnTo>
                  <a:lnTo>
                    <a:pt x="143256" y="167640"/>
                  </a:lnTo>
                  <a:lnTo>
                    <a:pt x="161544" y="152400"/>
                  </a:lnTo>
                  <a:lnTo>
                    <a:pt x="181356" y="137160"/>
                  </a:lnTo>
                  <a:lnTo>
                    <a:pt x="181356" y="137595"/>
                  </a:lnTo>
                  <a:lnTo>
                    <a:pt x="199644" y="124532"/>
                  </a:lnTo>
                  <a:lnTo>
                    <a:pt x="199644" y="123444"/>
                  </a:lnTo>
                  <a:lnTo>
                    <a:pt x="220980" y="109728"/>
                  </a:lnTo>
                  <a:lnTo>
                    <a:pt x="242316" y="97536"/>
                  </a:lnTo>
                  <a:lnTo>
                    <a:pt x="265176" y="85344"/>
                  </a:lnTo>
                  <a:lnTo>
                    <a:pt x="288036" y="75342"/>
                  </a:lnTo>
                  <a:lnTo>
                    <a:pt x="288036" y="74676"/>
                  </a:lnTo>
                  <a:lnTo>
                    <a:pt x="312420" y="64008"/>
                  </a:lnTo>
                  <a:lnTo>
                    <a:pt x="336804" y="55401"/>
                  </a:lnTo>
                  <a:lnTo>
                    <a:pt x="336804" y="54864"/>
                  </a:lnTo>
                  <a:lnTo>
                    <a:pt x="388620" y="38100"/>
                  </a:lnTo>
                  <a:lnTo>
                    <a:pt x="443484" y="25908"/>
                  </a:lnTo>
                  <a:lnTo>
                    <a:pt x="498348" y="17004"/>
                  </a:lnTo>
                  <a:lnTo>
                    <a:pt x="498348" y="16764"/>
                  </a:lnTo>
                  <a:lnTo>
                    <a:pt x="527304" y="13868"/>
                  </a:lnTo>
                  <a:lnTo>
                    <a:pt x="527304" y="13716"/>
                  </a:lnTo>
                  <a:lnTo>
                    <a:pt x="556260" y="12268"/>
                  </a:lnTo>
                  <a:lnTo>
                    <a:pt x="729996" y="12192"/>
                  </a:lnTo>
                  <a:close/>
                </a:path>
                <a:path w="1658620" h="447039">
                  <a:moveTo>
                    <a:pt x="338328" y="432816"/>
                  </a:moveTo>
                  <a:lnTo>
                    <a:pt x="6096" y="432816"/>
                  </a:lnTo>
                  <a:lnTo>
                    <a:pt x="13716" y="438912"/>
                  </a:lnTo>
                  <a:lnTo>
                    <a:pt x="13716" y="445008"/>
                  </a:lnTo>
                  <a:lnTo>
                    <a:pt x="332232" y="445008"/>
                  </a:lnTo>
                  <a:lnTo>
                    <a:pt x="332232" y="438912"/>
                  </a:lnTo>
                  <a:lnTo>
                    <a:pt x="338328" y="432816"/>
                  </a:lnTo>
                  <a:close/>
                </a:path>
                <a:path w="1658620" h="447039">
                  <a:moveTo>
                    <a:pt x="13716" y="445008"/>
                  </a:moveTo>
                  <a:lnTo>
                    <a:pt x="13716" y="438912"/>
                  </a:lnTo>
                  <a:lnTo>
                    <a:pt x="6096" y="432816"/>
                  </a:lnTo>
                  <a:lnTo>
                    <a:pt x="6096" y="445008"/>
                  </a:lnTo>
                  <a:lnTo>
                    <a:pt x="13716" y="445008"/>
                  </a:lnTo>
                  <a:close/>
                </a:path>
                <a:path w="1658620" h="447039">
                  <a:moveTo>
                    <a:pt x="70104" y="254508"/>
                  </a:moveTo>
                  <a:lnTo>
                    <a:pt x="68580" y="254508"/>
                  </a:lnTo>
                  <a:lnTo>
                    <a:pt x="68580" y="256984"/>
                  </a:lnTo>
                  <a:lnTo>
                    <a:pt x="70104" y="254508"/>
                  </a:lnTo>
                  <a:close/>
                </a:path>
                <a:path w="1658620" h="447039">
                  <a:moveTo>
                    <a:pt x="111252" y="201168"/>
                  </a:moveTo>
                  <a:lnTo>
                    <a:pt x="109728" y="201168"/>
                  </a:lnTo>
                  <a:lnTo>
                    <a:pt x="109728" y="202844"/>
                  </a:lnTo>
                  <a:lnTo>
                    <a:pt x="111252" y="201168"/>
                  </a:lnTo>
                  <a:close/>
                </a:path>
                <a:path w="1658620" h="447039">
                  <a:moveTo>
                    <a:pt x="181356" y="137595"/>
                  </a:moveTo>
                  <a:lnTo>
                    <a:pt x="181356" y="137160"/>
                  </a:lnTo>
                  <a:lnTo>
                    <a:pt x="179832" y="138684"/>
                  </a:lnTo>
                  <a:lnTo>
                    <a:pt x="181356" y="137595"/>
                  </a:lnTo>
                  <a:close/>
                </a:path>
                <a:path w="1658620" h="447039">
                  <a:moveTo>
                    <a:pt x="201168" y="123444"/>
                  </a:moveTo>
                  <a:lnTo>
                    <a:pt x="199644" y="123444"/>
                  </a:lnTo>
                  <a:lnTo>
                    <a:pt x="199644" y="124532"/>
                  </a:lnTo>
                  <a:lnTo>
                    <a:pt x="201168" y="123444"/>
                  </a:lnTo>
                  <a:close/>
                </a:path>
                <a:path w="1658620" h="447039">
                  <a:moveTo>
                    <a:pt x="289560" y="74676"/>
                  </a:moveTo>
                  <a:lnTo>
                    <a:pt x="288036" y="74676"/>
                  </a:lnTo>
                  <a:lnTo>
                    <a:pt x="288036" y="75342"/>
                  </a:lnTo>
                  <a:lnTo>
                    <a:pt x="289560" y="74676"/>
                  </a:lnTo>
                  <a:close/>
                </a:path>
                <a:path w="1658620" h="447039">
                  <a:moveTo>
                    <a:pt x="753483" y="30659"/>
                  </a:moveTo>
                  <a:lnTo>
                    <a:pt x="742188" y="27432"/>
                  </a:lnTo>
                  <a:lnTo>
                    <a:pt x="722092" y="24561"/>
                  </a:lnTo>
                  <a:lnTo>
                    <a:pt x="705612" y="28956"/>
                  </a:lnTo>
                  <a:lnTo>
                    <a:pt x="684276" y="36576"/>
                  </a:lnTo>
                  <a:lnTo>
                    <a:pt x="661416" y="44196"/>
                  </a:lnTo>
                  <a:lnTo>
                    <a:pt x="620268" y="60960"/>
                  </a:lnTo>
                  <a:lnTo>
                    <a:pt x="580644" y="79248"/>
                  </a:lnTo>
                  <a:lnTo>
                    <a:pt x="544068" y="100584"/>
                  </a:lnTo>
                  <a:lnTo>
                    <a:pt x="509016" y="123444"/>
                  </a:lnTo>
                  <a:lnTo>
                    <a:pt x="478536" y="149352"/>
                  </a:lnTo>
                  <a:lnTo>
                    <a:pt x="463296" y="161544"/>
                  </a:lnTo>
                  <a:lnTo>
                    <a:pt x="448056" y="175260"/>
                  </a:lnTo>
                  <a:lnTo>
                    <a:pt x="435864" y="190500"/>
                  </a:lnTo>
                  <a:lnTo>
                    <a:pt x="422148" y="204216"/>
                  </a:lnTo>
                  <a:lnTo>
                    <a:pt x="388620" y="249936"/>
                  </a:lnTo>
                  <a:lnTo>
                    <a:pt x="355092" y="315468"/>
                  </a:lnTo>
                  <a:lnTo>
                    <a:pt x="339852" y="367284"/>
                  </a:lnTo>
                  <a:lnTo>
                    <a:pt x="336804" y="385572"/>
                  </a:lnTo>
                  <a:lnTo>
                    <a:pt x="333756" y="402336"/>
                  </a:lnTo>
                  <a:lnTo>
                    <a:pt x="332232" y="420624"/>
                  </a:lnTo>
                  <a:lnTo>
                    <a:pt x="332232" y="432816"/>
                  </a:lnTo>
                  <a:lnTo>
                    <a:pt x="338328" y="432816"/>
                  </a:lnTo>
                  <a:lnTo>
                    <a:pt x="338328" y="445008"/>
                  </a:lnTo>
                  <a:lnTo>
                    <a:pt x="344424" y="445008"/>
                  </a:lnTo>
                  <a:lnTo>
                    <a:pt x="344424" y="422148"/>
                  </a:lnTo>
                  <a:lnTo>
                    <a:pt x="345948" y="403860"/>
                  </a:lnTo>
                  <a:lnTo>
                    <a:pt x="361188" y="336804"/>
                  </a:lnTo>
                  <a:lnTo>
                    <a:pt x="390144" y="272796"/>
                  </a:lnTo>
                  <a:lnTo>
                    <a:pt x="399288" y="256032"/>
                  </a:lnTo>
                  <a:lnTo>
                    <a:pt x="399288" y="257556"/>
                  </a:lnTo>
                  <a:lnTo>
                    <a:pt x="420624" y="227076"/>
                  </a:lnTo>
                  <a:lnTo>
                    <a:pt x="432816" y="211836"/>
                  </a:lnTo>
                  <a:lnTo>
                    <a:pt x="457200" y="184404"/>
                  </a:lnTo>
                  <a:lnTo>
                    <a:pt x="470916" y="170688"/>
                  </a:lnTo>
                  <a:lnTo>
                    <a:pt x="470916" y="172212"/>
                  </a:lnTo>
                  <a:lnTo>
                    <a:pt x="486156" y="158496"/>
                  </a:lnTo>
                  <a:lnTo>
                    <a:pt x="516636" y="134112"/>
                  </a:lnTo>
                  <a:lnTo>
                    <a:pt x="533400" y="121920"/>
                  </a:lnTo>
                  <a:lnTo>
                    <a:pt x="550164" y="112141"/>
                  </a:lnTo>
                  <a:lnTo>
                    <a:pt x="550164" y="111252"/>
                  </a:lnTo>
                  <a:lnTo>
                    <a:pt x="586740" y="89916"/>
                  </a:lnTo>
                  <a:lnTo>
                    <a:pt x="624840" y="72331"/>
                  </a:lnTo>
                  <a:lnTo>
                    <a:pt x="624840" y="71628"/>
                  </a:lnTo>
                  <a:lnTo>
                    <a:pt x="646176" y="64008"/>
                  </a:lnTo>
                  <a:lnTo>
                    <a:pt x="665988" y="54864"/>
                  </a:lnTo>
                  <a:lnTo>
                    <a:pt x="687324" y="48768"/>
                  </a:lnTo>
                  <a:lnTo>
                    <a:pt x="708660" y="41148"/>
                  </a:lnTo>
                  <a:lnTo>
                    <a:pt x="731520" y="35052"/>
                  </a:lnTo>
                  <a:lnTo>
                    <a:pt x="753483" y="30659"/>
                  </a:lnTo>
                  <a:close/>
                </a:path>
                <a:path w="1658620" h="447039">
                  <a:moveTo>
                    <a:pt x="338328" y="445008"/>
                  </a:moveTo>
                  <a:lnTo>
                    <a:pt x="338328" y="432816"/>
                  </a:lnTo>
                  <a:lnTo>
                    <a:pt x="332232" y="438912"/>
                  </a:lnTo>
                  <a:lnTo>
                    <a:pt x="332232" y="445008"/>
                  </a:lnTo>
                  <a:lnTo>
                    <a:pt x="338328" y="445008"/>
                  </a:lnTo>
                  <a:close/>
                </a:path>
                <a:path w="1658620" h="447039">
                  <a:moveTo>
                    <a:pt x="338328" y="54864"/>
                  </a:moveTo>
                  <a:lnTo>
                    <a:pt x="336804" y="54864"/>
                  </a:lnTo>
                  <a:lnTo>
                    <a:pt x="336804" y="55401"/>
                  </a:lnTo>
                  <a:lnTo>
                    <a:pt x="338328" y="54864"/>
                  </a:lnTo>
                  <a:close/>
                </a:path>
                <a:path w="1658620" h="447039">
                  <a:moveTo>
                    <a:pt x="499872" y="16764"/>
                  </a:moveTo>
                  <a:lnTo>
                    <a:pt x="498348" y="16764"/>
                  </a:lnTo>
                  <a:lnTo>
                    <a:pt x="498348" y="17004"/>
                  </a:lnTo>
                  <a:lnTo>
                    <a:pt x="499872" y="16764"/>
                  </a:lnTo>
                  <a:close/>
                </a:path>
                <a:path w="1658620" h="447039">
                  <a:moveTo>
                    <a:pt x="528828" y="13716"/>
                  </a:moveTo>
                  <a:lnTo>
                    <a:pt x="527304" y="13716"/>
                  </a:lnTo>
                  <a:lnTo>
                    <a:pt x="527304" y="13868"/>
                  </a:lnTo>
                  <a:lnTo>
                    <a:pt x="528828" y="13716"/>
                  </a:lnTo>
                  <a:close/>
                </a:path>
                <a:path w="1658620" h="447039">
                  <a:moveTo>
                    <a:pt x="551688" y="111252"/>
                  </a:moveTo>
                  <a:lnTo>
                    <a:pt x="550164" y="111252"/>
                  </a:lnTo>
                  <a:lnTo>
                    <a:pt x="550164" y="112141"/>
                  </a:lnTo>
                  <a:lnTo>
                    <a:pt x="551688" y="111252"/>
                  </a:lnTo>
                  <a:close/>
                </a:path>
                <a:path w="1658620" h="447039">
                  <a:moveTo>
                    <a:pt x="1468581" y="288036"/>
                  </a:moveTo>
                  <a:lnTo>
                    <a:pt x="1444752" y="243840"/>
                  </a:lnTo>
                  <a:lnTo>
                    <a:pt x="1421892" y="213360"/>
                  </a:lnTo>
                  <a:lnTo>
                    <a:pt x="1370076" y="158496"/>
                  </a:lnTo>
                  <a:lnTo>
                    <a:pt x="1324356" y="121920"/>
                  </a:lnTo>
                  <a:lnTo>
                    <a:pt x="1290828" y="100584"/>
                  </a:lnTo>
                  <a:lnTo>
                    <a:pt x="1255776" y="79248"/>
                  </a:lnTo>
                  <a:lnTo>
                    <a:pt x="1219200" y="60960"/>
                  </a:lnTo>
                  <a:lnTo>
                    <a:pt x="1179576" y="45720"/>
                  </a:lnTo>
                  <a:lnTo>
                    <a:pt x="1139952" y="32004"/>
                  </a:lnTo>
                  <a:lnTo>
                    <a:pt x="1097280" y="19812"/>
                  </a:lnTo>
                  <a:lnTo>
                    <a:pt x="1054608" y="10668"/>
                  </a:lnTo>
                  <a:lnTo>
                    <a:pt x="1031748" y="7620"/>
                  </a:lnTo>
                  <a:lnTo>
                    <a:pt x="1010412" y="4572"/>
                  </a:lnTo>
                  <a:lnTo>
                    <a:pt x="941832" y="0"/>
                  </a:lnTo>
                  <a:lnTo>
                    <a:pt x="609600" y="0"/>
                  </a:lnTo>
                  <a:lnTo>
                    <a:pt x="678180" y="4572"/>
                  </a:lnTo>
                  <a:lnTo>
                    <a:pt x="701040" y="7620"/>
                  </a:lnTo>
                  <a:lnTo>
                    <a:pt x="722376" y="10668"/>
                  </a:lnTo>
                  <a:lnTo>
                    <a:pt x="729996" y="12192"/>
                  </a:lnTo>
                  <a:lnTo>
                    <a:pt x="941832" y="12293"/>
                  </a:lnTo>
                  <a:lnTo>
                    <a:pt x="1008888" y="16764"/>
                  </a:lnTo>
                  <a:lnTo>
                    <a:pt x="1030224" y="19812"/>
                  </a:lnTo>
                  <a:lnTo>
                    <a:pt x="1051560" y="24384"/>
                  </a:lnTo>
                  <a:lnTo>
                    <a:pt x="1072896" y="27432"/>
                  </a:lnTo>
                  <a:lnTo>
                    <a:pt x="1094232" y="33528"/>
                  </a:lnTo>
                  <a:lnTo>
                    <a:pt x="1115568" y="38100"/>
                  </a:lnTo>
                  <a:lnTo>
                    <a:pt x="1135380" y="44196"/>
                  </a:lnTo>
                  <a:lnTo>
                    <a:pt x="1176528" y="57912"/>
                  </a:lnTo>
                  <a:lnTo>
                    <a:pt x="1176528" y="58498"/>
                  </a:lnTo>
                  <a:lnTo>
                    <a:pt x="1214628" y="73152"/>
                  </a:lnTo>
                  <a:lnTo>
                    <a:pt x="1214628" y="73883"/>
                  </a:lnTo>
                  <a:lnTo>
                    <a:pt x="1251204" y="91440"/>
                  </a:lnTo>
                  <a:lnTo>
                    <a:pt x="1251204" y="92301"/>
                  </a:lnTo>
                  <a:lnTo>
                    <a:pt x="1284732" y="111252"/>
                  </a:lnTo>
                  <a:lnTo>
                    <a:pt x="1318260" y="132588"/>
                  </a:lnTo>
                  <a:lnTo>
                    <a:pt x="1318260" y="133557"/>
                  </a:lnTo>
                  <a:lnTo>
                    <a:pt x="1333500" y="143256"/>
                  </a:lnTo>
                  <a:lnTo>
                    <a:pt x="1333500" y="144475"/>
                  </a:lnTo>
                  <a:lnTo>
                    <a:pt x="1362456" y="167640"/>
                  </a:lnTo>
                  <a:lnTo>
                    <a:pt x="1362456" y="169011"/>
                  </a:lnTo>
                  <a:lnTo>
                    <a:pt x="1376172" y="181356"/>
                  </a:lnTo>
                  <a:lnTo>
                    <a:pt x="1376172" y="182880"/>
                  </a:lnTo>
                  <a:lnTo>
                    <a:pt x="1388364" y="195072"/>
                  </a:lnTo>
                  <a:lnTo>
                    <a:pt x="1388364" y="193548"/>
                  </a:lnTo>
                  <a:lnTo>
                    <a:pt x="1400556" y="208788"/>
                  </a:lnTo>
                  <a:lnTo>
                    <a:pt x="1400556" y="207264"/>
                  </a:lnTo>
                  <a:lnTo>
                    <a:pt x="1412748" y="222504"/>
                  </a:lnTo>
                  <a:lnTo>
                    <a:pt x="1423416" y="236220"/>
                  </a:lnTo>
                  <a:lnTo>
                    <a:pt x="1434084" y="251460"/>
                  </a:lnTo>
                  <a:lnTo>
                    <a:pt x="1452372" y="281940"/>
                  </a:lnTo>
                  <a:lnTo>
                    <a:pt x="1452372" y="284770"/>
                  </a:lnTo>
                  <a:lnTo>
                    <a:pt x="1461516" y="301752"/>
                  </a:lnTo>
                  <a:lnTo>
                    <a:pt x="1464564" y="301752"/>
                  </a:lnTo>
                  <a:lnTo>
                    <a:pt x="1464564" y="288036"/>
                  </a:lnTo>
                  <a:lnTo>
                    <a:pt x="1468581" y="288036"/>
                  </a:lnTo>
                  <a:close/>
                </a:path>
                <a:path w="1658620" h="447039">
                  <a:moveTo>
                    <a:pt x="1144524" y="301752"/>
                  </a:moveTo>
                  <a:lnTo>
                    <a:pt x="1121664" y="259080"/>
                  </a:lnTo>
                  <a:lnTo>
                    <a:pt x="1091184" y="213360"/>
                  </a:lnTo>
                  <a:lnTo>
                    <a:pt x="1039368" y="158496"/>
                  </a:lnTo>
                  <a:lnTo>
                    <a:pt x="993648" y="121920"/>
                  </a:lnTo>
                  <a:lnTo>
                    <a:pt x="960120" y="100584"/>
                  </a:lnTo>
                  <a:lnTo>
                    <a:pt x="925068" y="79248"/>
                  </a:lnTo>
                  <a:lnTo>
                    <a:pt x="886968" y="60960"/>
                  </a:lnTo>
                  <a:lnTo>
                    <a:pt x="848868" y="45720"/>
                  </a:lnTo>
                  <a:lnTo>
                    <a:pt x="807720" y="32004"/>
                  </a:lnTo>
                  <a:lnTo>
                    <a:pt x="766572" y="19812"/>
                  </a:lnTo>
                  <a:lnTo>
                    <a:pt x="729996" y="12192"/>
                  </a:lnTo>
                  <a:lnTo>
                    <a:pt x="609600" y="12192"/>
                  </a:lnTo>
                  <a:lnTo>
                    <a:pt x="655320" y="15240"/>
                  </a:lnTo>
                  <a:lnTo>
                    <a:pt x="676656" y="16764"/>
                  </a:lnTo>
                  <a:lnTo>
                    <a:pt x="699516" y="19812"/>
                  </a:lnTo>
                  <a:lnTo>
                    <a:pt x="699516" y="20116"/>
                  </a:lnTo>
                  <a:lnTo>
                    <a:pt x="720852" y="24384"/>
                  </a:lnTo>
                  <a:lnTo>
                    <a:pt x="722376" y="24485"/>
                  </a:lnTo>
                  <a:lnTo>
                    <a:pt x="728472" y="22860"/>
                  </a:lnTo>
                  <a:lnTo>
                    <a:pt x="751332" y="18288"/>
                  </a:lnTo>
                  <a:lnTo>
                    <a:pt x="754380" y="30480"/>
                  </a:lnTo>
                  <a:lnTo>
                    <a:pt x="754380" y="30915"/>
                  </a:lnTo>
                  <a:lnTo>
                    <a:pt x="763524" y="33528"/>
                  </a:lnTo>
                  <a:lnTo>
                    <a:pt x="804672" y="44196"/>
                  </a:lnTo>
                  <a:lnTo>
                    <a:pt x="844296" y="57912"/>
                  </a:lnTo>
                  <a:lnTo>
                    <a:pt x="882396" y="73152"/>
                  </a:lnTo>
                  <a:lnTo>
                    <a:pt x="918972" y="91440"/>
                  </a:lnTo>
                  <a:lnTo>
                    <a:pt x="954024" y="111252"/>
                  </a:lnTo>
                  <a:lnTo>
                    <a:pt x="954024" y="112221"/>
                  </a:lnTo>
                  <a:lnTo>
                    <a:pt x="986028" y="132588"/>
                  </a:lnTo>
                  <a:lnTo>
                    <a:pt x="1001268" y="143256"/>
                  </a:lnTo>
                  <a:lnTo>
                    <a:pt x="1016508" y="155448"/>
                  </a:lnTo>
                  <a:lnTo>
                    <a:pt x="1030224" y="167640"/>
                  </a:lnTo>
                  <a:lnTo>
                    <a:pt x="1057656" y="195072"/>
                  </a:lnTo>
                  <a:lnTo>
                    <a:pt x="1057656" y="195241"/>
                  </a:lnTo>
                  <a:lnTo>
                    <a:pt x="1069848" y="208788"/>
                  </a:lnTo>
                  <a:lnTo>
                    <a:pt x="1069848" y="207264"/>
                  </a:lnTo>
                  <a:lnTo>
                    <a:pt x="1080516" y="222504"/>
                  </a:lnTo>
                  <a:lnTo>
                    <a:pt x="1091184" y="236220"/>
                  </a:lnTo>
                  <a:lnTo>
                    <a:pt x="1101852" y="251460"/>
                  </a:lnTo>
                  <a:lnTo>
                    <a:pt x="1120140" y="281940"/>
                  </a:lnTo>
                  <a:lnTo>
                    <a:pt x="1123188" y="288036"/>
                  </a:lnTo>
                  <a:lnTo>
                    <a:pt x="1133856" y="288036"/>
                  </a:lnTo>
                  <a:lnTo>
                    <a:pt x="1133856" y="301752"/>
                  </a:lnTo>
                  <a:lnTo>
                    <a:pt x="1144524" y="301752"/>
                  </a:lnTo>
                  <a:close/>
                </a:path>
                <a:path w="1658620" h="447039">
                  <a:moveTo>
                    <a:pt x="626364" y="71628"/>
                  </a:moveTo>
                  <a:lnTo>
                    <a:pt x="624840" y="71628"/>
                  </a:lnTo>
                  <a:lnTo>
                    <a:pt x="624840" y="72331"/>
                  </a:lnTo>
                  <a:lnTo>
                    <a:pt x="626364" y="71628"/>
                  </a:lnTo>
                  <a:close/>
                </a:path>
                <a:path w="1658620" h="447039">
                  <a:moveTo>
                    <a:pt x="655320" y="15341"/>
                  </a:moveTo>
                  <a:lnTo>
                    <a:pt x="653796" y="15240"/>
                  </a:lnTo>
                  <a:lnTo>
                    <a:pt x="655320" y="15341"/>
                  </a:lnTo>
                  <a:close/>
                </a:path>
                <a:path w="1658620" h="447039">
                  <a:moveTo>
                    <a:pt x="699516" y="20116"/>
                  </a:moveTo>
                  <a:lnTo>
                    <a:pt x="699516" y="19812"/>
                  </a:lnTo>
                  <a:lnTo>
                    <a:pt x="697992" y="19812"/>
                  </a:lnTo>
                  <a:lnTo>
                    <a:pt x="699516" y="20116"/>
                  </a:lnTo>
                  <a:close/>
                </a:path>
                <a:path w="1658620" h="447039">
                  <a:moveTo>
                    <a:pt x="754380" y="30480"/>
                  </a:moveTo>
                  <a:lnTo>
                    <a:pt x="751332" y="18288"/>
                  </a:lnTo>
                  <a:lnTo>
                    <a:pt x="728472" y="22860"/>
                  </a:lnTo>
                  <a:lnTo>
                    <a:pt x="722092" y="24561"/>
                  </a:lnTo>
                  <a:lnTo>
                    <a:pt x="742188" y="27432"/>
                  </a:lnTo>
                  <a:lnTo>
                    <a:pt x="753483" y="30659"/>
                  </a:lnTo>
                  <a:lnTo>
                    <a:pt x="754380" y="30480"/>
                  </a:lnTo>
                  <a:close/>
                </a:path>
                <a:path w="1658620" h="447039">
                  <a:moveTo>
                    <a:pt x="754380" y="30915"/>
                  </a:moveTo>
                  <a:lnTo>
                    <a:pt x="754380" y="30480"/>
                  </a:lnTo>
                  <a:lnTo>
                    <a:pt x="753483" y="30659"/>
                  </a:lnTo>
                  <a:lnTo>
                    <a:pt x="754380" y="30915"/>
                  </a:lnTo>
                  <a:close/>
                </a:path>
                <a:path w="1658620" h="447039">
                  <a:moveTo>
                    <a:pt x="1133856" y="301752"/>
                  </a:moveTo>
                  <a:lnTo>
                    <a:pt x="1133856" y="288036"/>
                  </a:lnTo>
                  <a:lnTo>
                    <a:pt x="1127760" y="297180"/>
                  </a:lnTo>
                  <a:lnTo>
                    <a:pt x="1123188" y="288036"/>
                  </a:lnTo>
                  <a:lnTo>
                    <a:pt x="934212" y="288036"/>
                  </a:lnTo>
                  <a:lnTo>
                    <a:pt x="967832" y="301381"/>
                  </a:lnTo>
                  <a:lnTo>
                    <a:pt x="970788" y="289560"/>
                  </a:lnTo>
                  <a:lnTo>
                    <a:pt x="1001786" y="301752"/>
                  </a:lnTo>
                  <a:lnTo>
                    <a:pt x="1133856" y="301752"/>
                  </a:lnTo>
                  <a:close/>
                </a:path>
                <a:path w="1658620" h="447039">
                  <a:moveTo>
                    <a:pt x="941832" y="12293"/>
                  </a:moveTo>
                  <a:lnTo>
                    <a:pt x="940308" y="12192"/>
                  </a:lnTo>
                  <a:lnTo>
                    <a:pt x="941832" y="12293"/>
                  </a:lnTo>
                  <a:close/>
                </a:path>
                <a:path w="1658620" h="447039">
                  <a:moveTo>
                    <a:pt x="954024" y="112221"/>
                  </a:moveTo>
                  <a:lnTo>
                    <a:pt x="954024" y="111252"/>
                  </a:lnTo>
                  <a:lnTo>
                    <a:pt x="952500" y="111252"/>
                  </a:lnTo>
                  <a:lnTo>
                    <a:pt x="954024" y="112221"/>
                  </a:lnTo>
                  <a:close/>
                </a:path>
                <a:path w="1658620" h="447039">
                  <a:moveTo>
                    <a:pt x="968765" y="301752"/>
                  </a:moveTo>
                  <a:lnTo>
                    <a:pt x="967832" y="301381"/>
                  </a:lnTo>
                  <a:lnTo>
                    <a:pt x="967740" y="301752"/>
                  </a:lnTo>
                  <a:lnTo>
                    <a:pt x="968765" y="301752"/>
                  </a:lnTo>
                  <a:close/>
                </a:path>
                <a:path w="1658620" h="447039">
                  <a:moveTo>
                    <a:pt x="1001786" y="301752"/>
                  </a:moveTo>
                  <a:lnTo>
                    <a:pt x="970788" y="289560"/>
                  </a:lnTo>
                  <a:lnTo>
                    <a:pt x="967832" y="301381"/>
                  </a:lnTo>
                  <a:lnTo>
                    <a:pt x="968765" y="301752"/>
                  </a:lnTo>
                  <a:lnTo>
                    <a:pt x="1001786" y="301752"/>
                  </a:lnTo>
                  <a:close/>
                </a:path>
                <a:path w="1658620" h="447039">
                  <a:moveTo>
                    <a:pt x="1332506" y="431825"/>
                  </a:moveTo>
                  <a:lnTo>
                    <a:pt x="1001786" y="301752"/>
                  </a:lnTo>
                  <a:lnTo>
                    <a:pt x="968765" y="301752"/>
                  </a:lnTo>
                  <a:lnTo>
                    <a:pt x="1330452" y="445322"/>
                  </a:lnTo>
                  <a:lnTo>
                    <a:pt x="1330452" y="432816"/>
                  </a:lnTo>
                  <a:lnTo>
                    <a:pt x="1332506" y="431825"/>
                  </a:lnTo>
                  <a:close/>
                </a:path>
                <a:path w="1658620" h="447039">
                  <a:moveTo>
                    <a:pt x="1057656" y="195241"/>
                  </a:moveTo>
                  <a:lnTo>
                    <a:pt x="1057656" y="195072"/>
                  </a:lnTo>
                  <a:lnTo>
                    <a:pt x="1056132" y="193548"/>
                  </a:lnTo>
                  <a:lnTo>
                    <a:pt x="1057656" y="195241"/>
                  </a:lnTo>
                  <a:close/>
                </a:path>
                <a:path w="1658620" h="447039">
                  <a:moveTo>
                    <a:pt x="1133856" y="288036"/>
                  </a:moveTo>
                  <a:lnTo>
                    <a:pt x="1123188" y="288036"/>
                  </a:lnTo>
                  <a:lnTo>
                    <a:pt x="1127760" y="297180"/>
                  </a:lnTo>
                  <a:lnTo>
                    <a:pt x="1133856" y="288036"/>
                  </a:lnTo>
                  <a:close/>
                </a:path>
                <a:path w="1658620" h="447039">
                  <a:moveTo>
                    <a:pt x="1176528" y="58498"/>
                  </a:moveTo>
                  <a:lnTo>
                    <a:pt x="1176528" y="57912"/>
                  </a:lnTo>
                  <a:lnTo>
                    <a:pt x="1175004" y="57912"/>
                  </a:lnTo>
                  <a:lnTo>
                    <a:pt x="1176528" y="58498"/>
                  </a:lnTo>
                  <a:close/>
                </a:path>
                <a:path w="1658620" h="447039">
                  <a:moveTo>
                    <a:pt x="1214628" y="73883"/>
                  </a:moveTo>
                  <a:lnTo>
                    <a:pt x="1214628" y="73152"/>
                  </a:lnTo>
                  <a:lnTo>
                    <a:pt x="1213104" y="73152"/>
                  </a:lnTo>
                  <a:lnTo>
                    <a:pt x="1214628" y="73883"/>
                  </a:lnTo>
                  <a:close/>
                </a:path>
                <a:path w="1658620" h="447039">
                  <a:moveTo>
                    <a:pt x="1251204" y="92301"/>
                  </a:moveTo>
                  <a:lnTo>
                    <a:pt x="1251204" y="91440"/>
                  </a:lnTo>
                  <a:lnTo>
                    <a:pt x="1249680" y="91440"/>
                  </a:lnTo>
                  <a:lnTo>
                    <a:pt x="1251204" y="92301"/>
                  </a:lnTo>
                  <a:close/>
                </a:path>
                <a:path w="1658620" h="447039">
                  <a:moveTo>
                    <a:pt x="1318260" y="133557"/>
                  </a:moveTo>
                  <a:lnTo>
                    <a:pt x="1318260" y="132588"/>
                  </a:lnTo>
                  <a:lnTo>
                    <a:pt x="1316736" y="132588"/>
                  </a:lnTo>
                  <a:lnTo>
                    <a:pt x="1318260" y="133557"/>
                  </a:lnTo>
                  <a:close/>
                </a:path>
                <a:path w="1658620" h="447039">
                  <a:moveTo>
                    <a:pt x="1335024" y="432816"/>
                  </a:moveTo>
                  <a:lnTo>
                    <a:pt x="1332506" y="431825"/>
                  </a:lnTo>
                  <a:lnTo>
                    <a:pt x="1330452" y="432816"/>
                  </a:lnTo>
                  <a:lnTo>
                    <a:pt x="1335024" y="432816"/>
                  </a:lnTo>
                  <a:close/>
                </a:path>
                <a:path w="1658620" h="447039">
                  <a:moveTo>
                    <a:pt x="1335024" y="445787"/>
                  </a:moveTo>
                  <a:lnTo>
                    <a:pt x="1335024" y="432816"/>
                  </a:lnTo>
                  <a:lnTo>
                    <a:pt x="1330452" y="432816"/>
                  </a:lnTo>
                  <a:lnTo>
                    <a:pt x="1330452" y="445322"/>
                  </a:lnTo>
                  <a:lnTo>
                    <a:pt x="1333500" y="446532"/>
                  </a:lnTo>
                  <a:lnTo>
                    <a:pt x="1335024" y="445787"/>
                  </a:lnTo>
                  <a:close/>
                </a:path>
                <a:path w="1658620" h="447039">
                  <a:moveTo>
                    <a:pt x="1333500" y="144475"/>
                  </a:moveTo>
                  <a:lnTo>
                    <a:pt x="1333500" y="143256"/>
                  </a:lnTo>
                  <a:lnTo>
                    <a:pt x="1331976" y="143256"/>
                  </a:lnTo>
                  <a:lnTo>
                    <a:pt x="1333500" y="144475"/>
                  </a:lnTo>
                  <a:close/>
                </a:path>
                <a:path w="1658620" h="447039">
                  <a:moveTo>
                    <a:pt x="1630020" y="301752"/>
                  </a:moveTo>
                  <a:lnTo>
                    <a:pt x="1602340" y="301752"/>
                  </a:lnTo>
                  <a:lnTo>
                    <a:pt x="1332506" y="431825"/>
                  </a:lnTo>
                  <a:lnTo>
                    <a:pt x="1335024" y="432816"/>
                  </a:lnTo>
                  <a:lnTo>
                    <a:pt x="1335024" y="445787"/>
                  </a:lnTo>
                  <a:lnTo>
                    <a:pt x="1630020" y="301752"/>
                  </a:lnTo>
                  <a:close/>
                </a:path>
                <a:path w="1658620" h="447039">
                  <a:moveTo>
                    <a:pt x="1362456" y="169011"/>
                  </a:moveTo>
                  <a:lnTo>
                    <a:pt x="1362456" y="167640"/>
                  </a:lnTo>
                  <a:lnTo>
                    <a:pt x="1360932" y="167640"/>
                  </a:lnTo>
                  <a:lnTo>
                    <a:pt x="1362456" y="169011"/>
                  </a:lnTo>
                  <a:close/>
                </a:path>
                <a:path w="1658620" h="447039">
                  <a:moveTo>
                    <a:pt x="1376172" y="182880"/>
                  </a:moveTo>
                  <a:lnTo>
                    <a:pt x="1376172" y="181356"/>
                  </a:lnTo>
                  <a:lnTo>
                    <a:pt x="1374648" y="181356"/>
                  </a:lnTo>
                  <a:lnTo>
                    <a:pt x="1376172" y="182880"/>
                  </a:lnTo>
                  <a:close/>
                </a:path>
                <a:path w="1658620" h="447039">
                  <a:moveTo>
                    <a:pt x="1452372" y="284770"/>
                  </a:moveTo>
                  <a:lnTo>
                    <a:pt x="1452372" y="281940"/>
                  </a:lnTo>
                  <a:lnTo>
                    <a:pt x="1450848" y="281940"/>
                  </a:lnTo>
                  <a:lnTo>
                    <a:pt x="1452372" y="284770"/>
                  </a:lnTo>
                  <a:close/>
                </a:path>
                <a:path w="1658620" h="447039">
                  <a:moveTo>
                    <a:pt x="1470660" y="292608"/>
                  </a:moveTo>
                  <a:lnTo>
                    <a:pt x="1468581" y="288036"/>
                  </a:lnTo>
                  <a:lnTo>
                    <a:pt x="1464564" y="288036"/>
                  </a:lnTo>
                  <a:lnTo>
                    <a:pt x="1470660" y="292608"/>
                  </a:lnTo>
                  <a:close/>
                </a:path>
                <a:path w="1658620" h="447039">
                  <a:moveTo>
                    <a:pt x="1470660" y="301752"/>
                  </a:moveTo>
                  <a:lnTo>
                    <a:pt x="1470660" y="292608"/>
                  </a:lnTo>
                  <a:lnTo>
                    <a:pt x="1464564" y="288036"/>
                  </a:lnTo>
                  <a:lnTo>
                    <a:pt x="1464564" y="301752"/>
                  </a:lnTo>
                  <a:lnTo>
                    <a:pt x="1470660" y="301752"/>
                  </a:lnTo>
                  <a:close/>
                </a:path>
                <a:path w="1658620" h="447039">
                  <a:moveTo>
                    <a:pt x="1658112" y="288036"/>
                  </a:moveTo>
                  <a:lnTo>
                    <a:pt x="1468581" y="288036"/>
                  </a:lnTo>
                  <a:lnTo>
                    <a:pt x="1470660" y="292608"/>
                  </a:lnTo>
                  <a:lnTo>
                    <a:pt x="1470660" y="301752"/>
                  </a:lnTo>
                  <a:lnTo>
                    <a:pt x="1602340" y="301752"/>
                  </a:lnTo>
                  <a:lnTo>
                    <a:pt x="1627632" y="289560"/>
                  </a:lnTo>
                  <a:lnTo>
                    <a:pt x="1630608" y="301465"/>
                  </a:lnTo>
                  <a:lnTo>
                    <a:pt x="1658112" y="288036"/>
                  </a:lnTo>
                  <a:close/>
                </a:path>
                <a:path w="1658620" h="447039">
                  <a:moveTo>
                    <a:pt x="1630608" y="301465"/>
                  </a:moveTo>
                  <a:lnTo>
                    <a:pt x="1627632" y="289560"/>
                  </a:lnTo>
                  <a:lnTo>
                    <a:pt x="1602340" y="301752"/>
                  </a:lnTo>
                  <a:lnTo>
                    <a:pt x="1630020" y="301752"/>
                  </a:lnTo>
                  <a:lnTo>
                    <a:pt x="1630608" y="301465"/>
                  </a:lnTo>
                  <a:close/>
                </a:path>
                <a:path w="1658620" h="447039">
                  <a:moveTo>
                    <a:pt x="1630680" y="301752"/>
                  </a:moveTo>
                  <a:lnTo>
                    <a:pt x="1630608" y="301465"/>
                  </a:lnTo>
                  <a:lnTo>
                    <a:pt x="1630020" y="301752"/>
                  </a:lnTo>
                  <a:lnTo>
                    <a:pt x="1630680" y="3017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578729" y="5291327"/>
              <a:ext cx="2232660" cy="1080770"/>
            </a:xfrm>
            <a:custGeom>
              <a:avLst/>
              <a:gdLst/>
              <a:ahLst/>
              <a:cxnLst/>
              <a:rect l="l" t="t" r="r" b="b"/>
              <a:pathLst>
                <a:path w="2232659" h="1080770">
                  <a:moveTo>
                    <a:pt x="2232659" y="1080515"/>
                  </a:moveTo>
                  <a:lnTo>
                    <a:pt x="2232659" y="0"/>
                  </a:lnTo>
                  <a:lnTo>
                    <a:pt x="0" y="0"/>
                  </a:lnTo>
                  <a:lnTo>
                    <a:pt x="0" y="1080515"/>
                  </a:lnTo>
                  <a:lnTo>
                    <a:pt x="2232659" y="1080515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572634" y="5285232"/>
              <a:ext cx="2245360" cy="1092835"/>
            </a:xfrm>
            <a:custGeom>
              <a:avLst/>
              <a:gdLst/>
              <a:ahLst/>
              <a:cxnLst/>
              <a:rect l="l" t="t" r="r" b="b"/>
              <a:pathLst>
                <a:path w="2245359" h="1092835">
                  <a:moveTo>
                    <a:pt x="2244852" y="1092708"/>
                  </a:moveTo>
                  <a:lnTo>
                    <a:pt x="2244852" y="0"/>
                  </a:lnTo>
                  <a:lnTo>
                    <a:pt x="0" y="0"/>
                  </a:lnTo>
                  <a:lnTo>
                    <a:pt x="0" y="1092708"/>
                  </a:lnTo>
                  <a:lnTo>
                    <a:pt x="6096" y="1092708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lnTo>
                    <a:pt x="2231136" y="12192"/>
                  </a:lnTo>
                  <a:lnTo>
                    <a:pt x="2231136" y="6096"/>
                  </a:lnTo>
                  <a:lnTo>
                    <a:pt x="2238756" y="12192"/>
                  </a:lnTo>
                  <a:lnTo>
                    <a:pt x="2238756" y="1092708"/>
                  </a:lnTo>
                  <a:lnTo>
                    <a:pt x="2244852" y="1092708"/>
                  </a:lnTo>
                  <a:close/>
                </a:path>
                <a:path w="2245359" h="1092835">
                  <a:moveTo>
                    <a:pt x="12192" y="12192"/>
                  </a:move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close/>
                </a:path>
                <a:path w="2245359" h="1092835">
                  <a:moveTo>
                    <a:pt x="12192" y="1078992"/>
                  </a:moveTo>
                  <a:lnTo>
                    <a:pt x="12192" y="12192"/>
                  </a:lnTo>
                  <a:lnTo>
                    <a:pt x="6096" y="12192"/>
                  </a:lnTo>
                  <a:lnTo>
                    <a:pt x="6096" y="1078992"/>
                  </a:lnTo>
                  <a:lnTo>
                    <a:pt x="12192" y="1078992"/>
                  </a:lnTo>
                  <a:close/>
                </a:path>
                <a:path w="2245359" h="1092835">
                  <a:moveTo>
                    <a:pt x="2238756" y="1078992"/>
                  </a:moveTo>
                  <a:lnTo>
                    <a:pt x="6096" y="1078992"/>
                  </a:lnTo>
                  <a:lnTo>
                    <a:pt x="12192" y="1086612"/>
                  </a:lnTo>
                  <a:lnTo>
                    <a:pt x="12192" y="1092708"/>
                  </a:lnTo>
                  <a:lnTo>
                    <a:pt x="2231136" y="1092708"/>
                  </a:lnTo>
                  <a:lnTo>
                    <a:pt x="2231136" y="1086612"/>
                  </a:lnTo>
                  <a:lnTo>
                    <a:pt x="2238756" y="1078992"/>
                  </a:lnTo>
                  <a:close/>
                </a:path>
                <a:path w="2245359" h="1092835">
                  <a:moveTo>
                    <a:pt x="12192" y="1092708"/>
                  </a:moveTo>
                  <a:lnTo>
                    <a:pt x="12192" y="1086612"/>
                  </a:lnTo>
                  <a:lnTo>
                    <a:pt x="6096" y="1078992"/>
                  </a:lnTo>
                  <a:lnTo>
                    <a:pt x="6096" y="1092708"/>
                  </a:lnTo>
                  <a:lnTo>
                    <a:pt x="12192" y="1092708"/>
                  </a:lnTo>
                  <a:close/>
                </a:path>
                <a:path w="2245359" h="1092835">
                  <a:moveTo>
                    <a:pt x="2238756" y="12192"/>
                  </a:moveTo>
                  <a:lnTo>
                    <a:pt x="2231136" y="6096"/>
                  </a:lnTo>
                  <a:lnTo>
                    <a:pt x="2231136" y="12192"/>
                  </a:lnTo>
                  <a:lnTo>
                    <a:pt x="2238756" y="12192"/>
                  </a:lnTo>
                  <a:close/>
                </a:path>
                <a:path w="2245359" h="1092835">
                  <a:moveTo>
                    <a:pt x="2238756" y="1078992"/>
                  </a:moveTo>
                  <a:lnTo>
                    <a:pt x="2238756" y="12192"/>
                  </a:lnTo>
                  <a:lnTo>
                    <a:pt x="2231136" y="12192"/>
                  </a:lnTo>
                  <a:lnTo>
                    <a:pt x="2231136" y="1078992"/>
                  </a:lnTo>
                  <a:lnTo>
                    <a:pt x="2238756" y="1078992"/>
                  </a:lnTo>
                  <a:close/>
                </a:path>
                <a:path w="2245359" h="1092835">
                  <a:moveTo>
                    <a:pt x="2238756" y="1092708"/>
                  </a:moveTo>
                  <a:lnTo>
                    <a:pt x="2238756" y="1078992"/>
                  </a:lnTo>
                  <a:lnTo>
                    <a:pt x="2231136" y="1086612"/>
                  </a:lnTo>
                  <a:lnTo>
                    <a:pt x="2231136" y="1092708"/>
                  </a:lnTo>
                  <a:lnTo>
                    <a:pt x="2238756" y="10927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578729" y="5291327"/>
            <a:ext cx="2232660" cy="108077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52400" marR="148590" algn="ctr">
              <a:lnSpc>
                <a:spcPct val="100000"/>
              </a:lnSpc>
              <a:spcBef>
                <a:spcPts val="720"/>
              </a:spcBef>
            </a:pPr>
            <a:r>
              <a:rPr sz="1400" spc="-5" dirty="0">
                <a:latin typeface="Times New Roman"/>
                <a:cs typeface="Times New Roman"/>
              </a:rPr>
              <a:t>Des </a:t>
            </a:r>
            <a:r>
              <a:rPr sz="1400" dirty="0">
                <a:latin typeface="Times New Roman"/>
                <a:cs typeface="Times New Roman"/>
              </a:rPr>
              <a:t>divergences de fond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et  de </a:t>
            </a:r>
            <a:r>
              <a:rPr sz="1400" spc="-5" dirty="0">
                <a:latin typeface="Times New Roman"/>
                <a:cs typeface="Times New Roman"/>
              </a:rPr>
              <a:t>forme </a:t>
            </a:r>
            <a:r>
              <a:rPr sz="1400" dirty="0">
                <a:latin typeface="Times New Roman"/>
                <a:cs typeface="Times New Roman"/>
              </a:rPr>
              <a:t>existent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entre</a:t>
            </a:r>
            <a:endParaRPr sz="1400">
              <a:latin typeface="Times New Roman"/>
              <a:cs typeface="Times New Roman"/>
            </a:endParaRPr>
          </a:p>
          <a:p>
            <a:pPr marL="41275" algn="ctr">
              <a:lnSpc>
                <a:spcPts val="1675"/>
              </a:lnSpc>
            </a:pPr>
            <a:r>
              <a:rPr sz="1400" dirty="0">
                <a:latin typeface="Times New Roman"/>
                <a:cs typeface="Times New Roman"/>
              </a:rPr>
              <a:t>les </a:t>
            </a:r>
            <a:r>
              <a:rPr sz="1400" spc="-5" dirty="0">
                <a:latin typeface="Times New Roman"/>
                <a:cs typeface="Times New Roman"/>
              </a:rPr>
              <a:t>normes IFRS </a:t>
            </a:r>
            <a:r>
              <a:rPr sz="1400" dirty="0">
                <a:latin typeface="Times New Roman"/>
                <a:cs typeface="Times New Roman"/>
              </a:rPr>
              <a:t>et le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CGNC.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914"/>
              </a:lnSpc>
            </a:pPr>
            <a:r>
              <a:rPr sz="1600" b="1" spc="-10" dirty="0">
                <a:solidFill>
                  <a:srgbClr val="FF3200"/>
                </a:solidFill>
                <a:latin typeface="Times New Roman"/>
                <a:cs typeface="Times New Roman"/>
              </a:rPr>
              <a:t>Retraitements</a:t>
            </a:r>
            <a:r>
              <a:rPr sz="1600" b="1" spc="40" dirty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3200"/>
                </a:solidFill>
                <a:latin typeface="Times New Roman"/>
                <a:cs typeface="Times New Roman"/>
              </a:rPr>
              <a:t>multiples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5" name="Espace réservé du numéro de diapositive 24">
            <a:extLst>
              <a:ext uri="{FF2B5EF4-FFF2-40B4-BE49-F238E27FC236}">
                <a16:creationId xmlns:a16="http://schemas.microsoft.com/office/drawing/2014/main" id="{0885E9D0-D5D4-246A-EC07-E568D3A88D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12</a:t>
            </a:fld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9276" y="708151"/>
            <a:ext cx="46583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80" dirty="0">
                <a:solidFill>
                  <a:srgbClr val="C00000"/>
                </a:solidFill>
                <a:latin typeface="Arial"/>
                <a:cs typeface="Arial"/>
              </a:rPr>
              <a:t>Les </a:t>
            </a:r>
            <a:r>
              <a:rPr sz="3600" spc="-270" dirty="0">
                <a:solidFill>
                  <a:srgbClr val="C00000"/>
                </a:solidFill>
                <a:latin typeface="Arial"/>
                <a:cs typeface="Arial"/>
              </a:rPr>
              <a:t>modèles</a:t>
            </a:r>
            <a:r>
              <a:rPr sz="3600" spc="-5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600" spc="-270" dirty="0">
                <a:solidFill>
                  <a:srgbClr val="C00000"/>
                </a:solidFill>
                <a:latin typeface="Arial"/>
                <a:cs typeface="Arial"/>
              </a:rPr>
              <a:t>comptables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62762" y="2304288"/>
            <a:ext cx="4165600" cy="810895"/>
            <a:chOff x="3262762" y="2304288"/>
            <a:chExt cx="4165600" cy="810895"/>
          </a:xfrm>
        </p:grpSpPr>
        <p:sp>
          <p:nvSpPr>
            <p:cNvPr id="4" name="object 4"/>
            <p:cNvSpPr/>
            <p:nvPr/>
          </p:nvSpPr>
          <p:spPr>
            <a:xfrm>
              <a:off x="3274954" y="2316480"/>
              <a:ext cx="4144010" cy="786765"/>
            </a:xfrm>
            <a:custGeom>
              <a:avLst/>
              <a:gdLst/>
              <a:ahLst/>
              <a:cxnLst/>
              <a:rect l="l" t="t" r="r" b="b"/>
              <a:pathLst>
                <a:path w="4144009" h="786764">
                  <a:moveTo>
                    <a:pt x="4143756" y="393192"/>
                  </a:moveTo>
                  <a:lnTo>
                    <a:pt x="4131592" y="350479"/>
                  </a:lnTo>
                  <a:lnTo>
                    <a:pt x="4095943" y="309067"/>
                  </a:lnTo>
                  <a:lnTo>
                    <a:pt x="4059755" y="282302"/>
                  </a:lnTo>
                  <a:lnTo>
                    <a:pt x="4014067" y="256295"/>
                  </a:lnTo>
                  <a:lnTo>
                    <a:pt x="3959254" y="231119"/>
                  </a:lnTo>
                  <a:lnTo>
                    <a:pt x="3895690" y="206847"/>
                  </a:lnTo>
                  <a:lnTo>
                    <a:pt x="3823750" y="183549"/>
                  </a:lnTo>
                  <a:lnTo>
                    <a:pt x="3784756" y="172289"/>
                  </a:lnTo>
                  <a:lnTo>
                    <a:pt x="3743809" y="161300"/>
                  </a:lnTo>
                  <a:lnTo>
                    <a:pt x="3700956" y="150590"/>
                  </a:lnTo>
                  <a:lnTo>
                    <a:pt x="3656243" y="140170"/>
                  </a:lnTo>
                  <a:lnTo>
                    <a:pt x="3609717" y="130048"/>
                  </a:lnTo>
                  <a:lnTo>
                    <a:pt x="3561425" y="120232"/>
                  </a:lnTo>
                  <a:lnTo>
                    <a:pt x="3511415" y="110733"/>
                  </a:lnTo>
                  <a:lnTo>
                    <a:pt x="3459732" y="101559"/>
                  </a:lnTo>
                  <a:lnTo>
                    <a:pt x="3406424" y="92719"/>
                  </a:lnTo>
                  <a:lnTo>
                    <a:pt x="3351537" y="84222"/>
                  </a:lnTo>
                  <a:lnTo>
                    <a:pt x="3295119" y="76078"/>
                  </a:lnTo>
                  <a:lnTo>
                    <a:pt x="3237216" y="68294"/>
                  </a:lnTo>
                  <a:lnTo>
                    <a:pt x="3177876" y="60881"/>
                  </a:lnTo>
                  <a:lnTo>
                    <a:pt x="3117144" y="53848"/>
                  </a:lnTo>
                  <a:lnTo>
                    <a:pt x="3055068" y="47202"/>
                  </a:lnTo>
                  <a:lnTo>
                    <a:pt x="2991695" y="40954"/>
                  </a:lnTo>
                  <a:lnTo>
                    <a:pt x="2927072" y="35112"/>
                  </a:lnTo>
                  <a:lnTo>
                    <a:pt x="2861245" y="29686"/>
                  </a:lnTo>
                  <a:lnTo>
                    <a:pt x="2794261" y="24685"/>
                  </a:lnTo>
                  <a:lnTo>
                    <a:pt x="2726167" y="20116"/>
                  </a:lnTo>
                  <a:lnTo>
                    <a:pt x="2657011" y="15991"/>
                  </a:lnTo>
                  <a:lnTo>
                    <a:pt x="2586838" y="12316"/>
                  </a:lnTo>
                  <a:lnTo>
                    <a:pt x="2515696" y="9103"/>
                  </a:lnTo>
                  <a:lnTo>
                    <a:pt x="2443632" y="6359"/>
                  </a:lnTo>
                  <a:lnTo>
                    <a:pt x="2370692" y="4094"/>
                  </a:lnTo>
                  <a:lnTo>
                    <a:pt x="2296924" y="2316"/>
                  </a:lnTo>
                  <a:lnTo>
                    <a:pt x="2222374" y="1035"/>
                  </a:lnTo>
                  <a:lnTo>
                    <a:pt x="2147089" y="260"/>
                  </a:lnTo>
                  <a:lnTo>
                    <a:pt x="2071116" y="0"/>
                  </a:lnTo>
                  <a:lnTo>
                    <a:pt x="1995242" y="260"/>
                  </a:lnTo>
                  <a:lnTo>
                    <a:pt x="1920052" y="1035"/>
                  </a:lnTo>
                  <a:lnTo>
                    <a:pt x="1845592" y="2316"/>
                  </a:lnTo>
                  <a:lnTo>
                    <a:pt x="1771910" y="4094"/>
                  </a:lnTo>
                  <a:lnTo>
                    <a:pt x="1699053" y="6359"/>
                  </a:lnTo>
                  <a:lnTo>
                    <a:pt x="1627067" y="9103"/>
                  </a:lnTo>
                  <a:lnTo>
                    <a:pt x="1555999" y="12316"/>
                  </a:lnTo>
                  <a:lnTo>
                    <a:pt x="1485897" y="15991"/>
                  </a:lnTo>
                  <a:lnTo>
                    <a:pt x="1416807" y="20116"/>
                  </a:lnTo>
                  <a:lnTo>
                    <a:pt x="1348777" y="24685"/>
                  </a:lnTo>
                  <a:lnTo>
                    <a:pt x="1281853" y="29686"/>
                  </a:lnTo>
                  <a:lnTo>
                    <a:pt x="1216082" y="35112"/>
                  </a:lnTo>
                  <a:lnTo>
                    <a:pt x="1151512" y="40954"/>
                  </a:lnTo>
                  <a:lnTo>
                    <a:pt x="1088189" y="47202"/>
                  </a:lnTo>
                  <a:lnTo>
                    <a:pt x="1026160" y="53848"/>
                  </a:lnTo>
                  <a:lnTo>
                    <a:pt x="965472" y="60881"/>
                  </a:lnTo>
                  <a:lnTo>
                    <a:pt x="906172" y="68294"/>
                  </a:lnTo>
                  <a:lnTo>
                    <a:pt x="848307" y="76078"/>
                  </a:lnTo>
                  <a:lnTo>
                    <a:pt x="791924" y="84222"/>
                  </a:lnTo>
                  <a:lnTo>
                    <a:pt x="737070" y="92719"/>
                  </a:lnTo>
                  <a:lnTo>
                    <a:pt x="683792" y="101559"/>
                  </a:lnTo>
                  <a:lnTo>
                    <a:pt x="632137" y="110733"/>
                  </a:lnTo>
                  <a:lnTo>
                    <a:pt x="582152" y="120232"/>
                  </a:lnTo>
                  <a:lnTo>
                    <a:pt x="533883" y="130048"/>
                  </a:lnTo>
                  <a:lnTo>
                    <a:pt x="487378" y="140170"/>
                  </a:lnTo>
                  <a:lnTo>
                    <a:pt x="442685" y="150590"/>
                  </a:lnTo>
                  <a:lnTo>
                    <a:pt x="399848" y="161300"/>
                  </a:lnTo>
                  <a:lnTo>
                    <a:pt x="358917" y="172289"/>
                  </a:lnTo>
                  <a:lnTo>
                    <a:pt x="319937" y="183549"/>
                  </a:lnTo>
                  <a:lnTo>
                    <a:pt x="282956" y="195072"/>
                  </a:lnTo>
                  <a:lnTo>
                    <a:pt x="215176" y="218865"/>
                  </a:lnTo>
                  <a:lnTo>
                    <a:pt x="155955" y="243599"/>
                  </a:lnTo>
                  <a:lnTo>
                    <a:pt x="105668" y="269199"/>
                  </a:lnTo>
                  <a:lnTo>
                    <a:pt x="64689" y="295594"/>
                  </a:lnTo>
                  <a:lnTo>
                    <a:pt x="33396" y="322711"/>
                  </a:lnTo>
                  <a:lnTo>
                    <a:pt x="5437" y="364584"/>
                  </a:lnTo>
                  <a:lnTo>
                    <a:pt x="0" y="393192"/>
                  </a:lnTo>
                  <a:lnTo>
                    <a:pt x="1367" y="407559"/>
                  </a:lnTo>
                  <a:lnTo>
                    <a:pt x="21498" y="449865"/>
                  </a:lnTo>
                  <a:lnTo>
                    <a:pt x="64689" y="490789"/>
                  </a:lnTo>
                  <a:lnTo>
                    <a:pt x="105668" y="517184"/>
                  </a:lnTo>
                  <a:lnTo>
                    <a:pt x="155955" y="542784"/>
                  </a:lnTo>
                  <a:lnTo>
                    <a:pt x="215176" y="567518"/>
                  </a:lnTo>
                  <a:lnTo>
                    <a:pt x="282956" y="591312"/>
                  </a:lnTo>
                  <a:lnTo>
                    <a:pt x="319937" y="602834"/>
                  </a:lnTo>
                  <a:lnTo>
                    <a:pt x="358917" y="614094"/>
                  </a:lnTo>
                  <a:lnTo>
                    <a:pt x="399848" y="625083"/>
                  </a:lnTo>
                  <a:lnTo>
                    <a:pt x="442685" y="635793"/>
                  </a:lnTo>
                  <a:lnTo>
                    <a:pt x="487378" y="646213"/>
                  </a:lnTo>
                  <a:lnTo>
                    <a:pt x="533883" y="656336"/>
                  </a:lnTo>
                  <a:lnTo>
                    <a:pt x="582152" y="666151"/>
                  </a:lnTo>
                  <a:lnTo>
                    <a:pt x="632137" y="675650"/>
                  </a:lnTo>
                  <a:lnTo>
                    <a:pt x="683792" y="684824"/>
                  </a:lnTo>
                  <a:lnTo>
                    <a:pt x="737070" y="693664"/>
                  </a:lnTo>
                  <a:lnTo>
                    <a:pt x="791924" y="702161"/>
                  </a:lnTo>
                  <a:lnTo>
                    <a:pt x="848307" y="710305"/>
                  </a:lnTo>
                  <a:lnTo>
                    <a:pt x="906172" y="718089"/>
                  </a:lnTo>
                  <a:lnTo>
                    <a:pt x="965472" y="725502"/>
                  </a:lnTo>
                  <a:lnTo>
                    <a:pt x="1026160" y="732536"/>
                  </a:lnTo>
                  <a:lnTo>
                    <a:pt x="1088189" y="739181"/>
                  </a:lnTo>
                  <a:lnTo>
                    <a:pt x="1151512" y="745429"/>
                  </a:lnTo>
                  <a:lnTo>
                    <a:pt x="1216082" y="751271"/>
                  </a:lnTo>
                  <a:lnTo>
                    <a:pt x="1281853" y="756697"/>
                  </a:lnTo>
                  <a:lnTo>
                    <a:pt x="1348777" y="761698"/>
                  </a:lnTo>
                  <a:lnTo>
                    <a:pt x="1416807" y="766267"/>
                  </a:lnTo>
                  <a:lnTo>
                    <a:pt x="1485897" y="770392"/>
                  </a:lnTo>
                  <a:lnTo>
                    <a:pt x="1555999" y="774067"/>
                  </a:lnTo>
                  <a:lnTo>
                    <a:pt x="1627067" y="777280"/>
                  </a:lnTo>
                  <a:lnTo>
                    <a:pt x="1699053" y="780024"/>
                  </a:lnTo>
                  <a:lnTo>
                    <a:pt x="1771910" y="782289"/>
                  </a:lnTo>
                  <a:lnTo>
                    <a:pt x="1845592" y="784067"/>
                  </a:lnTo>
                  <a:lnTo>
                    <a:pt x="1920052" y="785348"/>
                  </a:lnTo>
                  <a:lnTo>
                    <a:pt x="1995242" y="786123"/>
                  </a:lnTo>
                  <a:lnTo>
                    <a:pt x="2071116" y="786384"/>
                  </a:lnTo>
                  <a:lnTo>
                    <a:pt x="2147089" y="786123"/>
                  </a:lnTo>
                  <a:lnTo>
                    <a:pt x="2222374" y="785348"/>
                  </a:lnTo>
                  <a:lnTo>
                    <a:pt x="2296924" y="784067"/>
                  </a:lnTo>
                  <a:lnTo>
                    <a:pt x="2370692" y="782289"/>
                  </a:lnTo>
                  <a:lnTo>
                    <a:pt x="2443632" y="780024"/>
                  </a:lnTo>
                  <a:lnTo>
                    <a:pt x="2515696" y="777280"/>
                  </a:lnTo>
                  <a:lnTo>
                    <a:pt x="2586838" y="774067"/>
                  </a:lnTo>
                  <a:lnTo>
                    <a:pt x="2657011" y="770392"/>
                  </a:lnTo>
                  <a:lnTo>
                    <a:pt x="2726167" y="766267"/>
                  </a:lnTo>
                  <a:lnTo>
                    <a:pt x="2794261" y="761698"/>
                  </a:lnTo>
                  <a:lnTo>
                    <a:pt x="2861245" y="756697"/>
                  </a:lnTo>
                  <a:lnTo>
                    <a:pt x="2927072" y="751271"/>
                  </a:lnTo>
                  <a:lnTo>
                    <a:pt x="2991695" y="745429"/>
                  </a:lnTo>
                  <a:lnTo>
                    <a:pt x="3055068" y="739181"/>
                  </a:lnTo>
                  <a:lnTo>
                    <a:pt x="3117144" y="732536"/>
                  </a:lnTo>
                  <a:lnTo>
                    <a:pt x="3177876" y="725502"/>
                  </a:lnTo>
                  <a:lnTo>
                    <a:pt x="3237216" y="718089"/>
                  </a:lnTo>
                  <a:lnTo>
                    <a:pt x="3295119" y="710305"/>
                  </a:lnTo>
                  <a:lnTo>
                    <a:pt x="3351537" y="702161"/>
                  </a:lnTo>
                  <a:lnTo>
                    <a:pt x="3406424" y="693664"/>
                  </a:lnTo>
                  <a:lnTo>
                    <a:pt x="3459732" y="684824"/>
                  </a:lnTo>
                  <a:lnTo>
                    <a:pt x="3511415" y="675650"/>
                  </a:lnTo>
                  <a:lnTo>
                    <a:pt x="3561425" y="666151"/>
                  </a:lnTo>
                  <a:lnTo>
                    <a:pt x="3609717" y="656336"/>
                  </a:lnTo>
                  <a:lnTo>
                    <a:pt x="3656243" y="646213"/>
                  </a:lnTo>
                  <a:lnTo>
                    <a:pt x="3700956" y="635793"/>
                  </a:lnTo>
                  <a:lnTo>
                    <a:pt x="3743809" y="625083"/>
                  </a:lnTo>
                  <a:lnTo>
                    <a:pt x="3784756" y="614094"/>
                  </a:lnTo>
                  <a:lnTo>
                    <a:pt x="3823750" y="602834"/>
                  </a:lnTo>
                  <a:lnTo>
                    <a:pt x="3860743" y="591312"/>
                  </a:lnTo>
                  <a:lnTo>
                    <a:pt x="3928542" y="567518"/>
                  </a:lnTo>
                  <a:lnTo>
                    <a:pt x="3987778" y="542784"/>
                  </a:lnTo>
                  <a:lnTo>
                    <a:pt x="4038075" y="517184"/>
                  </a:lnTo>
                  <a:lnTo>
                    <a:pt x="4079060" y="490789"/>
                  </a:lnTo>
                  <a:lnTo>
                    <a:pt x="4110357" y="463672"/>
                  </a:lnTo>
                  <a:lnTo>
                    <a:pt x="4138318" y="421799"/>
                  </a:lnTo>
                  <a:lnTo>
                    <a:pt x="4142388" y="407559"/>
                  </a:lnTo>
                  <a:lnTo>
                    <a:pt x="4143756" y="393192"/>
                  </a:lnTo>
                  <a:close/>
                </a:path>
              </a:pathLst>
            </a:custGeom>
            <a:solidFill>
              <a:srgbClr val="EBF1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62762" y="2304288"/>
              <a:ext cx="4165600" cy="810895"/>
            </a:xfrm>
            <a:custGeom>
              <a:avLst/>
              <a:gdLst/>
              <a:ahLst/>
              <a:cxnLst/>
              <a:rect l="l" t="t" r="r" b="b"/>
              <a:pathLst>
                <a:path w="4165600" h="810894">
                  <a:moveTo>
                    <a:pt x="25400" y="387096"/>
                  </a:moveTo>
                  <a:lnTo>
                    <a:pt x="25400" y="338328"/>
                  </a:lnTo>
                  <a:lnTo>
                    <a:pt x="0" y="358140"/>
                  </a:lnTo>
                  <a:lnTo>
                    <a:pt x="0" y="452628"/>
                  </a:lnTo>
                  <a:lnTo>
                    <a:pt x="12700" y="462534"/>
                  </a:lnTo>
                  <a:lnTo>
                    <a:pt x="12700" y="403860"/>
                  </a:lnTo>
                  <a:lnTo>
                    <a:pt x="13208" y="404652"/>
                  </a:lnTo>
                  <a:lnTo>
                    <a:pt x="25400" y="387096"/>
                  </a:lnTo>
                  <a:close/>
                </a:path>
                <a:path w="4165600" h="810894">
                  <a:moveTo>
                    <a:pt x="13208" y="404652"/>
                  </a:moveTo>
                  <a:lnTo>
                    <a:pt x="12700" y="403860"/>
                  </a:lnTo>
                  <a:lnTo>
                    <a:pt x="12700" y="405384"/>
                  </a:lnTo>
                  <a:lnTo>
                    <a:pt x="13208" y="404652"/>
                  </a:lnTo>
                  <a:close/>
                </a:path>
                <a:path w="4165600" h="810894">
                  <a:moveTo>
                    <a:pt x="25400" y="472440"/>
                  </a:moveTo>
                  <a:lnTo>
                    <a:pt x="25400" y="423672"/>
                  </a:lnTo>
                  <a:lnTo>
                    <a:pt x="13208" y="404652"/>
                  </a:lnTo>
                  <a:lnTo>
                    <a:pt x="12700" y="405384"/>
                  </a:lnTo>
                  <a:lnTo>
                    <a:pt x="12700" y="462534"/>
                  </a:lnTo>
                  <a:lnTo>
                    <a:pt x="25400" y="472440"/>
                  </a:lnTo>
                  <a:close/>
                </a:path>
                <a:path w="4165600" h="810894">
                  <a:moveTo>
                    <a:pt x="4140200" y="390144"/>
                  </a:moveTo>
                  <a:lnTo>
                    <a:pt x="4140200" y="336804"/>
                  </a:lnTo>
                  <a:lnTo>
                    <a:pt x="4064000" y="277368"/>
                  </a:lnTo>
                  <a:lnTo>
                    <a:pt x="3949700" y="222504"/>
                  </a:lnTo>
                  <a:lnTo>
                    <a:pt x="3848100" y="188976"/>
                  </a:lnTo>
                  <a:lnTo>
                    <a:pt x="3746500" y="158496"/>
                  </a:lnTo>
                  <a:lnTo>
                    <a:pt x="3683000" y="143256"/>
                  </a:lnTo>
                  <a:lnTo>
                    <a:pt x="3606800" y="128016"/>
                  </a:lnTo>
                  <a:lnTo>
                    <a:pt x="3543300" y="114300"/>
                  </a:lnTo>
                  <a:lnTo>
                    <a:pt x="3314700" y="77724"/>
                  </a:lnTo>
                  <a:lnTo>
                    <a:pt x="3238500" y="67056"/>
                  </a:lnTo>
                  <a:lnTo>
                    <a:pt x="3149600" y="56388"/>
                  </a:lnTo>
                  <a:lnTo>
                    <a:pt x="2971800" y="38100"/>
                  </a:lnTo>
                  <a:lnTo>
                    <a:pt x="2794000" y="22860"/>
                  </a:lnTo>
                  <a:lnTo>
                    <a:pt x="2692400" y="16764"/>
                  </a:lnTo>
                  <a:lnTo>
                    <a:pt x="2590800" y="12192"/>
                  </a:lnTo>
                  <a:lnTo>
                    <a:pt x="2501900" y="7620"/>
                  </a:lnTo>
                  <a:lnTo>
                    <a:pt x="2387600" y="4572"/>
                  </a:lnTo>
                  <a:lnTo>
                    <a:pt x="2286000" y="1524"/>
                  </a:lnTo>
                  <a:lnTo>
                    <a:pt x="2184400" y="0"/>
                  </a:lnTo>
                  <a:lnTo>
                    <a:pt x="1968500" y="0"/>
                  </a:lnTo>
                  <a:lnTo>
                    <a:pt x="1866900" y="1524"/>
                  </a:lnTo>
                  <a:lnTo>
                    <a:pt x="1663700" y="7620"/>
                  </a:lnTo>
                  <a:lnTo>
                    <a:pt x="1460500" y="16764"/>
                  </a:lnTo>
                  <a:lnTo>
                    <a:pt x="1358900" y="22860"/>
                  </a:lnTo>
                  <a:lnTo>
                    <a:pt x="1181100" y="38100"/>
                  </a:lnTo>
                  <a:lnTo>
                    <a:pt x="1003300" y="56388"/>
                  </a:lnTo>
                  <a:lnTo>
                    <a:pt x="914400" y="67056"/>
                  </a:lnTo>
                  <a:lnTo>
                    <a:pt x="838200" y="77724"/>
                  </a:lnTo>
                  <a:lnTo>
                    <a:pt x="609600" y="114300"/>
                  </a:lnTo>
                  <a:lnTo>
                    <a:pt x="546100" y="128016"/>
                  </a:lnTo>
                  <a:lnTo>
                    <a:pt x="355600" y="173736"/>
                  </a:lnTo>
                  <a:lnTo>
                    <a:pt x="304800" y="188976"/>
                  </a:lnTo>
                  <a:lnTo>
                    <a:pt x="203200" y="222504"/>
                  </a:lnTo>
                  <a:lnTo>
                    <a:pt x="88900" y="277368"/>
                  </a:lnTo>
                  <a:lnTo>
                    <a:pt x="38100" y="316992"/>
                  </a:lnTo>
                  <a:lnTo>
                    <a:pt x="25400" y="336804"/>
                  </a:lnTo>
                  <a:lnTo>
                    <a:pt x="25400" y="371856"/>
                  </a:lnTo>
                  <a:lnTo>
                    <a:pt x="38100" y="352044"/>
                  </a:lnTo>
                  <a:lnTo>
                    <a:pt x="38100" y="353568"/>
                  </a:lnTo>
                  <a:lnTo>
                    <a:pt x="63500" y="335280"/>
                  </a:lnTo>
                  <a:lnTo>
                    <a:pt x="76200" y="316992"/>
                  </a:lnTo>
                  <a:lnTo>
                    <a:pt x="101600" y="298704"/>
                  </a:lnTo>
                  <a:lnTo>
                    <a:pt x="139700" y="281940"/>
                  </a:lnTo>
                  <a:lnTo>
                    <a:pt x="177800" y="263652"/>
                  </a:lnTo>
                  <a:lnTo>
                    <a:pt x="254000" y="230124"/>
                  </a:lnTo>
                  <a:lnTo>
                    <a:pt x="304800" y="213360"/>
                  </a:lnTo>
                  <a:lnTo>
                    <a:pt x="368300" y="198120"/>
                  </a:lnTo>
                  <a:lnTo>
                    <a:pt x="419100" y="182880"/>
                  </a:lnTo>
                  <a:lnTo>
                    <a:pt x="482600" y="167640"/>
                  </a:lnTo>
                  <a:lnTo>
                    <a:pt x="609600" y="140208"/>
                  </a:lnTo>
                  <a:lnTo>
                    <a:pt x="685800" y="126492"/>
                  </a:lnTo>
                  <a:lnTo>
                    <a:pt x="762000" y="114300"/>
                  </a:lnTo>
                  <a:lnTo>
                    <a:pt x="838200" y="103632"/>
                  </a:lnTo>
                  <a:lnTo>
                    <a:pt x="927100" y="91440"/>
                  </a:lnTo>
                  <a:lnTo>
                    <a:pt x="1003300" y="82296"/>
                  </a:lnTo>
                  <a:lnTo>
                    <a:pt x="1181100" y="64008"/>
                  </a:lnTo>
                  <a:lnTo>
                    <a:pt x="1270000" y="56388"/>
                  </a:lnTo>
                  <a:lnTo>
                    <a:pt x="1371600" y="48768"/>
                  </a:lnTo>
                  <a:lnTo>
                    <a:pt x="1460500" y="42672"/>
                  </a:lnTo>
                  <a:lnTo>
                    <a:pt x="1765300" y="28956"/>
                  </a:lnTo>
                  <a:lnTo>
                    <a:pt x="1866900" y="27432"/>
                  </a:lnTo>
                  <a:lnTo>
                    <a:pt x="2082800" y="24384"/>
                  </a:lnTo>
                  <a:lnTo>
                    <a:pt x="2387600" y="28956"/>
                  </a:lnTo>
                  <a:lnTo>
                    <a:pt x="2692400" y="42672"/>
                  </a:lnTo>
                  <a:lnTo>
                    <a:pt x="2794000" y="48768"/>
                  </a:lnTo>
                  <a:lnTo>
                    <a:pt x="2971800" y="64008"/>
                  </a:lnTo>
                  <a:lnTo>
                    <a:pt x="3238500" y="91440"/>
                  </a:lnTo>
                  <a:lnTo>
                    <a:pt x="3314700" y="103632"/>
                  </a:lnTo>
                  <a:lnTo>
                    <a:pt x="3390900" y="114300"/>
                  </a:lnTo>
                  <a:lnTo>
                    <a:pt x="3467100" y="126492"/>
                  </a:lnTo>
                  <a:lnTo>
                    <a:pt x="3543300" y="140208"/>
                  </a:lnTo>
                  <a:lnTo>
                    <a:pt x="3670300" y="167640"/>
                  </a:lnTo>
                  <a:lnTo>
                    <a:pt x="3797300" y="198120"/>
                  </a:lnTo>
                  <a:lnTo>
                    <a:pt x="3848100" y="213360"/>
                  </a:lnTo>
                  <a:lnTo>
                    <a:pt x="3898900" y="230124"/>
                  </a:lnTo>
                  <a:lnTo>
                    <a:pt x="3937000" y="246888"/>
                  </a:lnTo>
                  <a:lnTo>
                    <a:pt x="3987800" y="263652"/>
                  </a:lnTo>
                  <a:lnTo>
                    <a:pt x="4013200" y="281940"/>
                  </a:lnTo>
                  <a:lnTo>
                    <a:pt x="4051300" y="298704"/>
                  </a:lnTo>
                  <a:lnTo>
                    <a:pt x="4102100" y="335280"/>
                  </a:lnTo>
                  <a:lnTo>
                    <a:pt x="4114800" y="353568"/>
                  </a:lnTo>
                  <a:lnTo>
                    <a:pt x="4114800" y="352044"/>
                  </a:lnTo>
                  <a:lnTo>
                    <a:pt x="4127500" y="371856"/>
                  </a:lnTo>
                  <a:lnTo>
                    <a:pt x="4127500" y="370332"/>
                  </a:lnTo>
                  <a:lnTo>
                    <a:pt x="4140200" y="390144"/>
                  </a:lnTo>
                  <a:close/>
                </a:path>
                <a:path w="4165600" h="810894">
                  <a:moveTo>
                    <a:pt x="4140200" y="473964"/>
                  </a:moveTo>
                  <a:lnTo>
                    <a:pt x="4140200" y="420624"/>
                  </a:lnTo>
                  <a:lnTo>
                    <a:pt x="4127500" y="440436"/>
                  </a:lnTo>
                  <a:lnTo>
                    <a:pt x="4127500" y="438912"/>
                  </a:lnTo>
                  <a:lnTo>
                    <a:pt x="4114800" y="458724"/>
                  </a:lnTo>
                  <a:lnTo>
                    <a:pt x="4114800" y="457200"/>
                  </a:lnTo>
                  <a:lnTo>
                    <a:pt x="4102100" y="475488"/>
                  </a:lnTo>
                  <a:lnTo>
                    <a:pt x="4051300" y="512064"/>
                  </a:lnTo>
                  <a:lnTo>
                    <a:pt x="4013200" y="528828"/>
                  </a:lnTo>
                  <a:lnTo>
                    <a:pt x="3975100" y="547116"/>
                  </a:lnTo>
                  <a:lnTo>
                    <a:pt x="3898900" y="580644"/>
                  </a:lnTo>
                  <a:lnTo>
                    <a:pt x="3848100" y="597408"/>
                  </a:lnTo>
                  <a:lnTo>
                    <a:pt x="3797300" y="612648"/>
                  </a:lnTo>
                  <a:lnTo>
                    <a:pt x="3670300" y="643128"/>
                  </a:lnTo>
                  <a:lnTo>
                    <a:pt x="3543300" y="670560"/>
                  </a:lnTo>
                  <a:lnTo>
                    <a:pt x="3467100" y="684276"/>
                  </a:lnTo>
                  <a:lnTo>
                    <a:pt x="3390900" y="696468"/>
                  </a:lnTo>
                  <a:lnTo>
                    <a:pt x="3238500" y="717804"/>
                  </a:lnTo>
                  <a:lnTo>
                    <a:pt x="3149600" y="728472"/>
                  </a:lnTo>
                  <a:lnTo>
                    <a:pt x="2971800" y="746760"/>
                  </a:lnTo>
                  <a:lnTo>
                    <a:pt x="2794000" y="762000"/>
                  </a:lnTo>
                  <a:lnTo>
                    <a:pt x="2692400" y="768096"/>
                  </a:lnTo>
                  <a:lnTo>
                    <a:pt x="2489200" y="777240"/>
                  </a:lnTo>
                  <a:lnTo>
                    <a:pt x="2286000" y="783336"/>
                  </a:lnTo>
                  <a:lnTo>
                    <a:pt x="2184400" y="784860"/>
                  </a:lnTo>
                  <a:lnTo>
                    <a:pt x="1968500" y="784860"/>
                  </a:lnTo>
                  <a:lnTo>
                    <a:pt x="1866900" y="783336"/>
                  </a:lnTo>
                  <a:lnTo>
                    <a:pt x="1663700" y="777240"/>
                  </a:lnTo>
                  <a:lnTo>
                    <a:pt x="1460500" y="768096"/>
                  </a:lnTo>
                  <a:lnTo>
                    <a:pt x="1371600" y="762000"/>
                  </a:lnTo>
                  <a:lnTo>
                    <a:pt x="1270000" y="754380"/>
                  </a:lnTo>
                  <a:lnTo>
                    <a:pt x="1181100" y="746760"/>
                  </a:lnTo>
                  <a:lnTo>
                    <a:pt x="1003300" y="728472"/>
                  </a:lnTo>
                  <a:lnTo>
                    <a:pt x="914400" y="717804"/>
                  </a:lnTo>
                  <a:lnTo>
                    <a:pt x="762000" y="696468"/>
                  </a:lnTo>
                  <a:lnTo>
                    <a:pt x="685800" y="684276"/>
                  </a:lnTo>
                  <a:lnTo>
                    <a:pt x="609600" y="670560"/>
                  </a:lnTo>
                  <a:lnTo>
                    <a:pt x="482600" y="643128"/>
                  </a:lnTo>
                  <a:lnTo>
                    <a:pt x="419100" y="627888"/>
                  </a:lnTo>
                  <a:lnTo>
                    <a:pt x="368300" y="612648"/>
                  </a:lnTo>
                  <a:lnTo>
                    <a:pt x="304800" y="597408"/>
                  </a:lnTo>
                  <a:lnTo>
                    <a:pt x="254000" y="580644"/>
                  </a:lnTo>
                  <a:lnTo>
                    <a:pt x="177800" y="547116"/>
                  </a:lnTo>
                  <a:lnTo>
                    <a:pt x="101600" y="510540"/>
                  </a:lnTo>
                  <a:lnTo>
                    <a:pt x="50800" y="473964"/>
                  </a:lnTo>
                  <a:lnTo>
                    <a:pt x="38100" y="457200"/>
                  </a:lnTo>
                  <a:lnTo>
                    <a:pt x="38100" y="458724"/>
                  </a:lnTo>
                  <a:lnTo>
                    <a:pt x="25400" y="438912"/>
                  </a:lnTo>
                  <a:lnTo>
                    <a:pt x="25400" y="473964"/>
                  </a:lnTo>
                  <a:lnTo>
                    <a:pt x="88900" y="533400"/>
                  </a:lnTo>
                  <a:lnTo>
                    <a:pt x="203200" y="588264"/>
                  </a:lnTo>
                  <a:lnTo>
                    <a:pt x="304800" y="621792"/>
                  </a:lnTo>
                  <a:lnTo>
                    <a:pt x="355600" y="637032"/>
                  </a:lnTo>
                  <a:lnTo>
                    <a:pt x="482600" y="667512"/>
                  </a:lnTo>
                  <a:lnTo>
                    <a:pt x="609600" y="694944"/>
                  </a:lnTo>
                  <a:lnTo>
                    <a:pt x="685800" y="708660"/>
                  </a:lnTo>
                  <a:lnTo>
                    <a:pt x="838200" y="733044"/>
                  </a:lnTo>
                  <a:lnTo>
                    <a:pt x="914400" y="743712"/>
                  </a:lnTo>
                  <a:lnTo>
                    <a:pt x="1003300" y="754380"/>
                  </a:lnTo>
                  <a:lnTo>
                    <a:pt x="1181100" y="772668"/>
                  </a:lnTo>
                  <a:lnTo>
                    <a:pt x="1270000" y="780288"/>
                  </a:lnTo>
                  <a:lnTo>
                    <a:pt x="1358900" y="786384"/>
                  </a:lnTo>
                  <a:lnTo>
                    <a:pt x="1460500" y="794004"/>
                  </a:lnTo>
                  <a:lnTo>
                    <a:pt x="1663700" y="803148"/>
                  </a:lnTo>
                  <a:lnTo>
                    <a:pt x="1866900" y="809244"/>
                  </a:lnTo>
                  <a:lnTo>
                    <a:pt x="1968500" y="810768"/>
                  </a:lnTo>
                  <a:lnTo>
                    <a:pt x="2184400" y="810768"/>
                  </a:lnTo>
                  <a:lnTo>
                    <a:pt x="2286000" y="809244"/>
                  </a:lnTo>
                  <a:lnTo>
                    <a:pt x="2387600" y="806196"/>
                  </a:lnTo>
                  <a:lnTo>
                    <a:pt x="2501900" y="803148"/>
                  </a:lnTo>
                  <a:lnTo>
                    <a:pt x="2590800" y="798576"/>
                  </a:lnTo>
                  <a:lnTo>
                    <a:pt x="2692400" y="794004"/>
                  </a:lnTo>
                  <a:lnTo>
                    <a:pt x="2794000" y="786384"/>
                  </a:lnTo>
                  <a:lnTo>
                    <a:pt x="2882900" y="780288"/>
                  </a:lnTo>
                  <a:lnTo>
                    <a:pt x="2971800" y="772668"/>
                  </a:lnTo>
                  <a:lnTo>
                    <a:pt x="3149600" y="754380"/>
                  </a:lnTo>
                  <a:lnTo>
                    <a:pt x="3238500" y="743712"/>
                  </a:lnTo>
                  <a:lnTo>
                    <a:pt x="3314700" y="733044"/>
                  </a:lnTo>
                  <a:lnTo>
                    <a:pt x="3403600" y="720852"/>
                  </a:lnTo>
                  <a:lnTo>
                    <a:pt x="3467100" y="708660"/>
                  </a:lnTo>
                  <a:lnTo>
                    <a:pt x="3543300" y="694944"/>
                  </a:lnTo>
                  <a:lnTo>
                    <a:pt x="3606800" y="681228"/>
                  </a:lnTo>
                  <a:lnTo>
                    <a:pt x="3683000" y="667512"/>
                  </a:lnTo>
                  <a:lnTo>
                    <a:pt x="3746500" y="652272"/>
                  </a:lnTo>
                  <a:lnTo>
                    <a:pt x="3848100" y="621792"/>
                  </a:lnTo>
                  <a:lnTo>
                    <a:pt x="3898900" y="605028"/>
                  </a:lnTo>
                  <a:lnTo>
                    <a:pt x="3949700" y="586740"/>
                  </a:lnTo>
                  <a:lnTo>
                    <a:pt x="3987800" y="569976"/>
                  </a:lnTo>
                  <a:lnTo>
                    <a:pt x="4064000" y="533400"/>
                  </a:lnTo>
                  <a:lnTo>
                    <a:pt x="4140200" y="473964"/>
                  </a:lnTo>
                  <a:close/>
                </a:path>
                <a:path w="4165600" h="810894">
                  <a:moveTo>
                    <a:pt x="4152900" y="452628"/>
                  </a:moveTo>
                  <a:lnTo>
                    <a:pt x="4152900" y="358140"/>
                  </a:lnTo>
                  <a:lnTo>
                    <a:pt x="4140200" y="338328"/>
                  </a:lnTo>
                  <a:lnTo>
                    <a:pt x="4140200" y="472440"/>
                  </a:lnTo>
                  <a:lnTo>
                    <a:pt x="4152900" y="452628"/>
                  </a:lnTo>
                  <a:close/>
                </a:path>
                <a:path w="4165600" h="810894">
                  <a:moveTo>
                    <a:pt x="4165600" y="405384"/>
                  </a:moveTo>
                  <a:lnTo>
                    <a:pt x="4165600" y="403860"/>
                  </a:lnTo>
                  <a:lnTo>
                    <a:pt x="4152900" y="384048"/>
                  </a:lnTo>
                  <a:lnTo>
                    <a:pt x="4152900" y="426720"/>
                  </a:lnTo>
                  <a:lnTo>
                    <a:pt x="4165600" y="405384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96068" y="1619503"/>
            <a:ext cx="8528685" cy="1237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45" dirty="0">
                <a:latin typeface="Arial"/>
                <a:cs typeface="Arial"/>
              </a:rPr>
              <a:t>Les </a:t>
            </a:r>
            <a:r>
              <a:rPr sz="1800" b="1" spc="-114" dirty="0">
                <a:latin typeface="Arial"/>
                <a:cs typeface="Arial"/>
              </a:rPr>
              <a:t>pratiques </a:t>
            </a:r>
            <a:r>
              <a:rPr sz="1800" b="1" spc="-140" dirty="0">
                <a:latin typeface="Arial"/>
                <a:cs typeface="Arial"/>
              </a:rPr>
              <a:t>comptables </a:t>
            </a:r>
            <a:r>
              <a:rPr sz="1800" b="1" spc="-114" dirty="0">
                <a:latin typeface="Arial"/>
                <a:cs typeface="Arial"/>
              </a:rPr>
              <a:t>à </a:t>
            </a:r>
            <a:r>
              <a:rPr sz="1800" b="1" spc="-125" dirty="0">
                <a:latin typeface="Arial"/>
                <a:cs typeface="Arial"/>
              </a:rPr>
              <a:t>travers </a:t>
            </a:r>
            <a:r>
              <a:rPr sz="1800" b="1" spc="-80" dirty="0">
                <a:latin typeface="Arial"/>
                <a:cs typeface="Arial"/>
              </a:rPr>
              <a:t>le </a:t>
            </a:r>
            <a:r>
              <a:rPr sz="1800" b="1" spc="-125" dirty="0">
                <a:latin typeface="Arial"/>
                <a:cs typeface="Arial"/>
              </a:rPr>
              <a:t>monde </a:t>
            </a:r>
            <a:r>
              <a:rPr sz="1800" b="1" spc="-190" dirty="0">
                <a:latin typeface="Arial"/>
                <a:cs typeface="Arial"/>
              </a:rPr>
              <a:t>se </a:t>
            </a:r>
            <a:r>
              <a:rPr sz="1800" b="1" spc="-135" dirty="0">
                <a:latin typeface="Arial"/>
                <a:cs typeface="Arial"/>
              </a:rPr>
              <a:t>sont développées </a:t>
            </a:r>
            <a:r>
              <a:rPr sz="1800" b="1" spc="-114" dirty="0">
                <a:latin typeface="Arial"/>
                <a:cs typeface="Arial"/>
              </a:rPr>
              <a:t>à </a:t>
            </a:r>
            <a:r>
              <a:rPr sz="1800" b="1" spc="-125" dirty="0">
                <a:latin typeface="Arial"/>
                <a:cs typeface="Arial"/>
              </a:rPr>
              <a:t>travers </a:t>
            </a:r>
            <a:r>
              <a:rPr sz="1800" b="1" spc="-135" dirty="0">
                <a:latin typeface="Arial"/>
                <a:cs typeface="Arial"/>
              </a:rPr>
              <a:t>deux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140" dirty="0">
                <a:latin typeface="Arial"/>
                <a:cs typeface="Arial"/>
              </a:rPr>
              <a:t>courants: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Arial"/>
              <a:cs typeface="Arial"/>
            </a:endParaRPr>
          </a:p>
          <a:p>
            <a:pPr marL="170815" algn="ctr">
              <a:lnSpc>
                <a:spcPct val="100000"/>
              </a:lnSpc>
              <a:spcBef>
                <a:spcPts val="5"/>
              </a:spcBef>
            </a:pPr>
            <a:r>
              <a:rPr sz="2000" b="1" spc="-270" dirty="0">
                <a:latin typeface="Arial"/>
                <a:cs typeface="Arial"/>
              </a:rPr>
              <a:t>Les  </a:t>
            </a:r>
            <a:r>
              <a:rPr sz="2000" b="1" spc="-175" dirty="0">
                <a:latin typeface="Arial"/>
                <a:cs typeface="Arial"/>
              </a:rPr>
              <a:t>Courants</a:t>
            </a:r>
            <a:r>
              <a:rPr sz="2000" b="1" spc="-235" dirty="0">
                <a:latin typeface="Arial"/>
                <a:cs typeface="Arial"/>
              </a:rPr>
              <a:t> </a:t>
            </a:r>
            <a:r>
              <a:rPr sz="2000" b="1" spc="-155" dirty="0">
                <a:latin typeface="Arial"/>
                <a:cs typeface="Arial"/>
              </a:rPr>
              <a:t>comptables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90125" y="3406140"/>
            <a:ext cx="8202295" cy="372110"/>
            <a:chOff x="1190125" y="3406140"/>
            <a:chExt cx="8202295" cy="372110"/>
          </a:xfrm>
        </p:grpSpPr>
        <p:sp>
          <p:nvSpPr>
            <p:cNvPr id="8" name="object 8"/>
            <p:cNvSpPr/>
            <p:nvPr/>
          </p:nvSpPr>
          <p:spPr>
            <a:xfrm>
              <a:off x="1203841" y="3459480"/>
              <a:ext cx="3429000" cy="318770"/>
            </a:xfrm>
            <a:custGeom>
              <a:avLst/>
              <a:gdLst/>
              <a:ahLst/>
              <a:cxnLst/>
              <a:rect l="l" t="t" r="r" b="b"/>
              <a:pathLst>
                <a:path w="3429000" h="318770">
                  <a:moveTo>
                    <a:pt x="0" y="0"/>
                  </a:moveTo>
                  <a:lnTo>
                    <a:pt x="0" y="318516"/>
                  </a:lnTo>
                  <a:lnTo>
                    <a:pt x="3429000" y="318516"/>
                  </a:lnTo>
                  <a:lnTo>
                    <a:pt x="3429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F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90125" y="3447288"/>
              <a:ext cx="3455035" cy="330835"/>
            </a:xfrm>
            <a:custGeom>
              <a:avLst/>
              <a:gdLst/>
              <a:ahLst/>
              <a:cxnLst/>
              <a:rect l="l" t="t" r="r" b="b"/>
              <a:pathLst>
                <a:path w="3455035" h="330835">
                  <a:moveTo>
                    <a:pt x="3454905" y="330708"/>
                  </a:moveTo>
                  <a:lnTo>
                    <a:pt x="3454905" y="4572"/>
                  </a:lnTo>
                  <a:lnTo>
                    <a:pt x="3448809" y="0"/>
                  </a:lnTo>
                  <a:lnTo>
                    <a:pt x="6096" y="0"/>
                  </a:lnTo>
                  <a:lnTo>
                    <a:pt x="0" y="4572"/>
                  </a:lnTo>
                  <a:lnTo>
                    <a:pt x="0" y="330708"/>
                  </a:lnTo>
                  <a:lnTo>
                    <a:pt x="13716" y="330708"/>
                  </a:lnTo>
                  <a:lnTo>
                    <a:pt x="13716" y="24384"/>
                  </a:lnTo>
                  <a:lnTo>
                    <a:pt x="25908" y="12192"/>
                  </a:lnTo>
                  <a:lnTo>
                    <a:pt x="25908" y="24384"/>
                  </a:lnTo>
                  <a:lnTo>
                    <a:pt x="3428997" y="24384"/>
                  </a:lnTo>
                  <a:lnTo>
                    <a:pt x="3428997" y="12192"/>
                  </a:lnTo>
                  <a:lnTo>
                    <a:pt x="3442713" y="24384"/>
                  </a:lnTo>
                  <a:lnTo>
                    <a:pt x="3442713" y="330708"/>
                  </a:lnTo>
                  <a:lnTo>
                    <a:pt x="3454905" y="330708"/>
                  </a:lnTo>
                  <a:close/>
                </a:path>
                <a:path w="3455035" h="330835">
                  <a:moveTo>
                    <a:pt x="25908" y="24384"/>
                  </a:moveTo>
                  <a:lnTo>
                    <a:pt x="25908" y="12192"/>
                  </a:lnTo>
                  <a:lnTo>
                    <a:pt x="13716" y="24384"/>
                  </a:lnTo>
                  <a:lnTo>
                    <a:pt x="25908" y="24384"/>
                  </a:lnTo>
                  <a:close/>
                </a:path>
                <a:path w="3455035" h="330835">
                  <a:moveTo>
                    <a:pt x="25908" y="330708"/>
                  </a:moveTo>
                  <a:lnTo>
                    <a:pt x="25908" y="24384"/>
                  </a:lnTo>
                  <a:lnTo>
                    <a:pt x="13716" y="24384"/>
                  </a:lnTo>
                  <a:lnTo>
                    <a:pt x="13716" y="330708"/>
                  </a:lnTo>
                  <a:lnTo>
                    <a:pt x="25908" y="330708"/>
                  </a:lnTo>
                  <a:close/>
                </a:path>
                <a:path w="3455035" h="330835">
                  <a:moveTo>
                    <a:pt x="3442713" y="24384"/>
                  </a:moveTo>
                  <a:lnTo>
                    <a:pt x="3428997" y="12192"/>
                  </a:lnTo>
                  <a:lnTo>
                    <a:pt x="3428997" y="24384"/>
                  </a:lnTo>
                  <a:lnTo>
                    <a:pt x="3442713" y="24384"/>
                  </a:lnTo>
                  <a:close/>
                </a:path>
                <a:path w="3455035" h="330835">
                  <a:moveTo>
                    <a:pt x="3442713" y="330708"/>
                  </a:moveTo>
                  <a:lnTo>
                    <a:pt x="3442713" y="24384"/>
                  </a:lnTo>
                  <a:lnTo>
                    <a:pt x="3428997" y="24384"/>
                  </a:lnTo>
                  <a:lnTo>
                    <a:pt x="3428997" y="330708"/>
                  </a:lnTo>
                  <a:lnTo>
                    <a:pt x="3442713" y="330708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49574" y="3418332"/>
              <a:ext cx="3429000" cy="360045"/>
            </a:xfrm>
            <a:custGeom>
              <a:avLst/>
              <a:gdLst/>
              <a:ahLst/>
              <a:cxnLst/>
              <a:rect l="l" t="t" r="r" b="b"/>
              <a:pathLst>
                <a:path w="3429000" h="360045">
                  <a:moveTo>
                    <a:pt x="0" y="0"/>
                  </a:moveTo>
                  <a:lnTo>
                    <a:pt x="0" y="359664"/>
                  </a:lnTo>
                  <a:lnTo>
                    <a:pt x="3429000" y="359664"/>
                  </a:lnTo>
                  <a:lnTo>
                    <a:pt x="3429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F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37382" y="3406140"/>
              <a:ext cx="3455035" cy="372110"/>
            </a:xfrm>
            <a:custGeom>
              <a:avLst/>
              <a:gdLst/>
              <a:ahLst/>
              <a:cxnLst/>
              <a:rect l="l" t="t" r="r" b="b"/>
              <a:pathLst>
                <a:path w="3455034" h="372110">
                  <a:moveTo>
                    <a:pt x="3454908" y="371856"/>
                  </a:moveTo>
                  <a:lnTo>
                    <a:pt x="3454908" y="4572"/>
                  </a:lnTo>
                  <a:lnTo>
                    <a:pt x="3448812" y="0"/>
                  </a:lnTo>
                  <a:lnTo>
                    <a:pt x="6096" y="0"/>
                  </a:lnTo>
                  <a:lnTo>
                    <a:pt x="0" y="4572"/>
                  </a:lnTo>
                  <a:lnTo>
                    <a:pt x="0" y="371856"/>
                  </a:lnTo>
                  <a:lnTo>
                    <a:pt x="12192" y="371856"/>
                  </a:lnTo>
                  <a:lnTo>
                    <a:pt x="12192" y="24384"/>
                  </a:lnTo>
                  <a:lnTo>
                    <a:pt x="25908" y="12192"/>
                  </a:lnTo>
                  <a:lnTo>
                    <a:pt x="25908" y="24384"/>
                  </a:lnTo>
                  <a:lnTo>
                    <a:pt x="3429000" y="24384"/>
                  </a:lnTo>
                  <a:lnTo>
                    <a:pt x="3429000" y="12192"/>
                  </a:lnTo>
                  <a:lnTo>
                    <a:pt x="3441192" y="24384"/>
                  </a:lnTo>
                  <a:lnTo>
                    <a:pt x="3441192" y="371856"/>
                  </a:lnTo>
                  <a:lnTo>
                    <a:pt x="3454908" y="371856"/>
                  </a:lnTo>
                  <a:close/>
                </a:path>
                <a:path w="3455034" h="372110">
                  <a:moveTo>
                    <a:pt x="25908" y="24384"/>
                  </a:moveTo>
                  <a:lnTo>
                    <a:pt x="25908" y="12192"/>
                  </a:lnTo>
                  <a:lnTo>
                    <a:pt x="12192" y="24384"/>
                  </a:lnTo>
                  <a:lnTo>
                    <a:pt x="25908" y="24384"/>
                  </a:lnTo>
                  <a:close/>
                </a:path>
                <a:path w="3455034" h="372110">
                  <a:moveTo>
                    <a:pt x="25908" y="371856"/>
                  </a:moveTo>
                  <a:lnTo>
                    <a:pt x="25908" y="24384"/>
                  </a:lnTo>
                  <a:lnTo>
                    <a:pt x="12192" y="24384"/>
                  </a:lnTo>
                  <a:lnTo>
                    <a:pt x="12192" y="371856"/>
                  </a:lnTo>
                  <a:lnTo>
                    <a:pt x="25908" y="371856"/>
                  </a:lnTo>
                  <a:close/>
                </a:path>
                <a:path w="3455034" h="372110">
                  <a:moveTo>
                    <a:pt x="3441192" y="24384"/>
                  </a:moveTo>
                  <a:lnTo>
                    <a:pt x="3429000" y="12192"/>
                  </a:lnTo>
                  <a:lnTo>
                    <a:pt x="3429000" y="24384"/>
                  </a:lnTo>
                  <a:lnTo>
                    <a:pt x="3441192" y="24384"/>
                  </a:lnTo>
                  <a:close/>
                </a:path>
                <a:path w="3455034" h="372110">
                  <a:moveTo>
                    <a:pt x="3441192" y="371856"/>
                  </a:moveTo>
                  <a:lnTo>
                    <a:pt x="3441192" y="24384"/>
                  </a:lnTo>
                  <a:lnTo>
                    <a:pt x="3429000" y="24384"/>
                  </a:lnTo>
                  <a:lnTo>
                    <a:pt x="3429000" y="371856"/>
                  </a:lnTo>
                  <a:lnTo>
                    <a:pt x="3441192" y="37185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357503" y="3550410"/>
            <a:ext cx="2611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35" dirty="0">
                <a:latin typeface="Arial"/>
                <a:cs typeface="Arial"/>
              </a:rPr>
              <a:t>La </a:t>
            </a:r>
            <a:r>
              <a:rPr sz="1800" b="1" spc="-100" dirty="0">
                <a:latin typeface="Arial"/>
                <a:cs typeface="Arial"/>
              </a:rPr>
              <a:t>comptabilité </a:t>
            </a:r>
            <a:r>
              <a:rPr sz="1800" b="1" spc="-114" dirty="0">
                <a:latin typeface="Arial"/>
                <a:cs typeface="Arial"/>
              </a:rPr>
              <a:t>de</a:t>
            </a:r>
            <a:r>
              <a:rPr sz="1800" b="1" spc="-330" dirty="0">
                <a:latin typeface="Arial"/>
                <a:cs typeface="Arial"/>
              </a:rPr>
              <a:t> </a:t>
            </a:r>
            <a:r>
              <a:rPr sz="1800" b="1" spc="-125" dirty="0">
                <a:latin typeface="Arial"/>
                <a:cs typeface="Arial"/>
              </a:rPr>
              <a:t>l’Europe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74073" y="3096768"/>
            <a:ext cx="9144000" cy="4110354"/>
            <a:chOff x="774073" y="3096768"/>
            <a:chExt cx="9144000" cy="4110354"/>
          </a:xfrm>
        </p:grpSpPr>
        <p:sp>
          <p:nvSpPr>
            <p:cNvPr id="14" name="object 14"/>
            <p:cNvSpPr/>
            <p:nvPr/>
          </p:nvSpPr>
          <p:spPr>
            <a:xfrm>
              <a:off x="2989961" y="3096780"/>
              <a:ext cx="4500880" cy="332740"/>
            </a:xfrm>
            <a:custGeom>
              <a:avLst/>
              <a:gdLst/>
              <a:ahLst/>
              <a:cxnLst/>
              <a:rect l="l" t="t" r="r" b="b"/>
              <a:pathLst>
                <a:path w="4500880" h="332739">
                  <a:moveTo>
                    <a:pt x="4500372" y="291084"/>
                  </a:moveTo>
                  <a:lnTo>
                    <a:pt x="4421124" y="230124"/>
                  </a:lnTo>
                  <a:lnTo>
                    <a:pt x="4419600" y="228600"/>
                  </a:lnTo>
                  <a:lnTo>
                    <a:pt x="4415028" y="228600"/>
                  </a:lnTo>
                  <a:lnTo>
                    <a:pt x="4413504" y="231648"/>
                  </a:lnTo>
                  <a:lnTo>
                    <a:pt x="4410456" y="234696"/>
                  </a:lnTo>
                  <a:lnTo>
                    <a:pt x="4410456" y="237744"/>
                  </a:lnTo>
                  <a:lnTo>
                    <a:pt x="4413504" y="240792"/>
                  </a:lnTo>
                  <a:lnTo>
                    <a:pt x="4465650" y="280454"/>
                  </a:lnTo>
                  <a:lnTo>
                    <a:pt x="2357628" y="0"/>
                  </a:lnTo>
                  <a:lnTo>
                    <a:pt x="2356866" y="6096"/>
                  </a:lnTo>
                  <a:lnTo>
                    <a:pt x="2356104" y="0"/>
                  </a:lnTo>
                  <a:lnTo>
                    <a:pt x="35153" y="280504"/>
                  </a:lnTo>
                  <a:lnTo>
                    <a:pt x="85344" y="242316"/>
                  </a:lnTo>
                  <a:lnTo>
                    <a:pt x="88392" y="239268"/>
                  </a:lnTo>
                  <a:lnTo>
                    <a:pt x="89916" y="236220"/>
                  </a:lnTo>
                  <a:lnTo>
                    <a:pt x="86868" y="233172"/>
                  </a:lnTo>
                  <a:lnTo>
                    <a:pt x="85344" y="230124"/>
                  </a:lnTo>
                  <a:lnTo>
                    <a:pt x="80772" y="230124"/>
                  </a:lnTo>
                  <a:lnTo>
                    <a:pt x="77724" y="231648"/>
                  </a:lnTo>
                  <a:lnTo>
                    <a:pt x="15189" y="279476"/>
                  </a:lnTo>
                  <a:lnTo>
                    <a:pt x="15189" y="295287"/>
                  </a:lnTo>
                  <a:lnTo>
                    <a:pt x="12192" y="295656"/>
                  </a:lnTo>
                  <a:lnTo>
                    <a:pt x="13716" y="295465"/>
                  </a:lnTo>
                  <a:lnTo>
                    <a:pt x="15189" y="295287"/>
                  </a:lnTo>
                  <a:lnTo>
                    <a:pt x="15189" y="279476"/>
                  </a:lnTo>
                  <a:lnTo>
                    <a:pt x="0" y="291084"/>
                  </a:lnTo>
                  <a:lnTo>
                    <a:pt x="10668" y="295783"/>
                  </a:lnTo>
                  <a:lnTo>
                    <a:pt x="89916" y="330708"/>
                  </a:lnTo>
                  <a:lnTo>
                    <a:pt x="92964" y="332232"/>
                  </a:lnTo>
                  <a:lnTo>
                    <a:pt x="97536" y="330708"/>
                  </a:lnTo>
                  <a:lnTo>
                    <a:pt x="100584" y="324612"/>
                  </a:lnTo>
                  <a:lnTo>
                    <a:pt x="99060" y="320040"/>
                  </a:lnTo>
                  <a:lnTo>
                    <a:pt x="96012" y="318516"/>
                  </a:lnTo>
                  <a:lnTo>
                    <a:pt x="35674" y="292811"/>
                  </a:lnTo>
                  <a:lnTo>
                    <a:pt x="2356828" y="12293"/>
                  </a:lnTo>
                  <a:lnTo>
                    <a:pt x="4463986" y="292633"/>
                  </a:lnTo>
                  <a:lnTo>
                    <a:pt x="4404360" y="318516"/>
                  </a:lnTo>
                  <a:lnTo>
                    <a:pt x="4399788" y="318516"/>
                  </a:lnTo>
                  <a:lnTo>
                    <a:pt x="4398264" y="323088"/>
                  </a:lnTo>
                  <a:lnTo>
                    <a:pt x="4401312" y="329184"/>
                  </a:lnTo>
                  <a:lnTo>
                    <a:pt x="4405884" y="330708"/>
                  </a:lnTo>
                  <a:lnTo>
                    <a:pt x="4408932" y="329184"/>
                  </a:lnTo>
                  <a:lnTo>
                    <a:pt x="4488180" y="296164"/>
                  </a:lnTo>
                  <a:lnTo>
                    <a:pt x="4500372" y="291084"/>
                  </a:lnTo>
                  <a:close/>
                </a:path>
              </a:pathLst>
            </a:custGeom>
            <a:solidFill>
              <a:srgbClr val="497E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4073" y="3777996"/>
              <a:ext cx="9144000" cy="3429000"/>
            </a:xfrm>
            <a:custGeom>
              <a:avLst/>
              <a:gdLst/>
              <a:ahLst/>
              <a:cxnLst/>
              <a:rect l="l" t="t" r="r" b="b"/>
              <a:pathLst>
                <a:path w="9144000" h="3429000">
                  <a:moveTo>
                    <a:pt x="0" y="0"/>
                  </a:moveTo>
                  <a:lnTo>
                    <a:pt x="0" y="3428999"/>
                  </a:lnTo>
                  <a:lnTo>
                    <a:pt x="9143999" y="3428999"/>
                  </a:lnTo>
                  <a:lnTo>
                    <a:pt x="9143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03841" y="3777996"/>
              <a:ext cx="3429000" cy="824865"/>
            </a:xfrm>
            <a:custGeom>
              <a:avLst/>
              <a:gdLst/>
              <a:ahLst/>
              <a:cxnLst/>
              <a:rect l="l" t="t" r="r" b="b"/>
              <a:pathLst>
                <a:path w="3429000" h="824864">
                  <a:moveTo>
                    <a:pt x="3428999" y="824483"/>
                  </a:moveTo>
                  <a:lnTo>
                    <a:pt x="3428999" y="0"/>
                  </a:lnTo>
                  <a:lnTo>
                    <a:pt x="0" y="0"/>
                  </a:lnTo>
                  <a:lnTo>
                    <a:pt x="0" y="824483"/>
                  </a:lnTo>
                  <a:lnTo>
                    <a:pt x="3428999" y="824483"/>
                  </a:lnTo>
                  <a:close/>
                </a:path>
              </a:pathLst>
            </a:custGeom>
            <a:solidFill>
              <a:srgbClr val="D4F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90125" y="3777996"/>
              <a:ext cx="3455035" cy="836930"/>
            </a:xfrm>
            <a:custGeom>
              <a:avLst/>
              <a:gdLst/>
              <a:ahLst/>
              <a:cxnLst/>
              <a:rect l="l" t="t" r="r" b="b"/>
              <a:pathLst>
                <a:path w="3455035" h="836929">
                  <a:moveTo>
                    <a:pt x="25908" y="812291"/>
                  </a:moveTo>
                  <a:lnTo>
                    <a:pt x="25908" y="0"/>
                  </a:lnTo>
                  <a:lnTo>
                    <a:pt x="0" y="0"/>
                  </a:lnTo>
                  <a:lnTo>
                    <a:pt x="0" y="832103"/>
                  </a:lnTo>
                  <a:lnTo>
                    <a:pt x="6096" y="836675"/>
                  </a:lnTo>
                  <a:lnTo>
                    <a:pt x="13716" y="836675"/>
                  </a:lnTo>
                  <a:lnTo>
                    <a:pt x="13716" y="812291"/>
                  </a:lnTo>
                  <a:lnTo>
                    <a:pt x="25908" y="812291"/>
                  </a:lnTo>
                  <a:close/>
                </a:path>
                <a:path w="3455035" h="836929">
                  <a:moveTo>
                    <a:pt x="3442713" y="812291"/>
                  </a:moveTo>
                  <a:lnTo>
                    <a:pt x="13716" y="812291"/>
                  </a:lnTo>
                  <a:lnTo>
                    <a:pt x="25908" y="824483"/>
                  </a:lnTo>
                  <a:lnTo>
                    <a:pt x="25908" y="836675"/>
                  </a:lnTo>
                  <a:lnTo>
                    <a:pt x="3428997" y="836675"/>
                  </a:lnTo>
                  <a:lnTo>
                    <a:pt x="3428997" y="824483"/>
                  </a:lnTo>
                  <a:lnTo>
                    <a:pt x="3442713" y="812291"/>
                  </a:lnTo>
                  <a:close/>
                </a:path>
                <a:path w="3455035" h="836929">
                  <a:moveTo>
                    <a:pt x="25908" y="836675"/>
                  </a:moveTo>
                  <a:lnTo>
                    <a:pt x="25908" y="824483"/>
                  </a:lnTo>
                  <a:lnTo>
                    <a:pt x="13716" y="812291"/>
                  </a:lnTo>
                  <a:lnTo>
                    <a:pt x="13716" y="836675"/>
                  </a:lnTo>
                  <a:lnTo>
                    <a:pt x="25908" y="836675"/>
                  </a:lnTo>
                  <a:close/>
                </a:path>
                <a:path w="3455035" h="836929">
                  <a:moveTo>
                    <a:pt x="3454905" y="832103"/>
                  </a:moveTo>
                  <a:lnTo>
                    <a:pt x="3454905" y="0"/>
                  </a:lnTo>
                  <a:lnTo>
                    <a:pt x="3428997" y="0"/>
                  </a:lnTo>
                  <a:lnTo>
                    <a:pt x="3428997" y="812291"/>
                  </a:lnTo>
                  <a:lnTo>
                    <a:pt x="3442713" y="812291"/>
                  </a:lnTo>
                  <a:lnTo>
                    <a:pt x="3442713" y="836675"/>
                  </a:lnTo>
                  <a:lnTo>
                    <a:pt x="3448809" y="836675"/>
                  </a:lnTo>
                  <a:lnTo>
                    <a:pt x="3454905" y="832103"/>
                  </a:lnTo>
                  <a:close/>
                </a:path>
                <a:path w="3455035" h="836929">
                  <a:moveTo>
                    <a:pt x="3442713" y="836675"/>
                  </a:moveTo>
                  <a:lnTo>
                    <a:pt x="3442713" y="812291"/>
                  </a:lnTo>
                  <a:lnTo>
                    <a:pt x="3428997" y="824483"/>
                  </a:lnTo>
                  <a:lnTo>
                    <a:pt x="3428997" y="836675"/>
                  </a:lnTo>
                  <a:lnTo>
                    <a:pt x="3442713" y="836675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549285" y="3865878"/>
            <a:ext cx="2735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10" dirty="0">
                <a:latin typeface="Arial"/>
                <a:cs typeface="Arial"/>
              </a:rPr>
              <a:t>Comptabilité</a:t>
            </a:r>
            <a:r>
              <a:rPr sz="1800" b="1" spc="-145" dirty="0">
                <a:latin typeface="Arial"/>
                <a:cs typeface="Arial"/>
              </a:rPr>
              <a:t> </a:t>
            </a:r>
            <a:r>
              <a:rPr sz="1800" b="1" spc="-140" dirty="0">
                <a:latin typeface="Arial"/>
                <a:cs typeface="Arial"/>
              </a:rPr>
              <a:t>anglo-saxonne.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937382" y="3777996"/>
            <a:ext cx="3455035" cy="795655"/>
            <a:chOff x="5937382" y="3777996"/>
            <a:chExt cx="3455035" cy="795655"/>
          </a:xfrm>
        </p:grpSpPr>
        <p:sp>
          <p:nvSpPr>
            <p:cNvPr id="20" name="object 20"/>
            <p:cNvSpPr/>
            <p:nvPr/>
          </p:nvSpPr>
          <p:spPr>
            <a:xfrm>
              <a:off x="5949573" y="3777996"/>
              <a:ext cx="3429000" cy="783590"/>
            </a:xfrm>
            <a:custGeom>
              <a:avLst/>
              <a:gdLst/>
              <a:ahLst/>
              <a:cxnLst/>
              <a:rect l="l" t="t" r="r" b="b"/>
              <a:pathLst>
                <a:path w="3429000" h="783589">
                  <a:moveTo>
                    <a:pt x="3428999" y="783335"/>
                  </a:moveTo>
                  <a:lnTo>
                    <a:pt x="3428999" y="0"/>
                  </a:lnTo>
                  <a:lnTo>
                    <a:pt x="0" y="0"/>
                  </a:lnTo>
                  <a:lnTo>
                    <a:pt x="0" y="783335"/>
                  </a:lnTo>
                  <a:lnTo>
                    <a:pt x="3428999" y="783335"/>
                  </a:lnTo>
                  <a:close/>
                </a:path>
              </a:pathLst>
            </a:custGeom>
            <a:solidFill>
              <a:srgbClr val="D4F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37382" y="3777996"/>
              <a:ext cx="3455035" cy="795655"/>
            </a:xfrm>
            <a:custGeom>
              <a:avLst/>
              <a:gdLst/>
              <a:ahLst/>
              <a:cxnLst/>
              <a:rect l="l" t="t" r="r" b="b"/>
              <a:pathLst>
                <a:path w="3455034" h="795654">
                  <a:moveTo>
                    <a:pt x="25908" y="771143"/>
                  </a:moveTo>
                  <a:lnTo>
                    <a:pt x="25908" y="0"/>
                  </a:lnTo>
                  <a:lnTo>
                    <a:pt x="0" y="0"/>
                  </a:lnTo>
                  <a:lnTo>
                    <a:pt x="0" y="790955"/>
                  </a:lnTo>
                  <a:lnTo>
                    <a:pt x="6096" y="795527"/>
                  </a:lnTo>
                  <a:lnTo>
                    <a:pt x="12192" y="795527"/>
                  </a:lnTo>
                  <a:lnTo>
                    <a:pt x="12192" y="771143"/>
                  </a:lnTo>
                  <a:lnTo>
                    <a:pt x="25908" y="771143"/>
                  </a:lnTo>
                  <a:close/>
                </a:path>
                <a:path w="3455034" h="795654">
                  <a:moveTo>
                    <a:pt x="3441192" y="771143"/>
                  </a:moveTo>
                  <a:lnTo>
                    <a:pt x="12192" y="771143"/>
                  </a:lnTo>
                  <a:lnTo>
                    <a:pt x="25908" y="783335"/>
                  </a:lnTo>
                  <a:lnTo>
                    <a:pt x="25908" y="795527"/>
                  </a:lnTo>
                  <a:lnTo>
                    <a:pt x="3429000" y="795527"/>
                  </a:lnTo>
                  <a:lnTo>
                    <a:pt x="3429000" y="783335"/>
                  </a:lnTo>
                  <a:lnTo>
                    <a:pt x="3441192" y="771143"/>
                  </a:lnTo>
                  <a:close/>
                </a:path>
                <a:path w="3455034" h="795654">
                  <a:moveTo>
                    <a:pt x="25908" y="795527"/>
                  </a:moveTo>
                  <a:lnTo>
                    <a:pt x="25908" y="783335"/>
                  </a:lnTo>
                  <a:lnTo>
                    <a:pt x="12192" y="771143"/>
                  </a:lnTo>
                  <a:lnTo>
                    <a:pt x="12192" y="795527"/>
                  </a:lnTo>
                  <a:lnTo>
                    <a:pt x="25908" y="795527"/>
                  </a:lnTo>
                  <a:close/>
                </a:path>
                <a:path w="3455034" h="795654">
                  <a:moveTo>
                    <a:pt x="3454908" y="790955"/>
                  </a:moveTo>
                  <a:lnTo>
                    <a:pt x="3454908" y="0"/>
                  </a:lnTo>
                  <a:lnTo>
                    <a:pt x="3429000" y="0"/>
                  </a:lnTo>
                  <a:lnTo>
                    <a:pt x="3429000" y="771143"/>
                  </a:lnTo>
                  <a:lnTo>
                    <a:pt x="3441192" y="771143"/>
                  </a:lnTo>
                  <a:lnTo>
                    <a:pt x="3441192" y="795527"/>
                  </a:lnTo>
                  <a:lnTo>
                    <a:pt x="3448812" y="795527"/>
                  </a:lnTo>
                  <a:lnTo>
                    <a:pt x="3454908" y="790955"/>
                  </a:lnTo>
                  <a:close/>
                </a:path>
                <a:path w="3455034" h="795654">
                  <a:moveTo>
                    <a:pt x="3441192" y="795527"/>
                  </a:moveTo>
                  <a:lnTo>
                    <a:pt x="3441192" y="771143"/>
                  </a:lnTo>
                  <a:lnTo>
                    <a:pt x="3429000" y="783335"/>
                  </a:lnTo>
                  <a:lnTo>
                    <a:pt x="3429000" y="795527"/>
                  </a:lnTo>
                  <a:lnTo>
                    <a:pt x="3441192" y="795527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572387" y="3824730"/>
            <a:ext cx="21837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9584" marR="5080" indent="-477520">
              <a:lnSpc>
                <a:spcPct val="100000"/>
              </a:lnSpc>
              <a:spcBef>
                <a:spcPts val="100"/>
              </a:spcBef>
            </a:pPr>
            <a:r>
              <a:rPr sz="1800" b="1" spc="-105" dirty="0">
                <a:latin typeface="Arial"/>
                <a:cs typeface="Arial"/>
              </a:rPr>
              <a:t>continentale </a:t>
            </a:r>
            <a:r>
              <a:rPr sz="1800" b="1" spc="-135" dirty="0">
                <a:latin typeface="Arial"/>
                <a:cs typeface="Arial"/>
              </a:rPr>
              <a:t>ou </a:t>
            </a:r>
            <a:r>
              <a:rPr sz="1800" b="1" spc="-80" dirty="0">
                <a:latin typeface="Arial"/>
                <a:cs typeface="Arial"/>
              </a:rPr>
              <a:t>latino-  </a:t>
            </a:r>
            <a:r>
              <a:rPr sz="1800" b="1" spc="-120" dirty="0">
                <a:latin typeface="Arial"/>
                <a:cs typeface="Arial"/>
              </a:rPr>
              <a:t>germanique.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120021" y="5337048"/>
            <a:ext cx="8597265" cy="1169035"/>
            <a:chOff x="1120021" y="5337048"/>
            <a:chExt cx="8597265" cy="1169035"/>
          </a:xfrm>
        </p:grpSpPr>
        <p:sp>
          <p:nvSpPr>
            <p:cNvPr id="24" name="object 24"/>
            <p:cNvSpPr/>
            <p:nvPr/>
          </p:nvSpPr>
          <p:spPr>
            <a:xfrm>
              <a:off x="1132213" y="5350763"/>
              <a:ext cx="8572500" cy="1143000"/>
            </a:xfrm>
            <a:custGeom>
              <a:avLst/>
              <a:gdLst/>
              <a:ahLst/>
              <a:cxnLst/>
              <a:rect l="l" t="t" r="r" b="b"/>
              <a:pathLst>
                <a:path w="8572500" h="1143000">
                  <a:moveTo>
                    <a:pt x="8572499" y="1142999"/>
                  </a:moveTo>
                  <a:lnTo>
                    <a:pt x="8572499" y="0"/>
                  </a:lnTo>
                  <a:lnTo>
                    <a:pt x="0" y="0"/>
                  </a:lnTo>
                  <a:lnTo>
                    <a:pt x="0" y="1142999"/>
                  </a:lnTo>
                  <a:lnTo>
                    <a:pt x="8572499" y="11429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20021" y="5337048"/>
              <a:ext cx="8597265" cy="1169035"/>
            </a:xfrm>
            <a:custGeom>
              <a:avLst/>
              <a:gdLst/>
              <a:ahLst/>
              <a:cxnLst/>
              <a:rect l="l" t="t" r="r" b="b"/>
              <a:pathLst>
                <a:path w="8597265" h="1169034">
                  <a:moveTo>
                    <a:pt x="8596881" y="1162812"/>
                  </a:moveTo>
                  <a:lnTo>
                    <a:pt x="8596881" y="6096"/>
                  </a:lnTo>
                  <a:lnTo>
                    <a:pt x="8590785" y="0"/>
                  </a:lnTo>
                  <a:lnTo>
                    <a:pt x="4572" y="0"/>
                  </a:lnTo>
                  <a:lnTo>
                    <a:pt x="0" y="6096"/>
                  </a:lnTo>
                  <a:lnTo>
                    <a:pt x="0" y="1162812"/>
                  </a:lnTo>
                  <a:lnTo>
                    <a:pt x="4572" y="1168908"/>
                  </a:lnTo>
                  <a:lnTo>
                    <a:pt x="12192" y="1168908"/>
                  </a:lnTo>
                  <a:lnTo>
                    <a:pt x="12192" y="25908"/>
                  </a:lnTo>
                  <a:lnTo>
                    <a:pt x="24384" y="13716"/>
                  </a:lnTo>
                  <a:lnTo>
                    <a:pt x="24384" y="25908"/>
                  </a:lnTo>
                  <a:lnTo>
                    <a:pt x="8572497" y="25908"/>
                  </a:lnTo>
                  <a:lnTo>
                    <a:pt x="8572497" y="13716"/>
                  </a:lnTo>
                  <a:lnTo>
                    <a:pt x="8584689" y="25908"/>
                  </a:lnTo>
                  <a:lnTo>
                    <a:pt x="8584689" y="1168908"/>
                  </a:lnTo>
                  <a:lnTo>
                    <a:pt x="8590785" y="1168908"/>
                  </a:lnTo>
                  <a:lnTo>
                    <a:pt x="8596881" y="1162812"/>
                  </a:lnTo>
                  <a:close/>
                </a:path>
                <a:path w="8597265" h="1169034">
                  <a:moveTo>
                    <a:pt x="24384" y="25908"/>
                  </a:moveTo>
                  <a:lnTo>
                    <a:pt x="24384" y="13716"/>
                  </a:lnTo>
                  <a:lnTo>
                    <a:pt x="12192" y="25908"/>
                  </a:lnTo>
                  <a:lnTo>
                    <a:pt x="24384" y="25908"/>
                  </a:lnTo>
                  <a:close/>
                </a:path>
                <a:path w="8597265" h="1169034">
                  <a:moveTo>
                    <a:pt x="24384" y="1143000"/>
                  </a:moveTo>
                  <a:lnTo>
                    <a:pt x="24384" y="25908"/>
                  </a:lnTo>
                  <a:lnTo>
                    <a:pt x="12192" y="25908"/>
                  </a:lnTo>
                  <a:lnTo>
                    <a:pt x="12192" y="1143000"/>
                  </a:lnTo>
                  <a:lnTo>
                    <a:pt x="24384" y="1143000"/>
                  </a:lnTo>
                  <a:close/>
                </a:path>
                <a:path w="8597265" h="1169034">
                  <a:moveTo>
                    <a:pt x="8584689" y="1143000"/>
                  </a:moveTo>
                  <a:lnTo>
                    <a:pt x="12192" y="1143000"/>
                  </a:lnTo>
                  <a:lnTo>
                    <a:pt x="24384" y="1156716"/>
                  </a:lnTo>
                  <a:lnTo>
                    <a:pt x="24384" y="1168908"/>
                  </a:lnTo>
                  <a:lnTo>
                    <a:pt x="8572497" y="1168908"/>
                  </a:lnTo>
                  <a:lnTo>
                    <a:pt x="8572497" y="1156716"/>
                  </a:lnTo>
                  <a:lnTo>
                    <a:pt x="8584689" y="1143000"/>
                  </a:lnTo>
                  <a:close/>
                </a:path>
                <a:path w="8597265" h="1169034">
                  <a:moveTo>
                    <a:pt x="24384" y="1168908"/>
                  </a:moveTo>
                  <a:lnTo>
                    <a:pt x="24384" y="1156716"/>
                  </a:lnTo>
                  <a:lnTo>
                    <a:pt x="12192" y="1143000"/>
                  </a:lnTo>
                  <a:lnTo>
                    <a:pt x="12192" y="1168908"/>
                  </a:lnTo>
                  <a:lnTo>
                    <a:pt x="24384" y="1168908"/>
                  </a:lnTo>
                  <a:close/>
                </a:path>
                <a:path w="8597265" h="1169034">
                  <a:moveTo>
                    <a:pt x="8584689" y="25908"/>
                  </a:moveTo>
                  <a:lnTo>
                    <a:pt x="8572497" y="13716"/>
                  </a:lnTo>
                  <a:lnTo>
                    <a:pt x="8572497" y="25908"/>
                  </a:lnTo>
                  <a:lnTo>
                    <a:pt x="8584689" y="25908"/>
                  </a:lnTo>
                  <a:close/>
                </a:path>
                <a:path w="8597265" h="1169034">
                  <a:moveTo>
                    <a:pt x="8584689" y="1143000"/>
                  </a:moveTo>
                  <a:lnTo>
                    <a:pt x="8584689" y="25908"/>
                  </a:lnTo>
                  <a:lnTo>
                    <a:pt x="8572497" y="25908"/>
                  </a:lnTo>
                  <a:lnTo>
                    <a:pt x="8572497" y="1143000"/>
                  </a:lnTo>
                  <a:lnTo>
                    <a:pt x="8584689" y="1143000"/>
                  </a:lnTo>
                  <a:close/>
                </a:path>
                <a:path w="8597265" h="1169034">
                  <a:moveTo>
                    <a:pt x="8584689" y="1168908"/>
                  </a:moveTo>
                  <a:lnTo>
                    <a:pt x="8584689" y="1143000"/>
                  </a:lnTo>
                  <a:lnTo>
                    <a:pt x="8572497" y="1156716"/>
                  </a:lnTo>
                  <a:lnTo>
                    <a:pt x="8572497" y="1168908"/>
                  </a:lnTo>
                  <a:lnTo>
                    <a:pt x="8584689" y="1168908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132213" y="5350763"/>
            <a:ext cx="8572500" cy="11430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300">
              <a:latin typeface="Times New Roman"/>
              <a:cs typeface="Times New Roman"/>
            </a:endParaRPr>
          </a:p>
          <a:p>
            <a:pPr marL="318135">
              <a:lnSpc>
                <a:spcPct val="100000"/>
              </a:lnSpc>
            </a:pPr>
            <a:r>
              <a:rPr sz="1600" spc="-170" dirty="0">
                <a:latin typeface="Arial"/>
                <a:cs typeface="Arial"/>
              </a:rPr>
              <a:t>Les </a:t>
            </a:r>
            <a:r>
              <a:rPr sz="1600" spc="-55" dirty="0">
                <a:latin typeface="Arial"/>
                <a:cs typeface="Arial"/>
              </a:rPr>
              <a:t>pratiques </a:t>
            </a:r>
            <a:r>
              <a:rPr sz="1600" spc="-70" dirty="0">
                <a:latin typeface="Arial"/>
                <a:cs typeface="Arial"/>
              </a:rPr>
              <a:t>comptables </a:t>
            </a:r>
            <a:r>
              <a:rPr sz="1600" spc="-130" dirty="0">
                <a:latin typeface="Arial"/>
                <a:cs typeface="Arial"/>
              </a:rPr>
              <a:t>à </a:t>
            </a:r>
            <a:r>
              <a:rPr sz="1600" spc="-65" dirty="0">
                <a:latin typeface="Arial"/>
                <a:cs typeface="Arial"/>
              </a:rPr>
              <a:t>travers </a:t>
            </a:r>
            <a:r>
              <a:rPr sz="1600" spc="-40" dirty="0">
                <a:latin typeface="Arial"/>
                <a:cs typeface="Arial"/>
              </a:rPr>
              <a:t>le </a:t>
            </a:r>
            <a:r>
              <a:rPr sz="1600" spc="-65" dirty="0">
                <a:latin typeface="Arial"/>
                <a:cs typeface="Arial"/>
              </a:rPr>
              <a:t>monde </a:t>
            </a:r>
            <a:r>
              <a:rPr sz="1600" spc="-55" dirty="0">
                <a:latin typeface="Arial"/>
                <a:cs typeface="Arial"/>
              </a:rPr>
              <a:t>peuvent </a:t>
            </a:r>
            <a:r>
              <a:rPr sz="1600" spc="-30" dirty="0">
                <a:latin typeface="Arial"/>
                <a:cs typeface="Arial"/>
              </a:rPr>
              <a:t>être </a:t>
            </a:r>
            <a:r>
              <a:rPr sz="1600" spc="-105" dirty="0">
                <a:latin typeface="Arial"/>
                <a:cs typeface="Arial"/>
              </a:rPr>
              <a:t>rangées </a:t>
            </a:r>
            <a:r>
              <a:rPr sz="1600" spc="-80" dirty="0">
                <a:latin typeface="Arial"/>
                <a:cs typeface="Arial"/>
              </a:rPr>
              <a:t>en deux </a:t>
            </a:r>
            <a:r>
              <a:rPr sz="1600" spc="-95" dirty="0">
                <a:latin typeface="Arial"/>
                <a:cs typeface="Arial"/>
              </a:rPr>
              <a:t>grands</a:t>
            </a:r>
            <a:r>
              <a:rPr sz="1600" spc="-320" dirty="0">
                <a:latin typeface="Arial"/>
                <a:cs typeface="Arial"/>
              </a:rPr>
              <a:t> </a:t>
            </a:r>
            <a:r>
              <a:rPr sz="1600" spc="-65" dirty="0">
                <a:latin typeface="Arial"/>
                <a:cs typeface="Arial"/>
              </a:rPr>
              <a:t>courants:</a:t>
            </a:r>
            <a:endParaRPr sz="1600">
              <a:latin typeface="Arial"/>
              <a:cs typeface="Arial"/>
            </a:endParaRPr>
          </a:p>
          <a:p>
            <a:pPr marL="563245" indent="-106680">
              <a:lnSpc>
                <a:spcPct val="100000"/>
              </a:lnSpc>
              <a:buChar char="-"/>
              <a:tabLst>
                <a:tab pos="563880" algn="l"/>
              </a:tabLst>
            </a:pPr>
            <a:r>
              <a:rPr sz="1600" spc="-175" dirty="0">
                <a:latin typeface="Arial"/>
                <a:cs typeface="Arial"/>
              </a:rPr>
              <a:t>La </a:t>
            </a:r>
            <a:r>
              <a:rPr sz="1600" spc="-35" dirty="0">
                <a:latin typeface="Arial"/>
                <a:cs typeface="Arial"/>
              </a:rPr>
              <a:t>comptabilité d’inspiration</a:t>
            </a:r>
            <a:r>
              <a:rPr sz="1600" spc="-85" dirty="0">
                <a:latin typeface="Arial"/>
                <a:cs typeface="Arial"/>
              </a:rPr>
              <a:t> anglo-saxonne.</a:t>
            </a:r>
            <a:endParaRPr sz="1600">
              <a:latin typeface="Arial"/>
              <a:cs typeface="Arial"/>
            </a:endParaRPr>
          </a:p>
          <a:p>
            <a:pPr marL="563245" indent="-106680">
              <a:lnSpc>
                <a:spcPct val="100000"/>
              </a:lnSpc>
              <a:buChar char="-"/>
              <a:tabLst>
                <a:tab pos="563880" algn="l"/>
              </a:tabLst>
            </a:pPr>
            <a:r>
              <a:rPr sz="1600" spc="-175" dirty="0">
                <a:latin typeface="Arial"/>
                <a:cs typeface="Arial"/>
              </a:rPr>
              <a:t>La </a:t>
            </a:r>
            <a:r>
              <a:rPr sz="1600" spc="-35" dirty="0">
                <a:latin typeface="Arial"/>
                <a:cs typeface="Arial"/>
              </a:rPr>
              <a:t>comptabilité d’inspiration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latino-germanique.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Espace réservé du numéro de diapositive 26">
            <a:extLst>
              <a:ext uri="{FF2B5EF4-FFF2-40B4-BE49-F238E27FC236}">
                <a16:creationId xmlns:a16="http://schemas.microsoft.com/office/drawing/2014/main" id="{0A0A20DC-F2D1-E853-4B93-793A606545D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13</a:t>
            </a:fld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929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62644" y="578611"/>
            <a:ext cx="71786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Le processus de </a:t>
            </a:r>
            <a:r>
              <a:rPr sz="3200" dirty="0"/>
              <a:t>normalisation</a:t>
            </a:r>
            <a:r>
              <a:rPr sz="3200" spc="-120" dirty="0"/>
              <a:t> </a:t>
            </a:r>
            <a:r>
              <a:rPr sz="3200" dirty="0"/>
              <a:t>comptable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24440" y="1163827"/>
            <a:ext cx="8749030" cy="6024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5080" algn="just">
              <a:lnSpc>
                <a:spcPct val="15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Pour publier </a:t>
            </a:r>
            <a:r>
              <a:rPr sz="2400" dirty="0">
                <a:latin typeface="Times New Roman"/>
                <a:cs typeface="Times New Roman"/>
              </a:rPr>
              <a:t>des </a:t>
            </a:r>
            <a:r>
              <a:rPr sz="2400" spc="-5" dirty="0">
                <a:latin typeface="Times New Roman"/>
                <a:cs typeface="Times New Roman"/>
              </a:rPr>
              <a:t>normes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qualité élevée, l’IASB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10" dirty="0">
                <a:latin typeface="Times New Roman"/>
                <a:cs typeface="Times New Roman"/>
              </a:rPr>
              <a:t>mis </a:t>
            </a:r>
            <a:r>
              <a:rPr sz="2400" dirty="0">
                <a:latin typeface="Times New Roman"/>
                <a:cs typeface="Times New Roman"/>
              </a:rPr>
              <a:t>une  </a:t>
            </a:r>
            <a:r>
              <a:rPr sz="2400" spc="-5" dirty="0">
                <a:latin typeface="Times New Roman"/>
                <a:cs typeface="Times New Roman"/>
              </a:rPr>
              <a:t>procédure </a:t>
            </a:r>
            <a:r>
              <a:rPr sz="2400" spc="-10" dirty="0">
                <a:latin typeface="Times New Roman"/>
                <a:cs typeface="Times New Roman"/>
              </a:rPr>
              <a:t>efficace </a:t>
            </a:r>
            <a:r>
              <a:rPr sz="2400" spc="-5" dirty="0">
                <a:latin typeface="Times New Roman"/>
                <a:cs typeface="Times New Roman"/>
              </a:rPr>
              <a:t>basée </a:t>
            </a:r>
            <a:r>
              <a:rPr sz="2400" dirty="0">
                <a:latin typeface="Times New Roman"/>
                <a:cs typeface="Times New Roman"/>
              </a:rPr>
              <a:t>sur la </a:t>
            </a:r>
            <a:r>
              <a:rPr sz="2400" spc="-5" dirty="0">
                <a:latin typeface="Times New Roman"/>
                <a:cs typeface="Times New Roman"/>
              </a:rPr>
              <a:t>consultation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toutes </a:t>
            </a:r>
            <a:r>
              <a:rPr sz="2400" dirty="0">
                <a:latin typeface="Times New Roman"/>
                <a:cs typeface="Times New Roman"/>
              </a:rPr>
              <a:t>les </a:t>
            </a:r>
            <a:r>
              <a:rPr sz="2400" spc="-5" dirty="0">
                <a:latin typeface="Times New Roman"/>
                <a:cs typeface="Times New Roman"/>
              </a:rPr>
              <a:t>parties  </a:t>
            </a:r>
            <a:r>
              <a:rPr sz="2400" dirty="0">
                <a:latin typeface="Times New Roman"/>
                <a:cs typeface="Times New Roman"/>
              </a:rPr>
              <a:t>prenantes. </a:t>
            </a:r>
            <a:r>
              <a:rPr sz="2400" spc="-5" dirty="0">
                <a:latin typeface="Times New Roman"/>
                <a:cs typeface="Times New Roman"/>
              </a:rPr>
              <a:t>Afin </a:t>
            </a:r>
            <a:r>
              <a:rPr sz="2400" dirty="0">
                <a:latin typeface="Times New Roman"/>
                <a:cs typeface="Times New Roman"/>
              </a:rPr>
              <a:t>d’anticiper tous</a:t>
            </a:r>
            <a:r>
              <a:rPr sz="2400" spc="-229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problèmes</a:t>
            </a:r>
            <a:endParaRPr sz="2400">
              <a:latin typeface="Times New Roman"/>
              <a:cs typeface="Times New Roman"/>
            </a:endParaRPr>
          </a:p>
          <a:p>
            <a:pPr marL="622300" algn="just">
              <a:lnSpc>
                <a:spcPct val="100000"/>
              </a:lnSpc>
              <a:spcBef>
                <a:spcPts val="2014"/>
              </a:spcBef>
            </a:pPr>
            <a:r>
              <a:rPr sz="2400" spc="-5" dirty="0">
                <a:latin typeface="Times New Roman"/>
                <a:cs typeface="Times New Roman"/>
              </a:rPr>
              <a:t>Ce </a:t>
            </a:r>
            <a:r>
              <a:rPr sz="2400" dirty="0">
                <a:latin typeface="Times New Roman"/>
                <a:cs typeface="Times New Roman"/>
              </a:rPr>
              <a:t>processus est ainsi </a:t>
            </a:r>
            <a:r>
              <a:rPr sz="2400" spc="-5" dirty="0">
                <a:latin typeface="Times New Roman"/>
                <a:cs typeface="Times New Roman"/>
              </a:rPr>
              <a:t>composé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spcBef>
                <a:spcPts val="2014"/>
              </a:spcBef>
              <a:buSzPct val="68750"/>
              <a:buFont typeface="Wingdings"/>
              <a:buChar char=""/>
              <a:tabLst>
                <a:tab pos="621665" algn="l"/>
                <a:tab pos="622300" algn="l"/>
              </a:tabLst>
            </a:pPr>
            <a:r>
              <a:rPr sz="2400" dirty="0">
                <a:latin typeface="Times New Roman"/>
                <a:cs typeface="Times New Roman"/>
              </a:rPr>
              <a:t>Mise en place de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l’agenda</a:t>
            </a:r>
            <a:endParaRPr sz="24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spcBef>
                <a:spcPts val="2014"/>
              </a:spcBef>
              <a:buSzPct val="68750"/>
              <a:buFont typeface="Wingdings"/>
              <a:buChar char=""/>
              <a:tabLst>
                <a:tab pos="621665" algn="l"/>
                <a:tab pos="622300" algn="l"/>
              </a:tabLst>
            </a:pPr>
            <a:r>
              <a:rPr sz="2400" spc="-5" dirty="0">
                <a:latin typeface="Times New Roman"/>
                <a:cs typeface="Times New Roman"/>
              </a:rPr>
              <a:t>Projet </a:t>
            </a:r>
            <a:r>
              <a:rPr sz="2400" dirty="0">
                <a:latin typeface="Times New Roman"/>
                <a:cs typeface="Times New Roman"/>
              </a:rPr>
              <a:t>de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planification</a:t>
            </a:r>
            <a:endParaRPr sz="24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spcBef>
                <a:spcPts val="2014"/>
              </a:spcBef>
              <a:buSzPct val="68750"/>
              <a:buFont typeface="Wingdings"/>
              <a:buChar char=""/>
              <a:tabLst>
                <a:tab pos="621665" algn="l"/>
                <a:tab pos="622300" algn="l"/>
              </a:tabLst>
            </a:pPr>
            <a:r>
              <a:rPr sz="2400" spc="-5" dirty="0">
                <a:latin typeface="Times New Roman"/>
                <a:cs typeface="Times New Roman"/>
              </a:rPr>
              <a:t>Développement </a:t>
            </a:r>
            <a:r>
              <a:rPr sz="2400" dirty="0">
                <a:latin typeface="Times New Roman"/>
                <a:cs typeface="Times New Roman"/>
              </a:rPr>
              <a:t>et publication d’un paper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discussion</a:t>
            </a:r>
            <a:endParaRPr sz="24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spcBef>
                <a:spcPts val="2020"/>
              </a:spcBef>
              <a:buSzPct val="68750"/>
              <a:buFont typeface="Wingdings"/>
              <a:buChar char=""/>
              <a:tabLst>
                <a:tab pos="621665" algn="l"/>
                <a:tab pos="622300" algn="l"/>
              </a:tabLst>
            </a:pPr>
            <a:r>
              <a:rPr sz="2400" spc="-5" dirty="0">
                <a:latin typeface="Times New Roman"/>
                <a:cs typeface="Times New Roman"/>
              </a:rPr>
              <a:t>Développement </a:t>
            </a:r>
            <a:r>
              <a:rPr sz="2400" dirty="0">
                <a:latin typeface="Times New Roman"/>
                <a:cs typeface="Times New Roman"/>
              </a:rPr>
              <a:t>et publication d’un exposure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draft</a:t>
            </a:r>
            <a:endParaRPr sz="24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spcBef>
                <a:spcPts val="2014"/>
              </a:spcBef>
              <a:buSzPct val="68750"/>
              <a:buFont typeface="Wingdings"/>
              <a:buChar char=""/>
              <a:tabLst>
                <a:tab pos="621665" algn="l"/>
                <a:tab pos="622300" algn="l"/>
              </a:tabLst>
            </a:pPr>
            <a:r>
              <a:rPr sz="2400" spc="-5" dirty="0">
                <a:latin typeface="Times New Roman"/>
                <a:cs typeface="Times New Roman"/>
              </a:rPr>
              <a:t>Développement </a:t>
            </a:r>
            <a:r>
              <a:rPr sz="2400" dirty="0">
                <a:latin typeface="Times New Roman"/>
                <a:cs typeface="Times New Roman"/>
              </a:rPr>
              <a:t>et publication d’une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norme</a:t>
            </a:r>
            <a:endParaRPr sz="24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spcBef>
                <a:spcPts val="2014"/>
              </a:spcBef>
              <a:buSzPct val="68750"/>
              <a:buFont typeface="Wingdings"/>
              <a:buChar char=""/>
              <a:tabLst>
                <a:tab pos="621665" algn="l"/>
                <a:tab pos="622300" algn="l"/>
              </a:tabLst>
            </a:pPr>
            <a:r>
              <a:rPr sz="2400" spc="-5" dirty="0">
                <a:latin typeface="Times New Roman"/>
                <a:cs typeface="Times New Roman"/>
              </a:rPr>
              <a:t>Procédure </a:t>
            </a:r>
            <a:r>
              <a:rPr sz="2400" dirty="0">
                <a:latin typeface="Times New Roman"/>
                <a:cs typeface="Times New Roman"/>
              </a:rPr>
              <a:t>après la publication de la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norme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91D3F1-FE00-F768-DF25-09BF369068D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14</a:t>
            </a:fld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14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88880" y="578611"/>
            <a:ext cx="49244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La </a:t>
            </a:r>
            <a:r>
              <a:rPr sz="3200" dirty="0"/>
              <a:t>normalisation</a:t>
            </a:r>
            <a:r>
              <a:rPr sz="3200" spc="-125" dirty="0"/>
              <a:t> </a:t>
            </a:r>
            <a:r>
              <a:rPr sz="3200" dirty="0"/>
              <a:t>comptable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24440" y="1584451"/>
            <a:ext cx="8749665" cy="50730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622300" marR="5080" indent="-609600" algn="just">
              <a:lnSpc>
                <a:spcPct val="80000"/>
              </a:lnSpc>
              <a:spcBef>
                <a:spcPts val="675"/>
              </a:spcBef>
              <a:buSzPct val="68750"/>
              <a:buFont typeface="Wingdings"/>
              <a:buChar char=""/>
              <a:tabLst>
                <a:tab pos="622935" algn="l"/>
              </a:tabLst>
            </a:pPr>
            <a:r>
              <a:rPr sz="2400" spc="-5" dirty="0">
                <a:latin typeface="Times New Roman"/>
                <a:cs typeface="Times New Roman"/>
              </a:rPr>
              <a:t>En France, </a:t>
            </a:r>
            <a:r>
              <a:rPr sz="2400" dirty="0">
                <a:latin typeface="Times New Roman"/>
                <a:cs typeface="Times New Roman"/>
              </a:rPr>
              <a:t>le </a:t>
            </a:r>
            <a:r>
              <a:rPr sz="2400" spc="-5" dirty="0">
                <a:latin typeface="Times New Roman"/>
                <a:cs typeface="Times New Roman"/>
              </a:rPr>
              <a:t>rôle </a:t>
            </a:r>
            <a:r>
              <a:rPr sz="2400" spc="-1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preuve </a:t>
            </a:r>
            <a:r>
              <a:rPr sz="2400" spc="-10" dirty="0">
                <a:latin typeface="Times New Roman"/>
                <a:cs typeface="Times New Roman"/>
              </a:rPr>
              <a:t>de </a:t>
            </a:r>
            <a:r>
              <a:rPr sz="2400" dirty="0">
                <a:latin typeface="Times New Roman"/>
                <a:cs typeface="Times New Roman"/>
              </a:rPr>
              <a:t>la </a:t>
            </a:r>
            <a:r>
              <a:rPr sz="2400" spc="-5" dirty="0">
                <a:latin typeface="Times New Roman"/>
                <a:cs typeface="Times New Roman"/>
              </a:rPr>
              <a:t>comptabilité sera longtemps  privilégié, </a:t>
            </a:r>
            <a:r>
              <a:rPr sz="2400" spc="-10" dirty="0">
                <a:latin typeface="Times New Roman"/>
                <a:cs typeface="Times New Roman"/>
              </a:rPr>
              <a:t>comme </a:t>
            </a:r>
            <a:r>
              <a:rPr sz="2400" dirty="0">
                <a:latin typeface="Times New Roman"/>
                <a:cs typeface="Times New Roman"/>
              </a:rPr>
              <a:t>en </a:t>
            </a:r>
            <a:r>
              <a:rPr sz="2400" spc="-5" dirty="0">
                <a:latin typeface="Times New Roman"/>
                <a:cs typeface="Times New Roman"/>
              </a:rPr>
              <a:t>témoigne l’ordonnance </a:t>
            </a:r>
            <a:r>
              <a:rPr sz="2400" spc="-1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Colbert </a:t>
            </a:r>
            <a:r>
              <a:rPr sz="2400" spc="-10" dirty="0">
                <a:latin typeface="Times New Roman"/>
                <a:cs typeface="Times New Roman"/>
              </a:rPr>
              <a:t>de </a:t>
            </a:r>
            <a:r>
              <a:rPr sz="2400" dirty="0">
                <a:latin typeface="Times New Roman"/>
                <a:cs typeface="Times New Roman"/>
              </a:rPr>
              <a:t>1673  ou la </a:t>
            </a:r>
            <a:r>
              <a:rPr sz="2400" spc="-5" dirty="0">
                <a:latin typeface="Times New Roman"/>
                <a:cs typeface="Times New Roman"/>
              </a:rPr>
              <a:t>première rédaction </a:t>
            </a:r>
            <a:r>
              <a:rPr sz="2400" dirty="0">
                <a:latin typeface="Times New Roman"/>
                <a:cs typeface="Times New Roman"/>
              </a:rPr>
              <a:t>du code </a:t>
            </a:r>
            <a:r>
              <a:rPr sz="2400" spc="-1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commerce </a:t>
            </a:r>
            <a:r>
              <a:rPr sz="2400" dirty="0">
                <a:latin typeface="Times New Roman"/>
                <a:cs typeface="Times New Roman"/>
              </a:rPr>
              <a:t>de 1807, </a:t>
            </a:r>
            <a:r>
              <a:rPr sz="2400" spc="-5" dirty="0">
                <a:latin typeface="Times New Roman"/>
                <a:cs typeface="Times New Roman"/>
              </a:rPr>
              <a:t>ainsi </a:t>
            </a:r>
            <a:r>
              <a:rPr sz="2400" spc="-10" dirty="0">
                <a:latin typeface="Times New Roman"/>
                <a:cs typeface="Times New Roman"/>
              </a:rPr>
              <a:t>les  </a:t>
            </a:r>
            <a:r>
              <a:rPr sz="2400" dirty="0">
                <a:latin typeface="Times New Roman"/>
                <a:cs typeface="Times New Roman"/>
              </a:rPr>
              <a:t>sources du </a:t>
            </a:r>
            <a:r>
              <a:rPr sz="2400" spc="-5" dirty="0">
                <a:latin typeface="Times New Roman"/>
                <a:cs typeface="Times New Roman"/>
              </a:rPr>
              <a:t>droit comptable </a:t>
            </a:r>
            <a:r>
              <a:rPr sz="2400" dirty="0">
                <a:latin typeface="Times New Roman"/>
                <a:cs typeface="Times New Roman"/>
              </a:rPr>
              <a:t>pour les </a:t>
            </a:r>
            <a:r>
              <a:rPr sz="2400" spc="-5" dirty="0">
                <a:latin typeface="Times New Roman"/>
                <a:cs typeface="Times New Roman"/>
              </a:rPr>
              <a:t>écoles latino germanique </a:t>
            </a:r>
            <a:r>
              <a:rPr sz="2400" dirty="0">
                <a:latin typeface="Times New Roman"/>
                <a:cs typeface="Times New Roman"/>
              </a:rPr>
              <a:t>sont  </a:t>
            </a:r>
            <a:r>
              <a:rPr sz="2400" spc="-5" dirty="0">
                <a:latin typeface="Times New Roman"/>
                <a:cs typeface="Times New Roman"/>
              </a:rPr>
              <a:t>nombreuses </a:t>
            </a:r>
            <a:r>
              <a:rPr sz="2400" dirty="0">
                <a:latin typeface="Times New Roman"/>
                <a:cs typeface="Times New Roman"/>
              </a:rPr>
              <a:t>et </a:t>
            </a:r>
            <a:r>
              <a:rPr sz="2400" spc="-5" dirty="0">
                <a:latin typeface="Times New Roman"/>
                <a:cs typeface="Times New Roman"/>
              </a:rPr>
              <a:t>diverses: elles peuvent être législatives </a:t>
            </a:r>
            <a:r>
              <a:rPr sz="2400" dirty="0">
                <a:latin typeface="Times New Roman"/>
                <a:cs typeface="Times New Roman"/>
              </a:rPr>
              <a:t>ou  </a:t>
            </a:r>
            <a:r>
              <a:rPr sz="2400" spc="-5" dirty="0">
                <a:latin typeface="Times New Roman"/>
                <a:cs typeface="Times New Roman"/>
              </a:rPr>
              <a:t>réglementaires, elles peuvent être également d’origine  jurisprudentielle </a:t>
            </a:r>
            <a:r>
              <a:rPr sz="2400" dirty="0">
                <a:latin typeface="Times New Roman"/>
                <a:cs typeface="Times New Roman"/>
              </a:rPr>
              <a:t>ou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doctrinale.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sz="3000">
              <a:latin typeface="Times New Roman"/>
              <a:cs typeface="Times New Roman"/>
            </a:endParaRPr>
          </a:p>
          <a:p>
            <a:pPr marL="622300" marR="5080" indent="-609600" algn="just">
              <a:lnSpc>
                <a:spcPct val="80000"/>
              </a:lnSpc>
              <a:buSzPct val="68750"/>
              <a:buFont typeface="Wingdings"/>
              <a:buChar char=""/>
              <a:tabLst>
                <a:tab pos="622935" algn="l"/>
              </a:tabLst>
            </a:pPr>
            <a:r>
              <a:rPr sz="2400" spc="-5" dirty="0">
                <a:latin typeface="Times New Roman"/>
                <a:cs typeface="Times New Roman"/>
              </a:rPr>
              <a:t>Aux Etats </a:t>
            </a:r>
            <a:r>
              <a:rPr sz="2400" dirty="0">
                <a:latin typeface="Times New Roman"/>
                <a:cs typeface="Times New Roman"/>
              </a:rPr>
              <a:t>unis , </a:t>
            </a:r>
            <a:r>
              <a:rPr sz="2400" spc="-5" dirty="0">
                <a:latin typeface="Times New Roman"/>
                <a:cs typeface="Times New Roman"/>
              </a:rPr>
              <a:t>les </a:t>
            </a:r>
            <a:r>
              <a:rPr sz="2400" spc="-10" dirty="0">
                <a:latin typeface="Times New Roman"/>
                <a:cs typeface="Times New Roman"/>
              </a:rPr>
              <a:t>organismes </a:t>
            </a:r>
            <a:r>
              <a:rPr sz="2400" spc="-5" dirty="0">
                <a:latin typeface="Times New Roman"/>
                <a:cs typeface="Times New Roman"/>
              </a:rPr>
              <a:t>professionnels constituent </a:t>
            </a:r>
            <a:r>
              <a:rPr sz="2400" dirty="0">
                <a:latin typeface="Times New Roman"/>
                <a:cs typeface="Times New Roman"/>
              </a:rPr>
              <a:t>la  source </a:t>
            </a:r>
            <a:r>
              <a:rPr sz="2400" spc="-5" dirty="0">
                <a:latin typeface="Times New Roman"/>
                <a:cs typeface="Times New Roman"/>
              </a:rPr>
              <a:t>principale </a:t>
            </a:r>
            <a:r>
              <a:rPr sz="2400" dirty="0">
                <a:latin typeface="Times New Roman"/>
                <a:cs typeface="Times New Roman"/>
              </a:rPr>
              <a:t>de la </a:t>
            </a:r>
            <a:r>
              <a:rPr sz="2400" spc="-5" dirty="0">
                <a:latin typeface="Times New Roman"/>
                <a:cs typeface="Times New Roman"/>
              </a:rPr>
              <a:t>normalisation comptable </a:t>
            </a:r>
            <a:r>
              <a:rPr sz="2400" dirty="0">
                <a:latin typeface="Times New Roman"/>
                <a:cs typeface="Times New Roman"/>
              </a:rPr>
              <a:t>avec </a:t>
            </a:r>
            <a:r>
              <a:rPr sz="2400" spc="-5" dirty="0">
                <a:latin typeface="Times New Roman"/>
                <a:cs typeface="Times New Roman"/>
              </a:rPr>
              <a:t>notamment  </a:t>
            </a:r>
            <a:r>
              <a:rPr sz="2400" dirty="0">
                <a:latin typeface="Times New Roman"/>
                <a:cs typeface="Times New Roman"/>
              </a:rPr>
              <a:t>les travaux de l’ </a:t>
            </a:r>
            <a:r>
              <a:rPr sz="2400" spc="-50" dirty="0">
                <a:latin typeface="Times New Roman"/>
                <a:cs typeface="Times New Roman"/>
              </a:rPr>
              <a:t>AICPA </a:t>
            </a:r>
            <a:r>
              <a:rPr sz="2400" dirty="0">
                <a:latin typeface="Times New Roman"/>
                <a:cs typeface="Times New Roman"/>
              </a:rPr>
              <a:t>du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FASB*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650" spc="25" dirty="0">
                <a:latin typeface="Wingdings"/>
                <a:cs typeface="Wingdings"/>
              </a:rPr>
              <a:t></a:t>
            </a:r>
            <a:endParaRPr sz="1650">
              <a:latin typeface="Wingdings"/>
              <a:cs typeface="Wingdings"/>
            </a:endParaRPr>
          </a:p>
          <a:p>
            <a:pPr marL="622300" marR="5715" algn="just">
              <a:lnSpc>
                <a:spcPct val="80000"/>
              </a:lnSpc>
              <a:spcBef>
                <a:spcPts val="725"/>
              </a:spcBef>
            </a:pPr>
            <a:r>
              <a:rPr sz="2400" spc="-5" dirty="0">
                <a:latin typeface="Times New Roman"/>
                <a:cs typeface="Times New Roman"/>
              </a:rPr>
              <a:t>Contrairement </a:t>
            </a:r>
            <a:r>
              <a:rPr sz="2400" dirty="0">
                <a:latin typeface="Times New Roman"/>
                <a:cs typeface="Times New Roman"/>
              </a:rPr>
              <a:t>aux </a:t>
            </a:r>
            <a:r>
              <a:rPr sz="2400" spc="-5" dirty="0">
                <a:latin typeface="Times New Roman"/>
                <a:cs typeface="Times New Roman"/>
              </a:rPr>
              <a:t>pays latino germanique, aux Etats unis il  n’existe </a:t>
            </a:r>
            <a:r>
              <a:rPr sz="2400" dirty="0">
                <a:latin typeface="Times New Roman"/>
                <a:cs typeface="Times New Roman"/>
              </a:rPr>
              <a:t>pas de plan </a:t>
            </a:r>
            <a:r>
              <a:rPr sz="2400" spc="-5" dirty="0">
                <a:latin typeface="Times New Roman"/>
                <a:cs typeface="Times New Roman"/>
              </a:rPr>
              <a:t>comptable applicable </a:t>
            </a:r>
            <a:r>
              <a:rPr sz="2400" dirty="0">
                <a:latin typeface="Times New Roman"/>
                <a:cs typeface="Times New Roman"/>
              </a:rPr>
              <a:t>à </a:t>
            </a:r>
            <a:r>
              <a:rPr sz="2400" spc="-5" dirty="0">
                <a:latin typeface="Times New Roman"/>
                <a:cs typeface="Times New Roman"/>
              </a:rPr>
              <a:t>toutes </a:t>
            </a:r>
            <a:r>
              <a:rPr sz="2400" dirty="0">
                <a:latin typeface="Times New Roman"/>
                <a:cs typeface="Times New Roman"/>
              </a:rPr>
              <a:t>les </a:t>
            </a:r>
            <a:r>
              <a:rPr sz="2400" spc="-5" dirty="0">
                <a:latin typeface="Times New Roman"/>
                <a:cs typeface="Times New Roman"/>
              </a:rPr>
              <a:t>entités.  Chacune d’entre </a:t>
            </a:r>
            <a:r>
              <a:rPr sz="2400" spc="-10" dirty="0">
                <a:latin typeface="Times New Roman"/>
                <a:cs typeface="Times New Roman"/>
              </a:rPr>
              <a:t>elles </a:t>
            </a:r>
            <a:r>
              <a:rPr sz="2400" spc="-5" dirty="0">
                <a:latin typeface="Times New Roman"/>
                <a:cs typeface="Times New Roman"/>
              </a:rPr>
              <a:t>doit </a:t>
            </a:r>
            <a:r>
              <a:rPr sz="2400" dirty="0">
                <a:latin typeface="Times New Roman"/>
                <a:cs typeface="Times New Roman"/>
              </a:rPr>
              <a:t>donc </a:t>
            </a:r>
            <a:r>
              <a:rPr sz="2400" spc="-5" dirty="0">
                <a:latin typeface="Times New Roman"/>
                <a:cs typeface="Times New Roman"/>
              </a:rPr>
              <a:t>établir </a:t>
            </a:r>
            <a:r>
              <a:rPr sz="2400" dirty="0">
                <a:latin typeface="Times New Roman"/>
                <a:cs typeface="Times New Roman"/>
              </a:rPr>
              <a:t>un </a:t>
            </a:r>
            <a:r>
              <a:rPr sz="2400" spc="-10" dirty="0">
                <a:latin typeface="Times New Roman"/>
                <a:cs typeface="Times New Roman"/>
              </a:rPr>
              <a:t>plan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compte </a:t>
            </a:r>
            <a:r>
              <a:rPr sz="2400" spc="-10" dirty="0">
                <a:latin typeface="Times New Roman"/>
                <a:cs typeface="Times New Roman"/>
              </a:rPr>
              <a:t>qui  </a:t>
            </a:r>
            <a:r>
              <a:rPr sz="2400" dirty="0">
                <a:latin typeface="Times New Roman"/>
                <a:cs typeface="Times New Roman"/>
              </a:rPr>
              <a:t>corresponde à ses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besoins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7140" y="6668624"/>
            <a:ext cx="3612515" cy="410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sz="1400" i="1" dirty="0">
                <a:solidFill>
                  <a:srgbClr val="FF0000"/>
                </a:solidFill>
                <a:latin typeface="Times New Roman"/>
                <a:cs typeface="Times New Roman"/>
              </a:rPr>
              <a:t>American </a:t>
            </a:r>
            <a:r>
              <a:rPr sz="1400" i="1" spc="5" dirty="0">
                <a:solidFill>
                  <a:srgbClr val="FF0000"/>
                </a:solidFill>
                <a:latin typeface="Times New Roman"/>
                <a:cs typeface="Times New Roman"/>
              </a:rPr>
              <a:t>Institute </a:t>
            </a:r>
            <a:r>
              <a:rPr sz="1400" i="1" dirty="0">
                <a:solidFill>
                  <a:srgbClr val="FF0000"/>
                </a:solidFill>
                <a:latin typeface="Times New Roman"/>
                <a:cs typeface="Times New Roman"/>
              </a:rPr>
              <a:t>of Certified Public</a:t>
            </a:r>
            <a:r>
              <a:rPr sz="1400" i="1" spc="-1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FF0000"/>
                </a:solidFill>
                <a:latin typeface="Times New Roman"/>
                <a:cs typeface="Times New Roman"/>
              </a:rPr>
              <a:t>Accountants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400" i="1" dirty="0">
                <a:solidFill>
                  <a:srgbClr val="FF0000"/>
                </a:solidFill>
                <a:latin typeface="Times New Roman"/>
                <a:cs typeface="Times New Roman"/>
              </a:rPr>
              <a:t>Financial Accouting </a:t>
            </a:r>
            <a:r>
              <a:rPr sz="1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Standards</a:t>
            </a:r>
            <a:r>
              <a:rPr sz="1400" i="1" spc="-1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Board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45701" y="6635495"/>
            <a:ext cx="4072254" cy="571500"/>
          </a:xfrm>
          <a:custGeom>
            <a:avLst/>
            <a:gdLst/>
            <a:ahLst/>
            <a:cxnLst/>
            <a:rect l="l" t="t" r="r" b="b"/>
            <a:pathLst>
              <a:path w="4072254" h="571500">
                <a:moveTo>
                  <a:pt x="4072127" y="571499"/>
                </a:moveTo>
                <a:lnTo>
                  <a:pt x="4072127" y="0"/>
                </a:lnTo>
                <a:lnTo>
                  <a:pt x="0" y="0"/>
                </a:lnTo>
                <a:lnTo>
                  <a:pt x="0" y="571499"/>
                </a:lnTo>
                <a:lnTo>
                  <a:pt x="4072127" y="571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941E0FF-8774-CD6D-57CA-F4E60435414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15</a:t>
            </a:fld>
            <a:endParaRPr lang="fr-F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14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8072" y="578611"/>
            <a:ext cx="71869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La </a:t>
            </a:r>
            <a:r>
              <a:rPr sz="3200" dirty="0"/>
              <a:t>classification des systèmes</a:t>
            </a:r>
            <a:r>
              <a:rPr sz="3200" spc="-105" dirty="0"/>
              <a:t> </a:t>
            </a:r>
            <a:r>
              <a:rPr sz="3200" dirty="0"/>
              <a:t>comptables</a:t>
            </a:r>
            <a:endParaRPr sz="3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54489" y="1985772"/>
          <a:ext cx="8642984" cy="4724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3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039">
                <a:tc>
                  <a:txBody>
                    <a:bodyPr/>
                    <a:lstStyle/>
                    <a:p>
                      <a:pPr marL="32448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85" dirty="0">
                          <a:latin typeface="Arial"/>
                          <a:cs typeface="Arial"/>
                        </a:rPr>
                        <a:t>Système</a:t>
                      </a:r>
                      <a:r>
                        <a:rPr sz="2000" b="1" spc="-135" dirty="0">
                          <a:latin typeface="Arial"/>
                          <a:cs typeface="Arial"/>
                        </a:rPr>
                        <a:t> comptable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4616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35" dirty="0">
                          <a:latin typeface="Arial"/>
                          <a:cs typeface="Arial"/>
                        </a:rPr>
                        <a:t>Latino-germanique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79819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90" dirty="0">
                          <a:latin typeface="Arial"/>
                          <a:cs typeface="Arial"/>
                        </a:rPr>
                        <a:t>Anglo-saxons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35" dirty="0">
                          <a:latin typeface="Arial"/>
                          <a:cs typeface="Arial"/>
                        </a:rPr>
                        <a:t>Origine </a:t>
                      </a:r>
                      <a:r>
                        <a:rPr sz="2000" b="1" spc="-12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20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20" dirty="0">
                          <a:latin typeface="Arial"/>
                          <a:cs typeface="Arial"/>
                        </a:rPr>
                        <a:t>financement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59765" marR="579120" indent="-7556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60" dirty="0">
                          <a:latin typeface="Arial"/>
                          <a:cs typeface="Arial"/>
                        </a:rPr>
                        <a:t>Secteur </a:t>
                      </a:r>
                      <a:r>
                        <a:rPr sz="2000" b="1" spc="-140" dirty="0">
                          <a:latin typeface="Arial"/>
                          <a:cs typeface="Arial"/>
                        </a:rPr>
                        <a:t>bancaire  </a:t>
                      </a:r>
                      <a:r>
                        <a:rPr sz="2000" b="1" spc="-120" dirty="0">
                          <a:latin typeface="Arial"/>
                          <a:cs typeface="Arial"/>
                        </a:rPr>
                        <a:t>principalement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95960" marR="498475" indent="-1936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45" dirty="0">
                          <a:latin typeface="Arial"/>
                          <a:cs typeface="Arial"/>
                        </a:rPr>
                        <a:t>Marchés </a:t>
                      </a:r>
                      <a:r>
                        <a:rPr sz="2000" b="1" spc="-140" dirty="0">
                          <a:latin typeface="Arial"/>
                          <a:cs typeface="Arial"/>
                        </a:rPr>
                        <a:t>financiers  </a:t>
                      </a:r>
                      <a:r>
                        <a:rPr sz="2000" b="1" spc="-120" dirty="0">
                          <a:latin typeface="Arial"/>
                          <a:cs typeface="Arial"/>
                        </a:rPr>
                        <a:t>principalement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35" dirty="0">
                          <a:latin typeface="Arial"/>
                          <a:cs typeface="Arial"/>
                        </a:rPr>
                        <a:t>Culture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00" dirty="0">
                          <a:latin typeface="Arial"/>
                          <a:cs typeface="Arial"/>
                        </a:rPr>
                        <a:t>Orientation</a:t>
                      </a:r>
                      <a:r>
                        <a:rPr sz="2000" b="1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90" dirty="0">
                          <a:latin typeface="Arial"/>
                          <a:cs typeface="Arial"/>
                        </a:rPr>
                        <a:t>étatique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20" dirty="0">
                          <a:latin typeface="Arial"/>
                          <a:cs typeface="Arial"/>
                        </a:rPr>
                        <a:t>Individualiste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85" dirty="0">
                          <a:latin typeface="Arial"/>
                          <a:cs typeface="Arial"/>
                        </a:rPr>
                        <a:t>Système</a:t>
                      </a:r>
                      <a:r>
                        <a:rPr sz="20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5" dirty="0">
                          <a:latin typeface="Arial"/>
                          <a:cs typeface="Arial"/>
                        </a:rPr>
                        <a:t>juridique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5425" indent="-134620">
                        <a:lnSpc>
                          <a:spcPct val="100000"/>
                        </a:lnSpc>
                        <a:spcBef>
                          <a:spcPts val="225"/>
                        </a:spcBef>
                        <a:buChar char="-"/>
                        <a:tabLst>
                          <a:tab pos="225425" algn="l"/>
                        </a:tabLst>
                      </a:pPr>
                      <a:r>
                        <a:rPr sz="2000" b="1" spc="-135" dirty="0">
                          <a:latin typeface="Arial"/>
                          <a:cs typeface="Arial"/>
                        </a:rPr>
                        <a:t>Dominé </a:t>
                      </a:r>
                      <a:r>
                        <a:rPr sz="2000" b="1" spc="-120" dirty="0">
                          <a:latin typeface="Arial"/>
                          <a:cs typeface="Arial"/>
                        </a:rPr>
                        <a:t>par </a:t>
                      </a:r>
                      <a:r>
                        <a:rPr sz="2000" b="1" spc="-90" dirty="0">
                          <a:latin typeface="Arial"/>
                          <a:cs typeface="Arial"/>
                        </a:rPr>
                        <a:t>le droit</a:t>
                      </a:r>
                      <a:r>
                        <a:rPr sz="2000" b="1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0" dirty="0">
                          <a:latin typeface="Arial"/>
                          <a:cs typeface="Arial"/>
                        </a:rPr>
                        <a:t>écrit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91440" marR="253365">
                        <a:lnSpc>
                          <a:spcPct val="100000"/>
                        </a:lnSpc>
                        <a:buChar char="-"/>
                        <a:tabLst>
                          <a:tab pos="226060" algn="l"/>
                        </a:tabLst>
                      </a:pPr>
                      <a:r>
                        <a:rPr sz="2000" b="1" spc="-250" dirty="0">
                          <a:latin typeface="Arial"/>
                          <a:cs typeface="Arial"/>
                        </a:rPr>
                        <a:t>La </a:t>
                      </a:r>
                      <a:r>
                        <a:rPr sz="2000" b="1" spc="-95" dirty="0">
                          <a:latin typeface="Arial"/>
                          <a:cs typeface="Arial"/>
                        </a:rPr>
                        <a:t>loi </a:t>
                      </a:r>
                      <a:r>
                        <a:rPr sz="2000" b="1" spc="-90" dirty="0">
                          <a:latin typeface="Arial"/>
                          <a:cs typeface="Arial"/>
                        </a:rPr>
                        <a:t>fournit </a:t>
                      </a:r>
                      <a:r>
                        <a:rPr sz="2000" b="1" spc="-190" dirty="0">
                          <a:latin typeface="Arial"/>
                          <a:cs typeface="Arial"/>
                        </a:rPr>
                        <a:t>des </a:t>
                      </a:r>
                      <a:r>
                        <a:rPr sz="2000" b="1" spc="-165" dirty="0">
                          <a:latin typeface="Arial"/>
                          <a:cs typeface="Arial"/>
                        </a:rPr>
                        <a:t>règles  </a:t>
                      </a:r>
                      <a:r>
                        <a:rPr sz="2000" b="1" spc="-155" dirty="0">
                          <a:latin typeface="Arial"/>
                          <a:cs typeface="Arial"/>
                        </a:rPr>
                        <a:t>comptables</a:t>
                      </a:r>
                      <a:r>
                        <a:rPr sz="2000" b="1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14" dirty="0">
                          <a:latin typeface="Arial"/>
                          <a:cs typeface="Arial"/>
                        </a:rPr>
                        <a:t>détaillées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34048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25" dirty="0">
                          <a:latin typeface="Arial"/>
                          <a:cs typeface="Arial"/>
                        </a:rPr>
                        <a:t>-Dominé </a:t>
                      </a:r>
                      <a:r>
                        <a:rPr sz="2000" b="1" spc="-120" dirty="0">
                          <a:latin typeface="Arial"/>
                          <a:cs typeface="Arial"/>
                        </a:rPr>
                        <a:t>par</a:t>
                      </a:r>
                      <a:r>
                        <a:rPr sz="2000" b="1" spc="-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0" dirty="0">
                          <a:latin typeface="Arial"/>
                          <a:cs typeface="Arial"/>
                        </a:rPr>
                        <a:t>la  </a:t>
                      </a:r>
                      <a:r>
                        <a:rPr sz="2000" b="1" spc="-140" dirty="0">
                          <a:latin typeface="Arial"/>
                          <a:cs typeface="Arial"/>
                        </a:rPr>
                        <a:t>jurisprudence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90805" marR="136525">
                        <a:lnSpc>
                          <a:spcPct val="100000"/>
                        </a:lnSpc>
                      </a:pPr>
                      <a:r>
                        <a:rPr sz="2000" b="1" spc="-55" dirty="0">
                          <a:latin typeface="Arial"/>
                          <a:cs typeface="Arial"/>
                        </a:rPr>
                        <a:t>- </a:t>
                      </a:r>
                      <a:r>
                        <a:rPr sz="2000" b="1" spc="-270" dirty="0">
                          <a:latin typeface="Arial"/>
                          <a:cs typeface="Arial"/>
                        </a:rPr>
                        <a:t>Les </a:t>
                      </a:r>
                      <a:r>
                        <a:rPr sz="2000" b="1" spc="-165" dirty="0">
                          <a:latin typeface="Arial"/>
                          <a:cs typeface="Arial"/>
                        </a:rPr>
                        <a:t>règles </a:t>
                      </a:r>
                      <a:r>
                        <a:rPr sz="2000" b="1" spc="-150" dirty="0">
                          <a:latin typeface="Arial"/>
                          <a:cs typeface="Arial"/>
                        </a:rPr>
                        <a:t>sont </a:t>
                      </a:r>
                      <a:r>
                        <a:rPr sz="2000" b="1" spc="-140" dirty="0">
                          <a:latin typeface="Arial"/>
                          <a:cs typeface="Arial"/>
                        </a:rPr>
                        <a:t>élaborées  </a:t>
                      </a:r>
                      <a:r>
                        <a:rPr sz="2000" b="1" spc="-120" dirty="0">
                          <a:latin typeface="Arial"/>
                          <a:cs typeface="Arial"/>
                        </a:rPr>
                        <a:t>par </a:t>
                      </a:r>
                      <a:r>
                        <a:rPr sz="2000" b="1" spc="-190" dirty="0">
                          <a:latin typeface="Arial"/>
                          <a:cs typeface="Arial"/>
                        </a:rPr>
                        <a:t>des</a:t>
                      </a:r>
                      <a:r>
                        <a:rPr sz="2000" b="1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55" dirty="0">
                          <a:latin typeface="Arial"/>
                          <a:cs typeface="Arial"/>
                        </a:rPr>
                        <a:t>organisations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85" dirty="0">
                          <a:latin typeface="Arial"/>
                          <a:cs typeface="Arial"/>
                        </a:rPr>
                        <a:t>Système</a:t>
                      </a:r>
                      <a:r>
                        <a:rPr sz="200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50" dirty="0">
                          <a:latin typeface="Arial"/>
                          <a:cs typeface="Arial"/>
                        </a:rPr>
                        <a:t>fiscal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60680" indent="-63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130" dirty="0">
                          <a:latin typeface="Arial"/>
                          <a:cs typeface="Arial"/>
                        </a:rPr>
                        <a:t>Relation </a:t>
                      </a:r>
                      <a:r>
                        <a:rPr sz="2000" b="1" spc="-75" dirty="0">
                          <a:latin typeface="Arial"/>
                          <a:cs typeface="Arial"/>
                        </a:rPr>
                        <a:t>étroite </a:t>
                      </a:r>
                      <a:r>
                        <a:rPr sz="2000" b="1" spc="-95" dirty="0">
                          <a:latin typeface="Arial"/>
                          <a:cs typeface="Arial"/>
                        </a:rPr>
                        <a:t>entre  </a:t>
                      </a:r>
                      <a:r>
                        <a:rPr sz="2000" b="1" spc="-110" dirty="0">
                          <a:latin typeface="Arial"/>
                          <a:cs typeface="Arial"/>
                        </a:rPr>
                        <a:t>comptabilité </a:t>
                      </a:r>
                      <a:r>
                        <a:rPr sz="2000" b="1" spc="-45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2000" b="1" spc="-2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20" dirty="0">
                          <a:latin typeface="Arial"/>
                          <a:cs typeface="Arial"/>
                        </a:rPr>
                        <a:t>fiscalité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62330" algn="just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spc="-250" dirty="0">
                          <a:latin typeface="Arial"/>
                          <a:cs typeface="Arial"/>
                        </a:rPr>
                        <a:t>La </a:t>
                      </a:r>
                      <a:r>
                        <a:rPr sz="2000" b="1" spc="-110" dirty="0">
                          <a:latin typeface="Arial"/>
                          <a:cs typeface="Arial"/>
                        </a:rPr>
                        <a:t>comptabilité </a:t>
                      </a:r>
                      <a:r>
                        <a:rPr sz="2000" b="1" spc="-140" dirty="0">
                          <a:latin typeface="Arial"/>
                          <a:cs typeface="Arial"/>
                        </a:rPr>
                        <a:t>est  </a:t>
                      </a:r>
                      <a:r>
                        <a:rPr sz="2000" b="1" spc="-120" dirty="0">
                          <a:latin typeface="Arial"/>
                          <a:cs typeface="Arial"/>
                        </a:rPr>
                        <a:t>indépendante </a:t>
                      </a:r>
                      <a:r>
                        <a:rPr sz="2000" b="1" spc="-12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2000" b="1" spc="-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0" dirty="0">
                          <a:latin typeface="Arial"/>
                          <a:cs typeface="Arial"/>
                        </a:rPr>
                        <a:t>la  </a:t>
                      </a:r>
                      <a:r>
                        <a:rPr sz="2000" b="1" spc="-120" dirty="0">
                          <a:latin typeface="Arial"/>
                          <a:cs typeface="Arial"/>
                        </a:rPr>
                        <a:t>fiscalité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554AF4-5D97-E809-F770-0A68F4DAE9A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16</a:t>
            </a:fld>
            <a:endParaRPr lang="fr-F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929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0132" y="506983"/>
            <a:ext cx="47993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Objectifs </a:t>
            </a:r>
            <a:r>
              <a:rPr sz="3200" spc="-5" dirty="0"/>
              <a:t>de la</a:t>
            </a:r>
            <a:r>
              <a:rPr sz="3200" spc="-70" dirty="0"/>
              <a:t> </a:t>
            </a:r>
            <a:r>
              <a:rPr sz="3200" spc="-5" dirty="0"/>
              <a:t>comptabilité</a:t>
            </a:r>
            <a:endParaRPr sz="3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54489" y="1485900"/>
          <a:ext cx="8644254" cy="54843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5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79">
                <a:tc>
                  <a:txBody>
                    <a:bodyPr/>
                    <a:lstStyle/>
                    <a:p>
                      <a:pPr marL="493395" marR="487045" indent="10795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70" dirty="0">
                          <a:latin typeface="Arial"/>
                          <a:cs typeface="Arial"/>
                        </a:rPr>
                        <a:t>Système 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70739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25" dirty="0">
                          <a:latin typeface="Arial"/>
                          <a:cs typeface="Arial"/>
                        </a:rPr>
                        <a:t>Latino-germanique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108458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70" dirty="0">
                          <a:latin typeface="Arial"/>
                          <a:cs typeface="Arial"/>
                        </a:rPr>
                        <a:t>Anglo-saxons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399">
                <a:tc>
                  <a:txBody>
                    <a:bodyPr/>
                    <a:lstStyle/>
                    <a:p>
                      <a:pPr marL="91440" marR="454659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10" dirty="0">
                          <a:latin typeface="Arial"/>
                          <a:cs typeface="Arial"/>
                        </a:rPr>
                        <a:t>Utilisateurs  </a:t>
                      </a:r>
                      <a:r>
                        <a:rPr sz="1800" b="1" spc="-130" dirty="0">
                          <a:latin typeface="Arial"/>
                          <a:cs typeface="Arial"/>
                        </a:rPr>
                        <a:t>principaux </a:t>
                      </a:r>
                      <a:r>
                        <a:rPr sz="1800" b="1" spc="-170" dirty="0">
                          <a:latin typeface="Arial"/>
                          <a:cs typeface="Arial"/>
                        </a:rPr>
                        <a:t>des  </a:t>
                      </a:r>
                      <a:r>
                        <a:rPr sz="1800" b="1" spc="-100" dirty="0">
                          <a:latin typeface="Arial"/>
                          <a:cs typeface="Arial"/>
                        </a:rPr>
                        <a:t>états</a:t>
                      </a:r>
                      <a:r>
                        <a:rPr sz="1800" b="1" spc="-1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25" dirty="0">
                          <a:latin typeface="Arial"/>
                          <a:cs typeface="Arial"/>
                        </a:rPr>
                        <a:t>financiers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002030" marR="228600" indent="-76962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50" dirty="0">
                          <a:latin typeface="Arial"/>
                          <a:cs typeface="Arial"/>
                        </a:rPr>
                        <a:t>Créanciers, </a:t>
                      </a:r>
                      <a:r>
                        <a:rPr sz="1800" b="1" spc="-100" dirty="0">
                          <a:latin typeface="Arial"/>
                          <a:cs typeface="Arial"/>
                        </a:rPr>
                        <a:t>autorités </a:t>
                      </a:r>
                      <a:r>
                        <a:rPr sz="1800" b="1" spc="-140" dirty="0">
                          <a:latin typeface="Arial"/>
                          <a:cs typeface="Arial"/>
                        </a:rPr>
                        <a:t>fiscales,  </a:t>
                      </a:r>
                      <a:r>
                        <a:rPr sz="1800" b="1" spc="-160" dirty="0">
                          <a:latin typeface="Arial"/>
                          <a:cs typeface="Arial"/>
                        </a:rPr>
                        <a:t>investisseurs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30" dirty="0">
                          <a:latin typeface="Arial"/>
                          <a:cs typeface="Arial"/>
                        </a:rPr>
                        <a:t>Essentiellement </a:t>
                      </a:r>
                      <a:r>
                        <a:rPr sz="1800" b="1" spc="-145" dirty="0">
                          <a:latin typeface="Arial"/>
                          <a:cs typeface="Arial"/>
                        </a:rPr>
                        <a:t>les</a:t>
                      </a:r>
                      <a:r>
                        <a:rPr sz="180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55" dirty="0">
                          <a:latin typeface="Arial"/>
                          <a:cs typeface="Arial"/>
                        </a:rPr>
                        <a:t>investisseurs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3039">
                <a:tc>
                  <a:txBody>
                    <a:bodyPr/>
                    <a:lstStyle/>
                    <a:p>
                      <a:pPr marL="91440" marR="79946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50" dirty="0">
                          <a:latin typeface="Arial"/>
                          <a:cs typeface="Arial"/>
                        </a:rPr>
                        <a:t>Principes 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466725" algn="just">
                        <a:lnSpc>
                          <a:spcPct val="100000"/>
                        </a:lnSpc>
                        <a:spcBef>
                          <a:spcPts val="229"/>
                        </a:spcBef>
                        <a:buChar char="-"/>
                        <a:tabLst>
                          <a:tab pos="211454" algn="l"/>
                        </a:tabLst>
                      </a:pPr>
                      <a:r>
                        <a:rPr sz="1800" b="1" spc="-105" dirty="0">
                          <a:latin typeface="Arial"/>
                          <a:cs typeface="Arial"/>
                        </a:rPr>
                        <a:t>Domination </a:t>
                      </a:r>
                      <a:r>
                        <a:rPr sz="1800" b="1" spc="-135" dirty="0">
                          <a:latin typeface="Arial"/>
                          <a:cs typeface="Arial"/>
                        </a:rPr>
                        <a:t>du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principe</a:t>
                      </a:r>
                      <a:r>
                        <a:rPr sz="1800" b="1" spc="-2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de  </a:t>
                      </a:r>
                      <a:r>
                        <a:rPr sz="1800" b="1" spc="-130" dirty="0">
                          <a:latin typeface="Arial"/>
                          <a:cs typeface="Arial"/>
                        </a:rPr>
                        <a:t>prudence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0170" marR="290195" algn="just">
                        <a:lnSpc>
                          <a:spcPct val="100000"/>
                        </a:lnSpc>
                        <a:buChar char="-"/>
                        <a:tabLst>
                          <a:tab pos="211454" algn="l"/>
                        </a:tabLst>
                      </a:pPr>
                      <a:r>
                        <a:rPr sz="1800" b="1" spc="-110" dirty="0">
                          <a:latin typeface="Arial"/>
                          <a:cs typeface="Arial"/>
                        </a:rPr>
                        <a:t>Influence </a:t>
                      </a:r>
                      <a:r>
                        <a:rPr sz="1800" b="1" spc="-120" dirty="0">
                          <a:latin typeface="Arial"/>
                          <a:cs typeface="Arial"/>
                        </a:rPr>
                        <a:t>néfaste </a:t>
                      </a:r>
                      <a:r>
                        <a:rPr sz="1800" b="1" spc="-165" dirty="0">
                          <a:latin typeface="Arial"/>
                          <a:cs typeface="Arial"/>
                        </a:rPr>
                        <a:t>sur </a:t>
                      </a:r>
                      <a:r>
                        <a:rPr sz="1800" b="1" spc="-60" dirty="0">
                          <a:latin typeface="Arial"/>
                          <a:cs typeface="Arial"/>
                        </a:rPr>
                        <a:t>l’utilité  </a:t>
                      </a:r>
                      <a:r>
                        <a:rPr sz="1800" b="1" spc="-125" dirty="0">
                          <a:latin typeface="Arial"/>
                          <a:cs typeface="Arial"/>
                        </a:rPr>
                        <a:t>décisionnelle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800" b="1" spc="-90" dirty="0">
                          <a:latin typeface="Arial"/>
                          <a:cs typeface="Arial"/>
                        </a:rPr>
                        <a:t>l’information  </a:t>
                      </a:r>
                      <a:r>
                        <a:rPr sz="1800" b="1" spc="-120" dirty="0">
                          <a:latin typeface="Arial"/>
                          <a:cs typeface="Arial"/>
                        </a:rPr>
                        <a:t>comptable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50" dirty="0">
                          <a:latin typeface="Arial"/>
                          <a:cs typeface="Arial"/>
                        </a:rPr>
                        <a:t>- </a:t>
                      </a:r>
                      <a:r>
                        <a:rPr sz="1800" b="1" spc="-190" dirty="0">
                          <a:latin typeface="Arial"/>
                          <a:cs typeface="Arial"/>
                        </a:rPr>
                        <a:t>Juste </a:t>
                      </a:r>
                      <a:r>
                        <a:rPr sz="1800" b="1" spc="-105" dirty="0">
                          <a:latin typeface="Arial"/>
                          <a:cs typeface="Arial"/>
                        </a:rPr>
                        <a:t>présentation, </a:t>
                      </a:r>
                      <a:r>
                        <a:rPr sz="1800" b="1" spc="-140" dirty="0">
                          <a:latin typeface="Arial"/>
                          <a:cs typeface="Arial"/>
                        </a:rPr>
                        <a:t>image</a:t>
                      </a:r>
                      <a:r>
                        <a:rPr sz="18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85" dirty="0">
                          <a:latin typeface="Arial"/>
                          <a:cs typeface="Arial"/>
                        </a:rPr>
                        <a:t>fidèle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91440" marR="6115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35" dirty="0">
                          <a:latin typeface="Arial"/>
                          <a:cs typeface="Arial"/>
                        </a:rPr>
                        <a:t>Étendue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800" b="1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90" dirty="0">
                          <a:latin typeface="Arial"/>
                          <a:cs typeface="Arial"/>
                        </a:rPr>
                        <a:t>la 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publication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5245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65" dirty="0">
                          <a:latin typeface="Arial"/>
                          <a:cs typeface="Arial"/>
                        </a:rPr>
                        <a:t>Tendance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à </a:t>
                      </a:r>
                      <a:r>
                        <a:rPr sz="1800" b="1" spc="-120" dirty="0">
                          <a:latin typeface="Arial"/>
                          <a:cs typeface="Arial"/>
                        </a:rPr>
                        <a:t>une </a:t>
                      </a:r>
                      <a:r>
                        <a:rPr sz="1800" b="1" spc="-110" dirty="0">
                          <a:latin typeface="Arial"/>
                          <a:cs typeface="Arial"/>
                        </a:rPr>
                        <a:t>publication  </a:t>
                      </a:r>
                      <a:r>
                        <a:rPr sz="1800" b="1" spc="-75" dirty="0">
                          <a:latin typeface="Arial"/>
                          <a:cs typeface="Arial"/>
                        </a:rPr>
                        <a:t>limitée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65" dirty="0">
                          <a:latin typeface="Arial"/>
                          <a:cs typeface="Arial"/>
                        </a:rPr>
                        <a:t>Tendance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à </a:t>
                      </a:r>
                      <a:r>
                        <a:rPr sz="1800" b="1" spc="-120" dirty="0">
                          <a:latin typeface="Arial"/>
                          <a:cs typeface="Arial"/>
                        </a:rPr>
                        <a:t>une </a:t>
                      </a:r>
                      <a:r>
                        <a:rPr sz="1800" b="1" spc="-130" dirty="0">
                          <a:latin typeface="Arial"/>
                          <a:cs typeface="Arial"/>
                        </a:rPr>
                        <a:t>large</a:t>
                      </a:r>
                      <a:r>
                        <a:rPr sz="18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publication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277">
                <a:tc>
                  <a:txBody>
                    <a:bodyPr/>
                    <a:lstStyle/>
                    <a:p>
                      <a:pPr marL="91440" marR="1003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05" dirty="0">
                          <a:latin typeface="Arial"/>
                          <a:cs typeface="Arial"/>
                        </a:rPr>
                        <a:t>Latitude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en  </a:t>
                      </a:r>
                      <a:r>
                        <a:rPr sz="1800" b="1" spc="-85" dirty="0">
                          <a:latin typeface="Arial"/>
                          <a:cs typeface="Arial"/>
                        </a:rPr>
                        <a:t>matière</a:t>
                      </a:r>
                      <a:r>
                        <a:rPr sz="1800" b="1" spc="-1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20" dirty="0">
                          <a:latin typeface="Arial"/>
                          <a:cs typeface="Arial"/>
                        </a:rPr>
                        <a:t>comptable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2444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20" dirty="0">
                          <a:latin typeface="Arial"/>
                          <a:cs typeface="Arial"/>
                        </a:rPr>
                        <a:t>Nombre </a:t>
                      </a:r>
                      <a:r>
                        <a:rPr sz="1800" b="1" spc="-135" dirty="0">
                          <a:latin typeface="Arial"/>
                          <a:cs typeface="Arial"/>
                        </a:rPr>
                        <a:t>considérable</a:t>
                      </a:r>
                      <a:r>
                        <a:rPr sz="1800" b="1" spc="-2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10" dirty="0">
                          <a:latin typeface="Arial"/>
                          <a:cs typeface="Arial"/>
                        </a:rPr>
                        <a:t>d’option 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800" b="1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comptabilisation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b="1" spc="-165" dirty="0">
                          <a:latin typeface="Arial"/>
                          <a:cs typeface="Arial"/>
                        </a:rPr>
                        <a:t>Peu </a:t>
                      </a:r>
                      <a:r>
                        <a:rPr sz="1800" b="1" spc="-110" dirty="0">
                          <a:latin typeface="Arial"/>
                          <a:cs typeface="Arial"/>
                        </a:rPr>
                        <a:t>d’option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de comptabilisation</a:t>
                      </a:r>
                      <a:r>
                        <a:rPr sz="1800" b="1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399">
                <a:tc>
                  <a:txBody>
                    <a:bodyPr/>
                    <a:lstStyle/>
                    <a:p>
                      <a:pPr marL="91440" marR="70231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14" dirty="0">
                          <a:latin typeface="Arial"/>
                          <a:cs typeface="Arial"/>
                        </a:rPr>
                        <a:t>Relation 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b="1" spc="-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é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10" dirty="0">
                          <a:latin typeface="Arial"/>
                          <a:cs typeface="Arial"/>
                        </a:rPr>
                        <a:t>fiscalité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38735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10" dirty="0">
                          <a:latin typeface="Arial"/>
                          <a:cs typeface="Arial"/>
                        </a:rPr>
                        <a:t>Influence </a:t>
                      </a:r>
                      <a:r>
                        <a:rPr sz="1800" b="1" spc="-125" dirty="0">
                          <a:latin typeface="Arial"/>
                          <a:cs typeface="Arial"/>
                        </a:rPr>
                        <a:t>réciproque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800" b="1" spc="-90" dirty="0">
                          <a:latin typeface="Arial"/>
                          <a:cs typeface="Arial"/>
                        </a:rPr>
                        <a:t>la  </a:t>
                      </a:r>
                      <a:r>
                        <a:rPr sz="1800" b="1" spc="-100" dirty="0">
                          <a:latin typeface="Arial"/>
                          <a:cs typeface="Arial"/>
                        </a:rPr>
                        <a:t>comptabilité </a:t>
                      </a:r>
                      <a:r>
                        <a:rPr sz="1800" b="1" spc="-45" dirty="0">
                          <a:latin typeface="Arial"/>
                          <a:cs typeface="Arial"/>
                        </a:rPr>
                        <a:t>et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800" b="1" spc="-90" dirty="0">
                          <a:latin typeface="Arial"/>
                          <a:cs typeface="Arial"/>
                        </a:rPr>
                        <a:t>la</a:t>
                      </a:r>
                      <a:r>
                        <a:rPr sz="1800" b="1" spc="-2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10" dirty="0">
                          <a:latin typeface="Arial"/>
                          <a:cs typeface="Arial"/>
                        </a:rPr>
                        <a:t>fiscalité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2260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b="1" spc="-130" dirty="0">
                          <a:latin typeface="Arial"/>
                          <a:cs typeface="Arial"/>
                        </a:rPr>
                        <a:t>Indépendance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800" b="1" spc="-90" dirty="0">
                          <a:latin typeface="Arial"/>
                          <a:cs typeface="Arial"/>
                        </a:rPr>
                        <a:t>la </a:t>
                      </a:r>
                      <a:r>
                        <a:rPr sz="1800" b="1" spc="-100" dirty="0">
                          <a:latin typeface="Arial"/>
                          <a:cs typeface="Arial"/>
                        </a:rPr>
                        <a:t>comptabilité  </a:t>
                      </a:r>
                      <a:r>
                        <a:rPr sz="1800" b="1" spc="-45" dirty="0">
                          <a:latin typeface="Arial"/>
                          <a:cs typeface="Arial"/>
                        </a:rPr>
                        <a:t>et </a:t>
                      </a:r>
                      <a:r>
                        <a:rPr sz="1800" b="1" spc="-114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800" b="1" spc="-90" dirty="0">
                          <a:latin typeface="Arial"/>
                          <a:cs typeface="Arial"/>
                        </a:rPr>
                        <a:t>la</a:t>
                      </a:r>
                      <a:r>
                        <a:rPr sz="1800" b="1" spc="-1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10" dirty="0">
                          <a:latin typeface="Arial"/>
                          <a:cs typeface="Arial"/>
                        </a:rPr>
                        <a:t>fiscalité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ECFAF9-02AC-581E-02D2-502857961BE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17</a:t>
            </a:fld>
            <a:endParaRPr lang="fr-F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46336" y="683767"/>
            <a:ext cx="63239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3395" marR="5080" indent="-1751330">
              <a:lnSpc>
                <a:spcPct val="100000"/>
              </a:lnSpc>
              <a:spcBef>
                <a:spcPts val="100"/>
              </a:spcBef>
            </a:pPr>
            <a:r>
              <a:rPr sz="3600" spc="-50" dirty="0"/>
              <a:t>Traits </a:t>
            </a:r>
            <a:r>
              <a:rPr sz="3600" spc="-5" dirty="0"/>
              <a:t>caractéristiques </a:t>
            </a:r>
            <a:r>
              <a:rPr sz="3600" dirty="0"/>
              <a:t>de </a:t>
            </a:r>
            <a:r>
              <a:rPr sz="3600" spc="-5" dirty="0"/>
              <a:t>l’école  anglo-saxonne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4094364" y="2099563"/>
            <a:ext cx="2589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1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Ecole</a:t>
            </a:r>
            <a:r>
              <a:rPr sz="2400" u="heavy" spc="-2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heavy" spc="-1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Anglo-Saxonne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7424" y="3586986"/>
            <a:ext cx="1847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Wingdings"/>
                <a:cs typeface="Wingdings"/>
              </a:rPr>
              <a:t>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7424" y="2901186"/>
            <a:ext cx="8425815" cy="94043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621665" marR="5715" indent="-609600">
              <a:lnSpc>
                <a:spcPts val="2160"/>
              </a:lnSpc>
              <a:spcBef>
                <a:spcPts val="375"/>
              </a:spcBef>
              <a:buSzPct val="70000"/>
              <a:buFont typeface="Wingdings"/>
              <a:buChar char=""/>
              <a:tabLst>
                <a:tab pos="621665" algn="l"/>
                <a:tab pos="622300" algn="l"/>
              </a:tabLst>
            </a:pPr>
            <a:r>
              <a:rPr sz="2000" spc="-100" dirty="0">
                <a:latin typeface="Arial"/>
                <a:cs typeface="Arial"/>
              </a:rPr>
              <a:t>Prééminence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70" dirty="0">
                <a:latin typeface="Arial"/>
                <a:cs typeface="Arial"/>
              </a:rPr>
              <a:t>principes </a:t>
            </a:r>
            <a:r>
              <a:rPr sz="2000" spc="-85" dirty="0">
                <a:latin typeface="Arial"/>
                <a:cs typeface="Arial"/>
              </a:rPr>
              <a:t>comptables </a:t>
            </a:r>
            <a:r>
              <a:rPr sz="2000" spc="-75" dirty="0">
                <a:latin typeface="Arial"/>
                <a:cs typeface="Arial"/>
              </a:rPr>
              <a:t>fondamentaux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80" dirty="0">
                <a:latin typeface="Arial"/>
                <a:cs typeface="Arial"/>
              </a:rPr>
              <a:t>méthodes  </a:t>
            </a:r>
            <a:r>
              <a:rPr sz="2000" spc="-65" dirty="0">
                <a:latin typeface="Arial"/>
                <a:cs typeface="Arial"/>
              </a:rPr>
              <a:t>d’évaluation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 marL="622300">
              <a:lnSpc>
                <a:spcPct val="100000"/>
              </a:lnSpc>
              <a:spcBef>
                <a:spcPts val="204"/>
              </a:spcBef>
            </a:pPr>
            <a:r>
              <a:rPr sz="2000" spc="-40" dirty="0">
                <a:latin typeface="Arial"/>
                <a:cs typeface="Arial"/>
              </a:rPr>
              <a:t>Information </a:t>
            </a:r>
            <a:r>
              <a:rPr sz="2000" spc="-75" dirty="0">
                <a:latin typeface="Arial"/>
                <a:cs typeface="Arial"/>
              </a:rPr>
              <a:t>destinée </a:t>
            </a:r>
            <a:r>
              <a:rPr sz="2000" spc="20" dirty="0">
                <a:latin typeface="Arial"/>
                <a:cs typeface="Arial"/>
              </a:rPr>
              <a:t>tout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65" dirty="0">
                <a:latin typeface="Arial"/>
                <a:cs typeface="Arial"/>
              </a:rPr>
              <a:t>fois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100" dirty="0">
                <a:latin typeface="Arial"/>
                <a:cs typeface="Arial"/>
              </a:rPr>
              <a:t>l’usage </a:t>
            </a:r>
            <a:r>
              <a:rPr sz="2000" spc="-40" dirty="0">
                <a:latin typeface="Arial"/>
                <a:cs typeface="Arial"/>
              </a:rPr>
              <a:t>interne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55" dirty="0">
                <a:latin typeface="Arial"/>
                <a:cs typeface="Arial"/>
              </a:rPr>
              <a:t>l’entreprise </a:t>
            </a:r>
            <a:r>
              <a:rPr sz="2000" spc="-10" dirty="0">
                <a:latin typeface="Arial"/>
                <a:cs typeface="Arial"/>
              </a:rPr>
              <a:t>et</a:t>
            </a:r>
            <a:r>
              <a:rPr sz="2000" spc="155" dirty="0">
                <a:latin typeface="Arial"/>
                <a:cs typeface="Arial"/>
              </a:rPr>
              <a:t> </a:t>
            </a:r>
            <a:r>
              <a:rPr sz="2000" spc="-155" dirty="0">
                <a:latin typeface="Arial"/>
                <a:cs typeface="Arial"/>
              </a:rPr>
              <a:t>à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77429" y="4806186"/>
            <a:ext cx="1847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Wingdings"/>
                <a:cs typeface="Wingdings"/>
              </a:rPr>
              <a:t>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7429" y="5476745"/>
            <a:ext cx="1847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Wingdings"/>
                <a:cs typeface="Wingdings"/>
              </a:rPr>
              <a:t>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77429" y="3755235"/>
            <a:ext cx="8425815" cy="24676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621665">
              <a:lnSpc>
                <a:spcPct val="100000"/>
              </a:lnSpc>
              <a:spcBef>
                <a:spcPts val="340"/>
              </a:spcBef>
            </a:pPr>
            <a:r>
              <a:rPr sz="2000" spc="-20" dirty="0">
                <a:latin typeface="Arial"/>
                <a:cs typeface="Arial"/>
              </a:rPr>
              <a:t>l’information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100" dirty="0">
                <a:latin typeface="Arial"/>
                <a:cs typeface="Arial"/>
              </a:rPr>
              <a:t>investisseurs </a:t>
            </a:r>
            <a:r>
              <a:rPr sz="2000" spc="-85" dirty="0">
                <a:latin typeface="Arial"/>
                <a:cs typeface="Arial"/>
              </a:rPr>
              <a:t>boursiers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 marL="621665" marR="5080" indent="-609600">
              <a:lnSpc>
                <a:spcPts val="2160"/>
              </a:lnSpc>
              <a:spcBef>
                <a:spcPts val="509"/>
              </a:spcBef>
              <a:buSzPct val="70000"/>
              <a:buFont typeface="Wingdings"/>
              <a:buChar char=""/>
              <a:tabLst>
                <a:tab pos="621665" algn="l"/>
                <a:tab pos="622300" algn="l"/>
              </a:tabLst>
            </a:pPr>
            <a:r>
              <a:rPr sz="2000" spc="-120" dirty="0">
                <a:latin typeface="Arial"/>
                <a:cs typeface="Arial"/>
              </a:rPr>
              <a:t>Analyse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40" dirty="0">
                <a:latin typeface="Arial"/>
                <a:cs typeface="Arial"/>
              </a:rPr>
              <a:t>l’activité </a:t>
            </a:r>
            <a:r>
              <a:rPr sz="2000" spc="-60" dirty="0">
                <a:latin typeface="Arial"/>
                <a:cs typeface="Arial"/>
              </a:rPr>
              <a:t>par </a:t>
            </a:r>
            <a:r>
              <a:rPr sz="2000" spc="-55" dirty="0">
                <a:latin typeface="Arial"/>
                <a:cs typeface="Arial"/>
              </a:rPr>
              <a:t>fonctions, </a:t>
            </a:r>
            <a:r>
              <a:rPr sz="2000" spc="-135" dirty="0">
                <a:latin typeface="Arial"/>
                <a:cs typeface="Arial"/>
              </a:rPr>
              <a:t>ce </a:t>
            </a:r>
            <a:r>
              <a:rPr sz="2000" spc="-40" dirty="0">
                <a:latin typeface="Arial"/>
                <a:cs typeface="Arial"/>
              </a:rPr>
              <a:t>qui </a:t>
            </a:r>
            <a:r>
              <a:rPr sz="2000" spc="-45" dirty="0">
                <a:latin typeface="Arial"/>
                <a:cs typeface="Arial"/>
              </a:rPr>
              <a:t>implique </a:t>
            </a:r>
            <a:r>
              <a:rPr sz="2000" spc="-80" dirty="0">
                <a:latin typeface="Arial"/>
                <a:cs typeface="Arial"/>
              </a:rPr>
              <a:t>une </a:t>
            </a:r>
            <a:r>
              <a:rPr sz="2000" spc="-60" dirty="0">
                <a:latin typeface="Arial"/>
                <a:cs typeface="Arial"/>
              </a:rPr>
              <a:t>quasi-intégration </a:t>
            </a:r>
            <a:r>
              <a:rPr sz="2000" spc="-90" dirty="0">
                <a:latin typeface="Arial"/>
                <a:cs typeface="Arial"/>
              </a:rPr>
              <a:t>de 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40" dirty="0">
                <a:latin typeface="Arial"/>
                <a:cs typeface="Arial"/>
              </a:rPr>
              <a:t>comptabilité </a:t>
            </a:r>
            <a:r>
              <a:rPr sz="2000" spc="-55" dirty="0">
                <a:latin typeface="Arial"/>
                <a:cs typeface="Arial"/>
              </a:rPr>
              <a:t>analytique </a:t>
            </a:r>
            <a:r>
              <a:rPr sz="2000" spc="-125" dirty="0">
                <a:latin typeface="Arial"/>
                <a:cs typeface="Arial"/>
              </a:rPr>
              <a:t>dans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40" dirty="0">
                <a:latin typeface="Arial"/>
                <a:cs typeface="Arial"/>
              </a:rPr>
              <a:t>comptabilité </a:t>
            </a:r>
            <a:r>
              <a:rPr sz="2000" spc="-95" dirty="0">
                <a:latin typeface="Arial"/>
                <a:cs typeface="Arial"/>
              </a:rPr>
              <a:t>générale</a:t>
            </a:r>
            <a:r>
              <a:rPr sz="2000" spc="-36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 marL="621665">
              <a:lnSpc>
                <a:spcPct val="100000"/>
              </a:lnSpc>
              <a:spcBef>
                <a:spcPts val="209"/>
              </a:spcBef>
            </a:pPr>
            <a:r>
              <a:rPr sz="2000" spc="-75" dirty="0">
                <a:latin typeface="Arial"/>
                <a:cs typeface="Arial"/>
              </a:rPr>
              <a:t>Primauté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0" dirty="0">
                <a:latin typeface="Arial"/>
                <a:cs typeface="Arial"/>
              </a:rPr>
              <a:t>l’économique </a:t>
            </a:r>
            <a:r>
              <a:rPr sz="2000" spc="-85" dirty="0">
                <a:latin typeface="Arial"/>
                <a:cs typeface="Arial"/>
              </a:rPr>
              <a:t>sur </a:t>
            </a:r>
            <a:r>
              <a:rPr sz="2000" spc="-55" dirty="0">
                <a:latin typeface="Arial"/>
                <a:cs typeface="Arial"/>
              </a:rPr>
              <a:t>le</a:t>
            </a:r>
            <a:r>
              <a:rPr sz="2000" spc="-215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juridique;</a:t>
            </a:r>
            <a:endParaRPr sz="2000">
              <a:latin typeface="Arial"/>
              <a:cs typeface="Arial"/>
            </a:endParaRPr>
          </a:p>
          <a:p>
            <a:pPr marL="410209">
              <a:lnSpc>
                <a:spcPct val="100000"/>
              </a:lnSpc>
              <a:spcBef>
                <a:spcPts val="640"/>
              </a:spcBef>
            </a:pPr>
            <a:r>
              <a:rPr sz="1600" spc="-40" dirty="0">
                <a:latin typeface="Arial"/>
                <a:cs typeface="Arial"/>
              </a:rPr>
              <a:t>(Insertion </a:t>
            </a:r>
            <a:r>
              <a:rPr sz="1600" spc="-80" dirty="0">
                <a:latin typeface="Arial"/>
                <a:cs typeface="Arial"/>
              </a:rPr>
              <a:t>en </a:t>
            </a:r>
            <a:r>
              <a:rPr sz="1600" spc="-25" dirty="0">
                <a:latin typeface="Arial"/>
                <a:cs typeface="Arial"/>
              </a:rPr>
              <a:t>actif </a:t>
            </a:r>
            <a:r>
              <a:rPr sz="1600" spc="-40" dirty="0">
                <a:latin typeface="Arial"/>
                <a:cs typeface="Arial"/>
              </a:rPr>
              <a:t>d’un </a:t>
            </a:r>
            <a:r>
              <a:rPr sz="1600" spc="-50" dirty="0">
                <a:latin typeface="Arial"/>
                <a:cs typeface="Arial"/>
              </a:rPr>
              <a:t>bien </a:t>
            </a:r>
            <a:r>
              <a:rPr sz="1600" spc="-90" dirty="0">
                <a:latin typeface="Arial"/>
                <a:cs typeface="Arial"/>
              </a:rPr>
              <a:t>acquis </a:t>
            </a:r>
            <a:r>
              <a:rPr sz="1600" spc="-80" dirty="0">
                <a:latin typeface="Arial"/>
                <a:cs typeface="Arial"/>
              </a:rPr>
              <a:t>en</a:t>
            </a:r>
            <a:r>
              <a:rPr sz="1600" spc="-270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crédit-Bail)</a:t>
            </a:r>
            <a:endParaRPr sz="1600">
              <a:latin typeface="Arial"/>
              <a:cs typeface="Arial"/>
            </a:endParaRPr>
          </a:p>
          <a:p>
            <a:pPr marL="621665">
              <a:lnSpc>
                <a:spcPct val="100000"/>
              </a:lnSpc>
              <a:spcBef>
                <a:spcPts val="320"/>
              </a:spcBef>
            </a:pPr>
            <a:r>
              <a:rPr sz="2000" spc="-85" dirty="0">
                <a:latin typeface="Arial"/>
                <a:cs typeface="Arial"/>
              </a:rPr>
              <a:t>Principe </a:t>
            </a:r>
            <a:r>
              <a:rPr sz="2000" spc="-75" dirty="0">
                <a:latin typeface="Arial"/>
                <a:cs typeface="Arial"/>
              </a:rPr>
              <a:t>d’image </a:t>
            </a:r>
            <a:r>
              <a:rPr sz="2000" spc="-40" dirty="0">
                <a:latin typeface="Arial"/>
                <a:cs typeface="Arial"/>
              </a:rPr>
              <a:t>fidèle </a:t>
            </a:r>
            <a:r>
              <a:rPr sz="2000" spc="-120" dirty="0">
                <a:latin typeface="Arial"/>
                <a:cs typeface="Arial"/>
              </a:rPr>
              <a:t>(True </a:t>
            </a:r>
            <a:r>
              <a:rPr sz="2000" spc="-95" dirty="0">
                <a:latin typeface="Arial"/>
                <a:cs typeface="Arial"/>
              </a:rPr>
              <a:t>and </a:t>
            </a:r>
            <a:r>
              <a:rPr sz="2000" spc="-114" dirty="0">
                <a:latin typeface="Arial"/>
                <a:cs typeface="Arial"/>
              </a:rPr>
              <a:t>Fair</a:t>
            </a:r>
            <a:r>
              <a:rPr sz="2000" spc="-235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View).</a:t>
            </a:r>
            <a:endParaRPr sz="2000">
              <a:latin typeface="Arial"/>
              <a:cs typeface="Arial"/>
            </a:endParaRPr>
          </a:p>
          <a:p>
            <a:pPr marL="621665" marR="5715" indent="-196850">
              <a:lnSpc>
                <a:spcPts val="1730"/>
              </a:lnSpc>
              <a:spcBef>
                <a:spcPts val="434"/>
              </a:spcBef>
            </a:pPr>
            <a:r>
              <a:rPr sz="1600" spc="-110" dirty="0">
                <a:latin typeface="Arial"/>
                <a:cs typeface="Arial"/>
              </a:rPr>
              <a:t>(Recours </a:t>
            </a:r>
            <a:r>
              <a:rPr sz="1600" spc="-130" dirty="0">
                <a:latin typeface="Arial"/>
                <a:cs typeface="Arial"/>
              </a:rPr>
              <a:t>à </a:t>
            </a:r>
            <a:r>
              <a:rPr sz="1600" spc="-55" dirty="0">
                <a:latin typeface="Arial"/>
                <a:cs typeface="Arial"/>
              </a:rPr>
              <a:t>la réévaluation </a:t>
            </a:r>
            <a:r>
              <a:rPr sz="1600" spc="-15" dirty="0">
                <a:latin typeface="Arial"/>
                <a:cs typeface="Arial"/>
              </a:rPr>
              <a:t>et </a:t>
            </a:r>
            <a:r>
              <a:rPr sz="1600" spc="-130" dirty="0">
                <a:latin typeface="Arial"/>
                <a:cs typeface="Arial"/>
              </a:rPr>
              <a:t>à </a:t>
            </a:r>
            <a:r>
              <a:rPr sz="1600" spc="-55" dirty="0">
                <a:latin typeface="Arial"/>
                <a:cs typeface="Arial"/>
              </a:rPr>
              <a:t>la </a:t>
            </a:r>
            <a:r>
              <a:rPr sz="1600" spc="-50" dirty="0">
                <a:latin typeface="Arial"/>
                <a:cs typeface="Arial"/>
              </a:rPr>
              <a:t>présentation </a:t>
            </a:r>
            <a:r>
              <a:rPr sz="1600" spc="-110" dirty="0">
                <a:latin typeface="Arial"/>
                <a:cs typeface="Arial"/>
              </a:rPr>
              <a:t>des </a:t>
            </a:r>
            <a:r>
              <a:rPr sz="1600" spc="-50" dirty="0">
                <a:latin typeface="Arial"/>
                <a:cs typeface="Arial"/>
              </a:rPr>
              <a:t>actifs </a:t>
            </a:r>
            <a:r>
              <a:rPr sz="1600" spc="-15" dirty="0">
                <a:latin typeface="Arial"/>
                <a:cs typeface="Arial"/>
              </a:rPr>
              <a:t>et </a:t>
            </a:r>
            <a:r>
              <a:rPr sz="1600" spc="-100" dirty="0">
                <a:latin typeface="Arial"/>
                <a:cs typeface="Arial"/>
              </a:rPr>
              <a:t>passifs </a:t>
            </a:r>
            <a:r>
              <a:rPr sz="1600" spc="-130" dirty="0">
                <a:latin typeface="Arial"/>
                <a:cs typeface="Arial"/>
              </a:rPr>
              <a:t>à </a:t>
            </a:r>
            <a:r>
              <a:rPr sz="1600" spc="-65" dirty="0">
                <a:latin typeface="Arial"/>
                <a:cs typeface="Arial"/>
              </a:rPr>
              <a:t>la </a:t>
            </a:r>
            <a:r>
              <a:rPr sz="1600" spc="-50" dirty="0">
                <a:latin typeface="Arial"/>
                <a:cs typeface="Arial"/>
              </a:rPr>
              <a:t>juste </a:t>
            </a:r>
            <a:r>
              <a:rPr sz="1600" spc="-60" dirty="0">
                <a:latin typeface="Arial"/>
                <a:cs typeface="Arial"/>
              </a:rPr>
              <a:t>valeur </a:t>
            </a:r>
            <a:r>
              <a:rPr sz="1600" spc="-40" dirty="0">
                <a:latin typeface="Arial"/>
                <a:cs typeface="Arial"/>
              </a:rPr>
              <a:t>contrairement  </a:t>
            </a:r>
            <a:r>
              <a:rPr sz="1600" spc="-90" dirty="0">
                <a:latin typeface="Arial"/>
                <a:cs typeface="Arial"/>
              </a:rPr>
              <a:t>au </a:t>
            </a:r>
            <a:r>
              <a:rPr sz="1600" spc="-45" dirty="0">
                <a:latin typeface="Arial"/>
                <a:cs typeface="Arial"/>
              </a:rPr>
              <a:t>principe </a:t>
            </a:r>
            <a:r>
              <a:rPr sz="1600" spc="-55" dirty="0">
                <a:latin typeface="Arial"/>
                <a:cs typeface="Arial"/>
              </a:rPr>
              <a:t>du </a:t>
            </a:r>
            <a:r>
              <a:rPr sz="1600" spc="-40" dirty="0">
                <a:latin typeface="Arial"/>
                <a:cs typeface="Arial"/>
              </a:rPr>
              <a:t>coût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spc="-40" dirty="0">
                <a:latin typeface="Arial"/>
                <a:cs typeface="Arial"/>
              </a:rPr>
              <a:t>historique)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C881955C-10D4-A71C-743E-455B765D961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18</a:t>
            </a:fld>
            <a:endParaRPr lang="fr-F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65436" y="731011"/>
            <a:ext cx="563118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2895" marR="5080" indent="-1560830">
              <a:lnSpc>
                <a:spcPct val="100000"/>
              </a:lnSpc>
              <a:spcBef>
                <a:spcPts val="100"/>
              </a:spcBef>
            </a:pPr>
            <a:r>
              <a:rPr sz="3200" spc="-40" dirty="0"/>
              <a:t>Traits </a:t>
            </a:r>
            <a:r>
              <a:rPr sz="3200" dirty="0"/>
              <a:t>caractéristiques </a:t>
            </a:r>
            <a:r>
              <a:rPr sz="3200" spc="-5" dirty="0"/>
              <a:t>de</a:t>
            </a:r>
            <a:r>
              <a:rPr sz="3200" spc="-65" dirty="0"/>
              <a:t> </a:t>
            </a:r>
            <a:r>
              <a:rPr sz="3200" dirty="0"/>
              <a:t>l’école  anglo-saxonne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018928" y="2565907"/>
            <a:ext cx="8712200" cy="3232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6985" indent="-609600">
              <a:lnSpc>
                <a:spcPct val="100000"/>
              </a:lnSpc>
              <a:spcBef>
                <a:spcPts val="100"/>
              </a:spcBef>
              <a:buSzPct val="70000"/>
              <a:buFont typeface="Wingdings"/>
              <a:buChar char=""/>
              <a:tabLst>
                <a:tab pos="621665" algn="l"/>
                <a:tab pos="622300" algn="l"/>
                <a:tab pos="1633855" algn="l"/>
                <a:tab pos="2031364" algn="l"/>
                <a:tab pos="2741930" algn="l"/>
                <a:tab pos="3976370" algn="l"/>
                <a:tab pos="4323715" algn="l"/>
                <a:tab pos="4721225" algn="l"/>
                <a:tab pos="6306185" algn="l"/>
                <a:tab pos="7312025" algn="l"/>
                <a:tab pos="7809230" algn="l"/>
              </a:tabLst>
            </a:pPr>
            <a:r>
              <a:rPr sz="2000" spc="-175" dirty="0">
                <a:latin typeface="Arial"/>
                <a:cs typeface="Arial"/>
              </a:rPr>
              <a:t>A</a:t>
            </a:r>
            <a:r>
              <a:rPr sz="2000" spc="-70" dirty="0">
                <a:latin typeface="Arial"/>
                <a:cs typeface="Arial"/>
              </a:rPr>
              <a:t>b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55" dirty="0">
                <a:latin typeface="Arial"/>
                <a:cs typeface="Arial"/>
              </a:rPr>
              <a:t>c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75" dirty="0">
                <a:latin typeface="Arial"/>
                <a:cs typeface="Arial"/>
              </a:rPr>
              <a:t>c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65" dirty="0">
                <a:latin typeface="Arial"/>
                <a:cs typeface="Arial"/>
              </a:rPr>
              <a:t>c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70" dirty="0">
                <a:latin typeface="Arial"/>
                <a:cs typeface="Arial"/>
              </a:rPr>
              <a:t>p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70" dirty="0">
                <a:latin typeface="Arial"/>
                <a:cs typeface="Arial"/>
              </a:rPr>
              <a:t>b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35" dirty="0">
                <a:latin typeface="Arial"/>
                <a:cs typeface="Arial"/>
              </a:rPr>
              <a:t>e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55" dirty="0">
                <a:latin typeface="Arial"/>
                <a:cs typeface="Arial"/>
              </a:rPr>
              <a:t>c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80" dirty="0">
                <a:latin typeface="Arial"/>
                <a:cs typeface="Arial"/>
              </a:rPr>
              <a:t>a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-60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15" dirty="0">
                <a:latin typeface="Arial"/>
                <a:cs typeface="Arial"/>
              </a:rPr>
              <a:t>f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25" dirty="0">
                <a:latin typeface="Arial"/>
                <a:cs typeface="Arial"/>
              </a:rPr>
              <a:t>r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20" dirty="0">
                <a:latin typeface="Arial"/>
                <a:cs typeface="Arial"/>
              </a:rPr>
              <a:t>l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65" dirty="0">
                <a:latin typeface="Arial"/>
                <a:cs typeface="Arial"/>
              </a:rPr>
              <a:t>c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70" dirty="0">
                <a:latin typeface="Arial"/>
                <a:cs typeface="Arial"/>
              </a:rPr>
              <a:t>p</a:t>
            </a:r>
            <a:r>
              <a:rPr sz="2000" spc="100" dirty="0">
                <a:latin typeface="Arial"/>
                <a:cs typeface="Arial"/>
              </a:rPr>
              <a:t>t</a:t>
            </a:r>
            <a:r>
              <a:rPr sz="2000" spc="-110" dirty="0">
                <a:latin typeface="Arial"/>
                <a:cs typeface="Arial"/>
              </a:rPr>
              <a:t>e</a:t>
            </a:r>
            <a:r>
              <a:rPr sz="2000" spc="-170" dirty="0">
                <a:latin typeface="Arial"/>
                <a:cs typeface="Arial"/>
              </a:rPr>
              <a:t>s 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Arial"/>
                <a:cs typeface="Arial"/>
              </a:rPr>
              <a:t>(il </a:t>
            </a:r>
            <a:r>
              <a:rPr sz="2000" spc="-90" dirty="0">
                <a:latin typeface="Arial"/>
                <a:cs typeface="Arial"/>
              </a:rPr>
              <a:t>n’existe </a:t>
            </a:r>
            <a:r>
              <a:rPr sz="2000" spc="-145" dirty="0">
                <a:latin typeface="Arial"/>
                <a:cs typeface="Arial"/>
              </a:rPr>
              <a:t>pas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229" dirty="0">
                <a:latin typeface="Arial"/>
                <a:cs typeface="Arial"/>
              </a:rPr>
              <a:t>PLAN </a:t>
            </a:r>
            <a:r>
              <a:rPr sz="2000" spc="-265" dirty="0">
                <a:latin typeface="Arial"/>
                <a:cs typeface="Arial"/>
              </a:rPr>
              <a:t>COMPTABLE</a:t>
            </a:r>
            <a:r>
              <a:rPr sz="2000" spc="-405" dirty="0">
                <a:latin typeface="Arial"/>
                <a:cs typeface="Arial"/>
              </a:rPr>
              <a:t> </a:t>
            </a:r>
            <a:r>
              <a:rPr sz="2000" spc="-229" dirty="0">
                <a:latin typeface="Arial"/>
                <a:cs typeface="Arial"/>
              </a:rPr>
              <a:t>GENERAL);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"/>
            </a:pPr>
            <a:endParaRPr sz="2900">
              <a:latin typeface="Arial"/>
              <a:cs typeface="Arial"/>
            </a:endParaRPr>
          </a:p>
          <a:p>
            <a:pPr marL="622300" marR="7620" indent="-609600">
              <a:lnSpc>
                <a:spcPct val="100000"/>
              </a:lnSpc>
              <a:spcBef>
                <a:spcPts val="5"/>
              </a:spcBef>
              <a:buSzPct val="70000"/>
              <a:buFont typeface="Wingdings"/>
              <a:buChar char=""/>
              <a:tabLst>
                <a:tab pos="621665" algn="l"/>
                <a:tab pos="622300" algn="l"/>
              </a:tabLst>
            </a:pPr>
            <a:r>
              <a:rPr sz="2000" spc="-65" dirty="0">
                <a:latin typeface="Arial"/>
                <a:cs typeface="Arial"/>
              </a:rPr>
              <a:t>Méthodes </a:t>
            </a:r>
            <a:r>
              <a:rPr sz="2000" spc="-55" dirty="0">
                <a:latin typeface="Arial"/>
                <a:cs typeface="Arial"/>
              </a:rPr>
              <a:t>très </a:t>
            </a:r>
            <a:r>
              <a:rPr sz="2000" spc="-110" dirty="0">
                <a:latin typeface="Arial"/>
                <a:cs typeface="Arial"/>
              </a:rPr>
              <a:t>souples </a:t>
            </a:r>
            <a:r>
              <a:rPr sz="2000" spc="-40" dirty="0">
                <a:latin typeface="Arial"/>
                <a:cs typeface="Arial"/>
              </a:rPr>
              <a:t>pour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60" dirty="0">
                <a:latin typeface="Arial"/>
                <a:cs typeface="Arial"/>
              </a:rPr>
              <a:t>présentation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65" dirty="0">
                <a:latin typeface="Arial"/>
                <a:cs typeface="Arial"/>
              </a:rPr>
              <a:t>états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105" dirty="0">
                <a:latin typeface="Arial"/>
                <a:cs typeface="Arial"/>
              </a:rPr>
              <a:t>synthèse </a:t>
            </a:r>
            <a:r>
              <a:rPr sz="2000" spc="-40" dirty="0">
                <a:latin typeface="Arial"/>
                <a:cs typeface="Arial"/>
              </a:rPr>
              <a:t>qui </a:t>
            </a:r>
            <a:r>
              <a:rPr sz="2000" spc="-85" dirty="0">
                <a:latin typeface="Arial"/>
                <a:cs typeface="Arial"/>
              </a:rPr>
              <a:t>laissent  </a:t>
            </a:r>
            <a:r>
              <a:rPr sz="2000" spc="-80" dirty="0">
                <a:latin typeface="Arial"/>
                <a:cs typeface="Arial"/>
              </a:rPr>
              <a:t>une </a:t>
            </a:r>
            <a:r>
              <a:rPr sz="2000" spc="-55" dirty="0">
                <a:latin typeface="Arial"/>
                <a:cs typeface="Arial"/>
              </a:rPr>
              <a:t>importance </a:t>
            </a:r>
            <a:r>
              <a:rPr sz="2000" spc="-70" dirty="0">
                <a:latin typeface="Arial"/>
                <a:cs typeface="Arial"/>
              </a:rPr>
              <a:t>capitale </a:t>
            </a:r>
            <a:r>
              <a:rPr sz="2000" spc="-114" dirty="0">
                <a:latin typeface="Arial"/>
                <a:cs typeface="Arial"/>
              </a:rPr>
              <a:t>aux </a:t>
            </a:r>
            <a:r>
              <a:rPr sz="2000" spc="-75" dirty="0">
                <a:latin typeface="Arial"/>
                <a:cs typeface="Arial"/>
              </a:rPr>
              <a:t>notes</a:t>
            </a:r>
            <a:r>
              <a:rPr sz="2000" spc="-229" dirty="0">
                <a:latin typeface="Arial"/>
                <a:cs typeface="Arial"/>
              </a:rPr>
              <a:t> </a:t>
            </a:r>
            <a:r>
              <a:rPr sz="2000" spc="-80" dirty="0">
                <a:latin typeface="Arial"/>
                <a:cs typeface="Arial"/>
              </a:rPr>
              <a:t>explicatives;</a:t>
            </a:r>
            <a:endParaRPr sz="2000">
              <a:latin typeface="Arial"/>
              <a:cs typeface="Arial"/>
            </a:endParaRPr>
          </a:p>
          <a:p>
            <a:pPr marL="622300" algn="just">
              <a:lnSpc>
                <a:spcPct val="100000"/>
              </a:lnSpc>
              <a:spcBef>
                <a:spcPts val="409"/>
              </a:spcBef>
            </a:pPr>
            <a:r>
              <a:rPr sz="1600" spc="-80" dirty="0">
                <a:latin typeface="Arial"/>
                <a:cs typeface="Arial"/>
              </a:rPr>
              <a:t>(Déconnexion </a:t>
            </a:r>
            <a:r>
              <a:rPr sz="1600" spc="-75" dirty="0">
                <a:latin typeface="Arial"/>
                <a:cs typeface="Arial"/>
              </a:rPr>
              <a:t>de </a:t>
            </a:r>
            <a:r>
              <a:rPr sz="1600" spc="-55" dirty="0">
                <a:latin typeface="Arial"/>
                <a:cs typeface="Arial"/>
              </a:rPr>
              <a:t>la </a:t>
            </a:r>
            <a:r>
              <a:rPr sz="1600" spc="-35" dirty="0">
                <a:latin typeface="Arial"/>
                <a:cs typeface="Arial"/>
              </a:rPr>
              <a:t>comptabilité </a:t>
            </a:r>
            <a:r>
              <a:rPr sz="1600" spc="-75" dirty="0">
                <a:latin typeface="Arial"/>
                <a:cs typeface="Arial"/>
              </a:rPr>
              <a:t>de </a:t>
            </a:r>
            <a:r>
              <a:rPr sz="1600" spc="-55" dirty="0">
                <a:latin typeface="Arial"/>
                <a:cs typeface="Arial"/>
              </a:rPr>
              <a:t>la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-45" dirty="0">
                <a:latin typeface="Arial"/>
                <a:cs typeface="Arial"/>
              </a:rPr>
              <a:t>fiscalité)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50">
              <a:latin typeface="Arial"/>
              <a:cs typeface="Arial"/>
            </a:endParaRPr>
          </a:p>
          <a:p>
            <a:pPr marL="622300" marR="5080" algn="just">
              <a:lnSpc>
                <a:spcPct val="100000"/>
              </a:lnSpc>
            </a:pPr>
            <a:r>
              <a:rPr sz="2000" spc="-204" dirty="0">
                <a:latin typeface="Arial"/>
                <a:cs typeface="Arial"/>
              </a:rPr>
              <a:t>En </a:t>
            </a:r>
            <a:r>
              <a:rPr sz="2000" spc="-85" dirty="0">
                <a:latin typeface="Arial"/>
                <a:cs typeface="Arial"/>
              </a:rPr>
              <a:t>conclusion, </a:t>
            </a:r>
            <a:r>
              <a:rPr sz="2000" spc="-60" dirty="0">
                <a:latin typeface="Arial"/>
                <a:cs typeface="Arial"/>
              </a:rPr>
              <a:t>du </a:t>
            </a:r>
            <a:r>
              <a:rPr sz="2000" spc="-5" dirty="0">
                <a:latin typeface="Arial"/>
                <a:cs typeface="Arial"/>
              </a:rPr>
              <a:t>fait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45" dirty="0">
                <a:latin typeface="Arial"/>
                <a:cs typeface="Arial"/>
              </a:rPr>
              <a:t>structure </a:t>
            </a:r>
            <a:r>
              <a:rPr sz="2000" spc="-55" dirty="0">
                <a:latin typeface="Arial"/>
                <a:cs typeface="Arial"/>
              </a:rPr>
              <a:t>libérale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35" dirty="0">
                <a:latin typeface="Arial"/>
                <a:cs typeface="Arial"/>
              </a:rPr>
              <a:t>leur </a:t>
            </a:r>
            <a:r>
              <a:rPr sz="2000" spc="-80" dirty="0">
                <a:latin typeface="Arial"/>
                <a:cs typeface="Arial"/>
              </a:rPr>
              <a:t>économie, 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120" dirty="0">
                <a:latin typeface="Arial"/>
                <a:cs typeface="Arial"/>
              </a:rPr>
              <a:t>anglo-saxons </a:t>
            </a:r>
            <a:r>
              <a:rPr sz="2000" spc="-40" dirty="0">
                <a:latin typeface="Arial"/>
                <a:cs typeface="Arial"/>
              </a:rPr>
              <a:t>privilégient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130" dirty="0">
                <a:latin typeface="Arial"/>
                <a:cs typeface="Arial"/>
              </a:rPr>
              <a:t>exigences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45" dirty="0">
                <a:latin typeface="Arial"/>
                <a:cs typeface="Arial"/>
              </a:rPr>
              <a:t>fond </a:t>
            </a:r>
            <a:r>
              <a:rPr sz="2000" spc="-114" dirty="0">
                <a:latin typeface="Arial"/>
                <a:cs typeface="Arial"/>
              </a:rPr>
              <a:t>au </a:t>
            </a:r>
            <a:r>
              <a:rPr sz="2000" spc="-25" dirty="0">
                <a:latin typeface="Arial"/>
                <a:cs typeface="Arial"/>
              </a:rPr>
              <a:t>détriment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50" dirty="0">
                <a:latin typeface="Arial"/>
                <a:cs typeface="Arial"/>
              </a:rPr>
              <a:t>impératifs  </a:t>
            </a:r>
            <a:r>
              <a:rPr sz="2000" spc="-90" dirty="0">
                <a:latin typeface="Arial"/>
                <a:cs typeface="Arial"/>
              </a:rPr>
              <a:t>de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45" dirty="0">
                <a:latin typeface="Arial"/>
                <a:cs typeface="Arial"/>
              </a:rPr>
              <a:t>forme.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211D9CD-B38B-8467-87F2-60FF631A38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19</a:t>
            </a:fld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716279"/>
            <a:ext cx="9143999" cy="838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74073" y="348995"/>
            <a:ext cx="9144000" cy="626745"/>
            <a:chOff x="774073" y="348995"/>
            <a:chExt cx="9144000" cy="626745"/>
          </a:xfrm>
        </p:grpSpPr>
        <p:sp>
          <p:nvSpPr>
            <p:cNvPr id="4" name="object 4"/>
            <p:cNvSpPr/>
            <p:nvPr/>
          </p:nvSpPr>
          <p:spPr>
            <a:xfrm>
              <a:off x="774073" y="348995"/>
              <a:ext cx="9144000" cy="312420"/>
            </a:xfrm>
            <a:custGeom>
              <a:avLst/>
              <a:gdLst/>
              <a:ahLst/>
              <a:cxnLst/>
              <a:rect l="l" t="t" r="r" b="b"/>
              <a:pathLst>
                <a:path w="9144000" h="312420">
                  <a:moveTo>
                    <a:pt x="9143999" y="312419"/>
                  </a:moveTo>
                  <a:lnTo>
                    <a:pt x="9143999" y="0"/>
                  </a:lnTo>
                  <a:lnTo>
                    <a:pt x="0" y="0"/>
                  </a:lnTo>
                  <a:lnTo>
                    <a:pt x="0" y="312419"/>
                  </a:lnTo>
                  <a:lnTo>
                    <a:pt x="9143999" y="312419"/>
                  </a:lnTo>
                  <a:close/>
                </a:path>
              </a:pathLst>
            </a:custGeom>
            <a:solidFill>
              <a:srgbClr val="4143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4065" y="658367"/>
              <a:ext cx="9144000" cy="142240"/>
            </a:xfrm>
            <a:custGeom>
              <a:avLst/>
              <a:gdLst/>
              <a:ahLst/>
              <a:cxnLst/>
              <a:rect l="l" t="t" r="r" b="b"/>
              <a:pathLst>
                <a:path w="9144000" h="142240">
                  <a:moveTo>
                    <a:pt x="9144000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5410200" y="91440"/>
                  </a:lnTo>
                  <a:lnTo>
                    <a:pt x="5410200" y="141732"/>
                  </a:lnTo>
                  <a:lnTo>
                    <a:pt x="9144000" y="141732"/>
                  </a:lnTo>
                  <a:lnTo>
                    <a:pt x="9144000" y="91440"/>
                  </a:lnTo>
                  <a:lnTo>
                    <a:pt x="9144000" y="5181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27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84269" y="789431"/>
              <a:ext cx="3733799" cy="1813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81217" y="847343"/>
              <a:ext cx="3568065" cy="128270"/>
            </a:xfrm>
            <a:custGeom>
              <a:avLst/>
              <a:gdLst/>
              <a:ahLst/>
              <a:cxnLst/>
              <a:rect l="l" t="t" r="r" b="b"/>
              <a:pathLst>
                <a:path w="3568065" h="128269">
                  <a:moveTo>
                    <a:pt x="3064764" y="1524"/>
                  </a:moveTo>
                  <a:lnTo>
                    <a:pt x="3061716" y="0"/>
                  </a:lnTo>
                  <a:lnTo>
                    <a:pt x="3048" y="0"/>
                  </a:lnTo>
                  <a:lnTo>
                    <a:pt x="0" y="1524"/>
                  </a:lnTo>
                  <a:lnTo>
                    <a:pt x="0" y="25908"/>
                  </a:lnTo>
                  <a:lnTo>
                    <a:pt x="3048" y="27432"/>
                  </a:lnTo>
                  <a:lnTo>
                    <a:pt x="3061716" y="27432"/>
                  </a:lnTo>
                  <a:lnTo>
                    <a:pt x="3064764" y="25908"/>
                  </a:lnTo>
                  <a:lnTo>
                    <a:pt x="3064764" y="1524"/>
                  </a:lnTo>
                  <a:close/>
                </a:path>
                <a:path w="3568065" h="128269">
                  <a:moveTo>
                    <a:pt x="3567684" y="94488"/>
                  </a:moveTo>
                  <a:lnTo>
                    <a:pt x="3564636" y="91440"/>
                  </a:lnTo>
                  <a:lnTo>
                    <a:pt x="1970532" y="91440"/>
                  </a:lnTo>
                  <a:lnTo>
                    <a:pt x="1967484" y="94488"/>
                  </a:lnTo>
                  <a:lnTo>
                    <a:pt x="1967484" y="124968"/>
                  </a:lnTo>
                  <a:lnTo>
                    <a:pt x="1970532" y="128016"/>
                  </a:lnTo>
                  <a:lnTo>
                    <a:pt x="3564636" y="128016"/>
                  </a:lnTo>
                  <a:lnTo>
                    <a:pt x="3567684" y="124968"/>
                  </a:lnTo>
                  <a:lnTo>
                    <a:pt x="3567684" y="944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648322" y="348995"/>
              <a:ext cx="268345" cy="6202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29700" y="973327"/>
            <a:ext cx="7107555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9385" marR="5080" indent="-1417320">
              <a:lnSpc>
                <a:spcPct val="100000"/>
              </a:lnSpc>
              <a:spcBef>
                <a:spcPts val="100"/>
              </a:spcBef>
            </a:pPr>
            <a:r>
              <a:rPr sz="2900" dirty="0">
                <a:latin typeface="Trebuchet MS"/>
                <a:cs typeface="Trebuchet MS"/>
              </a:rPr>
              <a:t>La comptabilité </a:t>
            </a:r>
            <a:r>
              <a:rPr sz="2900" spc="-5" dirty="0">
                <a:latin typeface="Trebuchet MS"/>
                <a:cs typeface="Trebuchet MS"/>
              </a:rPr>
              <a:t>est indispensable </a:t>
            </a:r>
            <a:r>
              <a:rPr sz="2900" dirty="0">
                <a:latin typeface="Trebuchet MS"/>
                <a:cs typeface="Trebuchet MS"/>
              </a:rPr>
              <a:t>pour</a:t>
            </a:r>
            <a:r>
              <a:rPr sz="2900" spc="-105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la  gestion </a:t>
            </a:r>
            <a:r>
              <a:rPr sz="2900" dirty="0">
                <a:latin typeface="Trebuchet MS"/>
                <a:cs typeface="Trebuchet MS"/>
              </a:rPr>
              <a:t>d’une</a:t>
            </a:r>
            <a:r>
              <a:rPr sz="2900" spc="-50" dirty="0">
                <a:latin typeface="Trebuchet MS"/>
                <a:cs typeface="Trebuchet MS"/>
              </a:rPr>
              <a:t> </a:t>
            </a:r>
            <a:r>
              <a:rPr sz="2900" spc="-5" dirty="0">
                <a:latin typeface="Trebuchet MS"/>
                <a:cs typeface="Trebuchet MS"/>
              </a:rPr>
              <a:t>entreprise</a:t>
            </a:r>
            <a:endParaRPr sz="29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64525" y="2101697"/>
            <a:ext cx="8213090" cy="461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 marR="6350" indent="-48895" algn="just">
              <a:lnSpc>
                <a:spcPct val="150000"/>
              </a:lnSpc>
              <a:spcBef>
                <a:spcPts val="100"/>
              </a:spcBef>
            </a:pPr>
            <a:r>
              <a:rPr sz="1700" dirty="0">
                <a:latin typeface="Georgia"/>
                <a:cs typeface="Georgia"/>
              </a:rPr>
              <a:t>La </a:t>
            </a:r>
            <a:r>
              <a:rPr sz="1700" spc="-5" dirty="0">
                <a:latin typeface="Georgia"/>
                <a:cs typeface="Georgia"/>
              </a:rPr>
              <a:t>comptabilité </a:t>
            </a:r>
            <a:r>
              <a:rPr sz="1700" dirty="0">
                <a:latin typeface="Georgia"/>
                <a:cs typeface="Georgia"/>
              </a:rPr>
              <a:t>est une </a:t>
            </a:r>
            <a:r>
              <a:rPr sz="1700" spc="-5" dirty="0">
                <a:latin typeface="Georgia"/>
                <a:cs typeface="Georgia"/>
              </a:rPr>
              <a:t>technique qui permet d’enregistrer toutes </a:t>
            </a:r>
            <a:r>
              <a:rPr sz="1700" dirty="0">
                <a:latin typeface="Georgia"/>
                <a:cs typeface="Georgia"/>
              </a:rPr>
              <a:t>les </a:t>
            </a:r>
            <a:r>
              <a:rPr sz="1700" spc="-5" dirty="0">
                <a:latin typeface="Georgia"/>
                <a:cs typeface="Georgia"/>
              </a:rPr>
              <a:t>opérations  </a:t>
            </a:r>
            <a:r>
              <a:rPr sz="1700" dirty="0">
                <a:latin typeface="Georgia"/>
                <a:cs typeface="Georgia"/>
              </a:rPr>
              <a:t>réalisées par </a:t>
            </a:r>
            <a:r>
              <a:rPr sz="1700" spc="-5" dirty="0">
                <a:latin typeface="Georgia"/>
                <a:cs typeface="Georgia"/>
              </a:rPr>
              <a:t>l’entreprise </a:t>
            </a:r>
            <a:r>
              <a:rPr sz="1700" dirty="0">
                <a:latin typeface="Georgia"/>
                <a:cs typeface="Georgia"/>
              </a:rPr>
              <a:t>et </a:t>
            </a:r>
            <a:r>
              <a:rPr sz="1700" spc="-5" dirty="0">
                <a:latin typeface="Georgia"/>
                <a:cs typeface="Georgia"/>
              </a:rPr>
              <a:t>d’établir </a:t>
            </a:r>
            <a:r>
              <a:rPr sz="1700" dirty="0">
                <a:latin typeface="Georgia"/>
                <a:cs typeface="Georgia"/>
              </a:rPr>
              <a:t>après traitement des </a:t>
            </a:r>
            <a:r>
              <a:rPr sz="1700" spc="-5" dirty="0">
                <a:latin typeface="Georgia"/>
                <a:cs typeface="Georgia"/>
              </a:rPr>
              <a:t>états </a:t>
            </a:r>
            <a:r>
              <a:rPr sz="1700" dirty="0">
                <a:latin typeface="Georgia"/>
                <a:cs typeface="Georgia"/>
              </a:rPr>
              <a:t>financiers à </a:t>
            </a:r>
            <a:r>
              <a:rPr sz="1700" spc="-5" dirty="0">
                <a:latin typeface="Georgia"/>
                <a:cs typeface="Georgia"/>
              </a:rPr>
              <a:t>la fois  </a:t>
            </a:r>
            <a:r>
              <a:rPr sz="1700" dirty="0">
                <a:latin typeface="Georgia"/>
                <a:cs typeface="Georgia"/>
              </a:rPr>
              <a:t>utiles pour les dirigeants de </a:t>
            </a:r>
            <a:r>
              <a:rPr sz="1700" spc="-5" dirty="0">
                <a:latin typeface="Georgia"/>
                <a:cs typeface="Georgia"/>
              </a:rPr>
              <a:t>l’entreprise que </a:t>
            </a:r>
            <a:r>
              <a:rPr sz="1700" dirty="0">
                <a:latin typeface="Georgia"/>
                <a:cs typeface="Georgia"/>
              </a:rPr>
              <a:t>pour les</a:t>
            </a:r>
            <a:r>
              <a:rPr sz="1700" spc="-110" dirty="0">
                <a:latin typeface="Georgia"/>
                <a:cs typeface="Georgia"/>
              </a:rPr>
              <a:t> </a:t>
            </a:r>
            <a:r>
              <a:rPr sz="1700" spc="-5" dirty="0">
                <a:latin typeface="Georgia"/>
                <a:cs typeface="Georgia"/>
              </a:rPr>
              <a:t>tiers.</a:t>
            </a:r>
            <a:endParaRPr sz="1700">
              <a:latin typeface="Georgia"/>
              <a:cs typeface="Georgia"/>
            </a:endParaRPr>
          </a:p>
          <a:p>
            <a:pPr marL="12700" algn="just">
              <a:lnSpc>
                <a:spcPct val="100000"/>
              </a:lnSpc>
              <a:spcBef>
                <a:spcPts val="1320"/>
              </a:spcBef>
            </a:pPr>
            <a:r>
              <a:rPr sz="1700" dirty="0">
                <a:latin typeface="Georgia"/>
                <a:cs typeface="Georgia"/>
              </a:rPr>
              <a:t>La comptabilité </a:t>
            </a:r>
            <a:r>
              <a:rPr sz="1700" spc="-5" dirty="0">
                <a:latin typeface="Georgia"/>
                <a:cs typeface="Georgia"/>
              </a:rPr>
              <a:t>présente </a:t>
            </a:r>
            <a:r>
              <a:rPr sz="1700" dirty="0">
                <a:latin typeface="Georgia"/>
                <a:cs typeface="Georgia"/>
              </a:rPr>
              <a:t>donc une grande utilité pour le </a:t>
            </a:r>
            <a:r>
              <a:rPr sz="1700" spc="-5" dirty="0">
                <a:latin typeface="Georgia"/>
                <a:cs typeface="Georgia"/>
              </a:rPr>
              <a:t>chef</a:t>
            </a:r>
            <a:r>
              <a:rPr sz="1700" spc="-100" dirty="0">
                <a:latin typeface="Georgia"/>
                <a:cs typeface="Georgia"/>
              </a:rPr>
              <a:t> </a:t>
            </a:r>
            <a:r>
              <a:rPr sz="1700" spc="-5" dirty="0">
                <a:latin typeface="Georgia"/>
                <a:cs typeface="Georgia"/>
              </a:rPr>
              <a:t>d’entreprise:</a:t>
            </a:r>
            <a:endParaRPr sz="1700">
              <a:latin typeface="Georgia"/>
              <a:cs typeface="Georgia"/>
            </a:endParaRPr>
          </a:p>
          <a:p>
            <a:pPr marL="60960" marR="5080" indent="-47625" algn="just">
              <a:lnSpc>
                <a:spcPct val="150000"/>
              </a:lnSpc>
              <a:spcBef>
                <a:spcPts val="300"/>
              </a:spcBef>
              <a:buClr>
                <a:srgbClr val="000000"/>
              </a:buClr>
              <a:buChar char="-"/>
              <a:tabLst>
                <a:tab pos="162560" algn="l"/>
              </a:tabLst>
            </a:pPr>
            <a:r>
              <a:rPr sz="1700" dirty="0">
                <a:solidFill>
                  <a:srgbClr val="52538A"/>
                </a:solidFill>
                <a:latin typeface="Georgia"/>
                <a:cs typeface="Georgia"/>
              </a:rPr>
              <a:t>Elle lui </a:t>
            </a:r>
            <a:r>
              <a:rPr sz="1700" spc="-5" dirty="0">
                <a:solidFill>
                  <a:srgbClr val="52538A"/>
                </a:solidFill>
                <a:latin typeface="Georgia"/>
                <a:cs typeface="Georgia"/>
              </a:rPr>
              <a:t>permet </a:t>
            </a:r>
            <a:r>
              <a:rPr sz="1700" dirty="0">
                <a:solidFill>
                  <a:srgbClr val="52538A"/>
                </a:solidFill>
                <a:latin typeface="Georgia"/>
                <a:cs typeface="Georgia"/>
              </a:rPr>
              <a:t>de </a:t>
            </a:r>
            <a:r>
              <a:rPr sz="1700" spc="-5" dirty="0">
                <a:solidFill>
                  <a:srgbClr val="52538A"/>
                </a:solidFill>
                <a:latin typeface="Georgia"/>
                <a:cs typeface="Georgia"/>
              </a:rPr>
              <a:t>connaître </a:t>
            </a:r>
            <a:r>
              <a:rPr sz="1700" dirty="0">
                <a:solidFill>
                  <a:srgbClr val="52538A"/>
                </a:solidFill>
                <a:latin typeface="Georgia"/>
                <a:cs typeface="Georgia"/>
              </a:rPr>
              <a:t>ses </a:t>
            </a:r>
            <a:r>
              <a:rPr sz="1700" spc="-5" dirty="0">
                <a:solidFill>
                  <a:srgbClr val="52538A"/>
                </a:solidFill>
                <a:latin typeface="Georgia"/>
                <a:cs typeface="Georgia"/>
              </a:rPr>
              <a:t>résultats. Outil financier qui retrace </a:t>
            </a:r>
            <a:r>
              <a:rPr sz="1700" dirty="0">
                <a:solidFill>
                  <a:srgbClr val="52538A"/>
                </a:solidFill>
                <a:latin typeface="Georgia"/>
                <a:cs typeface="Georgia"/>
              </a:rPr>
              <a:t>les </a:t>
            </a:r>
            <a:r>
              <a:rPr sz="1700" spc="-5" dirty="0">
                <a:solidFill>
                  <a:srgbClr val="52538A"/>
                </a:solidFill>
                <a:latin typeface="Georgia"/>
                <a:cs typeface="Georgia"/>
              </a:rPr>
              <a:t>différentes  </a:t>
            </a:r>
            <a:r>
              <a:rPr sz="1700" dirty="0">
                <a:solidFill>
                  <a:srgbClr val="52538A"/>
                </a:solidFill>
                <a:latin typeface="Georgia"/>
                <a:cs typeface="Georgia"/>
              </a:rPr>
              <a:t>opérations de </a:t>
            </a:r>
            <a:r>
              <a:rPr sz="1700" spc="-5" dirty="0">
                <a:solidFill>
                  <a:srgbClr val="52538A"/>
                </a:solidFill>
                <a:latin typeface="Georgia"/>
                <a:cs typeface="Georgia"/>
              </a:rPr>
              <a:t>l’entreprise, </a:t>
            </a:r>
            <a:r>
              <a:rPr sz="1700" dirty="0">
                <a:solidFill>
                  <a:srgbClr val="52538A"/>
                </a:solidFill>
                <a:latin typeface="Georgia"/>
                <a:cs typeface="Georgia"/>
              </a:rPr>
              <a:t>en vue d’établir le CPC </a:t>
            </a:r>
            <a:r>
              <a:rPr sz="1700" spc="-5" dirty="0">
                <a:solidFill>
                  <a:srgbClr val="52538A"/>
                </a:solidFill>
                <a:latin typeface="Georgia"/>
                <a:cs typeface="Georgia"/>
              </a:rPr>
              <a:t>qui </a:t>
            </a:r>
            <a:r>
              <a:rPr sz="1700" dirty="0">
                <a:solidFill>
                  <a:srgbClr val="52538A"/>
                </a:solidFill>
                <a:latin typeface="Georgia"/>
                <a:cs typeface="Georgia"/>
              </a:rPr>
              <a:t>dégage le</a:t>
            </a:r>
            <a:r>
              <a:rPr sz="1700" spc="-114" dirty="0">
                <a:solidFill>
                  <a:srgbClr val="52538A"/>
                </a:solidFill>
                <a:latin typeface="Georgia"/>
                <a:cs typeface="Georgia"/>
              </a:rPr>
              <a:t> </a:t>
            </a:r>
            <a:r>
              <a:rPr sz="1700" dirty="0">
                <a:solidFill>
                  <a:srgbClr val="52538A"/>
                </a:solidFill>
                <a:latin typeface="Georgia"/>
                <a:cs typeface="Georgia"/>
              </a:rPr>
              <a:t>résultat.</a:t>
            </a:r>
            <a:endParaRPr sz="1700">
              <a:latin typeface="Georgia"/>
              <a:cs typeface="Georgia"/>
            </a:endParaRPr>
          </a:p>
          <a:p>
            <a:pPr marL="187960" indent="-149860" algn="just">
              <a:lnSpc>
                <a:spcPct val="100000"/>
              </a:lnSpc>
              <a:spcBef>
                <a:spcPts val="1395"/>
              </a:spcBef>
              <a:buSzPct val="111764"/>
              <a:buChar char="-"/>
              <a:tabLst>
                <a:tab pos="187960" algn="l"/>
              </a:tabLst>
            </a:pPr>
            <a:r>
              <a:rPr sz="1700" dirty="0">
                <a:solidFill>
                  <a:srgbClr val="427F86"/>
                </a:solidFill>
                <a:latin typeface="Georgia"/>
                <a:cs typeface="Georgia"/>
              </a:rPr>
              <a:t>Elle lui </a:t>
            </a:r>
            <a:r>
              <a:rPr sz="1700" spc="-5" dirty="0">
                <a:solidFill>
                  <a:srgbClr val="427F86"/>
                </a:solidFill>
                <a:latin typeface="Georgia"/>
                <a:cs typeface="Georgia"/>
              </a:rPr>
              <a:t>permet </a:t>
            </a:r>
            <a:r>
              <a:rPr sz="1700" dirty="0">
                <a:solidFill>
                  <a:srgbClr val="427F86"/>
                </a:solidFill>
                <a:latin typeface="Georgia"/>
                <a:cs typeface="Georgia"/>
              </a:rPr>
              <a:t>d’orienter ses choix: </a:t>
            </a:r>
            <a:r>
              <a:rPr sz="1700" spc="-5" dirty="0">
                <a:solidFill>
                  <a:srgbClr val="427F86"/>
                </a:solidFill>
                <a:latin typeface="Georgia"/>
                <a:cs typeface="Georgia"/>
              </a:rPr>
              <a:t>Instrument </a:t>
            </a:r>
            <a:r>
              <a:rPr sz="1700" dirty="0">
                <a:solidFill>
                  <a:srgbClr val="427F86"/>
                </a:solidFill>
                <a:latin typeface="Georgia"/>
                <a:cs typeface="Georgia"/>
              </a:rPr>
              <a:t>de </a:t>
            </a:r>
            <a:r>
              <a:rPr sz="1700" spc="-5" dirty="0">
                <a:solidFill>
                  <a:srgbClr val="427F86"/>
                </a:solidFill>
                <a:latin typeface="Georgia"/>
                <a:cs typeface="Georgia"/>
              </a:rPr>
              <a:t>prise </a:t>
            </a:r>
            <a:r>
              <a:rPr sz="1700" dirty="0">
                <a:solidFill>
                  <a:srgbClr val="427F86"/>
                </a:solidFill>
                <a:latin typeface="Georgia"/>
                <a:cs typeface="Georgia"/>
              </a:rPr>
              <a:t>de</a:t>
            </a:r>
            <a:r>
              <a:rPr sz="1700" spc="390" dirty="0">
                <a:solidFill>
                  <a:srgbClr val="427F86"/>
                </a:solidFill>
                <a:latin typeface="Georgia"/>
                <a:cs typeface="Georgia"/>
              </a:rPr>
              <a:t> </a:t>
            </a:r>
            <a:r>
              <a:rPr sz="1700" dirty="0">
                <a:solidFill>
                  <a:srgbClr val="427F86"/>
                </a:solidFill>
                <a:latin typeface="Georgia"/>
                <a:cs typeface="Georgia"/>
              </a:rPr>
              <a:t>décisions.</a:t>
            </a:r>
            <a:endParaRPr sz="1700">
              <a:latin typeface="Georgia"/>
              <a:cs typeface="Georgia"/>
            </a:endParaRPr>
          </a:p>
          <a:p>
            <a:pPr marL="146685" indent="-134620" algn="just">
              <a:lnSpc>
                <a:spcPct val="100000"/>
              </a:lnSpc>
              <a:spcBef>
                <a:spcPts val="1365"/>
              </a:spcBef>
              <a:buChar char="-"/>
              <a:tabLst>
                <a:tab pos="147320" algn="l"/>
              </a:tabLst>
            </a:pPr>
            <a:r>
              <a:rPr sz="1700" dirty="0">
                <a:solidFill>
                  <a:srgbClr val="66AFBD"/>
                </a:solidFill>
                <a:latin typeface="Georgia"/>
                <a:cs typeface="Georgia"/>
              </a:rPr>
              <a:t>Elle lui </a:t>
            </a:r>
            <a:r>
              <a:rPr sz="1700" spc="-5" dirty="0">
                <a:solidFill>
                  <a:srgbClr val="66AFBD"/>
                </a:solidFill>
                <a:latin typeface="Georgia"/>
                <a:cs typeface="Georgia"/>
              </a:rPr>
              <a:t>permet </a:t>
            </a:r>
            <a:r>
              <a:rPr sz="1700" dirty="0">
                <a:solidFill>
                  <a:srgbClr val="66AFBD"/>
                </a:solidFill>
                <a:latin typeface="Georgia"/>
                <a:cs typeface="Georgia"/>
              </a:rPr>
              <a:t>de mieux </a:t>
            </a:r>
            <a:r>
              <a:rPr sz="1700" spc="-5" dirty="0">
                <a:solidFill>
                  <a:srgbClr val="66AFBD"/>
                </a:solidFill>
                <a:latin typeface="Georgia"/>
                <a:cs typeface="Georgia"/>
              </a:rPr>
              <a:t>gérer </a:t>
            </a:r>
            <a:r>
              <a:rPr sz="1700" dirty="0">
                <a:solidFill>
                  <a:srgbClr val="66AFBD"/>
                </a:solidFill>
                <a:latin typeface="Georgia"/>
                <a:cs typeface="Georgia"/>
              </a:rPr>
              <a:t>son </a:t>
            </a:r>
            <a:r>
              <a:rPr sz="1700" spc="-5" dirty="0">
                <a:solidFill>
                  <a:srgbClr val="66AFBD"/>
                </a:solidFill>
                <a:latin typeface="Georgia"/>
                <a:cs typeface="Georgia"/>
              </a:rPr>
              <a:t>entreprise. Instrument </a:t>
            </a:r>
            <a:r>
              <a:rPr sz="1700" dirty="0">
                <a:solidFill>
                  <a:srgbClr val="66AFBD"/>
                </a:solidFill>
                <a:latin typeface="Georgia"/>
                <a:cs typeface="Georgia"/>
              </a:rPr>
              <a:t>de</a:t>
            </a:r>
            <a:r>
              <a:rPr sz="1700" spc="380" dirty="0">
                <a:solidFill>
                  <a:srgbClr val="66AFBD"/>
                </a:solidFill>
                <a:latin typeface="Georgia"/>
                <a:cs typeface="Georgia"/>
              </a:rPr>
              <a:t> </a:t>
            </a:r>
            <a:r>
              <a:rPr sz="1700" dirty="0">
                <a:solidFill>
                  <a:srgbClr val="66AFBD"/>
                </a:solidFill>
                <a:latin typeface="Georgia"/>
                <a:cs typeface="Georgia"/>
              </a:rPr>
              <a:t>gestion.</a:t>
            </a:r>
            <a:endParaRPr sz="1700">
              <a:latin typeface="Georgia"/>
              <a:cs typeface="Georgia"/>
            </a:endParaRPr>
          </a:p>
          <a:p>
            <a:pPr marL="146685" indent="-134620" algn="just">
              <a:lnSpc>
                <a:spcPct val="100000"/>
              </a:lnSpc>
              <a:spcBef>
                <a:spcPts val="1320"/>
              </a:spcBef>
              <a:buChar char="-"/>
              <a:tabLst>
                <a:tab pos="147320" algn="l"/>
              </a:tabLst>
            </a:pPr>
            <a:r>
              <a:rPr sz="1700" dirty="0">
                <a:latin typeface="Georgia"/>
                <a:cs typeface="Georgia"/>
              </a:rPr>
              <a:t>Elle lui </a:t>
            </a:r>
            <a:r>
              <a:rPr sz="1700" spc="-5" dirty="0">
                <a:latin typeface="Georgia"/>
                <a:cs typeface="Georgia"/>
              </a:rPr>
              <a:t>permet </a:t>
            </a:r>
            <a:r>
              <a:rPr sz="1700" dirty="0">
                <a:latin typeface="Georgia"/>
                <a:cs typeface="Georgia"/>
              </a:rPr>
              <a:t>de faire des </a:t>
            </a:r>
            <a:r>
              <a:rPr sz="1700" spc="-5" dirty="0">
                <a:latin typeface="Georgia"/>
                <a:cs typeface="Georgia"/>
              </a:rPr>
              <a:t>projections. Instrument </a:t>
            </a:r>
            <a:r>
              <a:rPr sz="1700" dirty="0">
                <a:latin typeface="Georgia"/>
                <a:cs typeface="Georgia"/>
              </a:rPr>
              <a:t>de</a:t>
            </a:r>
            <a:r>
              <a:rPr sz="1700" spc="-45" dirty="0">
                <a:latin typeface="Georgia"/>
                <a:cs typeface="Georgia"/>
              </a:rPr>
              <a:t> </a:t>
            </a:r>
            <a:r>
              <a:rPr sz="1700" dirty="0">
                <a:latin typeface="Georgia"/>
                <a:cs typeface="Georgia"/>
              </a:rPr>
              <a:t>prévision.</a:t>
            </a:r>
            <a:endParaRPr sz="1700">
              <a:latin typeface="Georgia"/>
              <a:cs typeface="Georgia"/>
            </a:endParaRPr>
          </a:p>
          <a:p>
            <a:pPr marL="146685" indent="-134620" algn="just">
              <a:lnSpc>
                <a:spcPct val="100000"/>
              </a:lnSpc>
              <a:spcBef>
                <a:spcPts val="1320"/>
              </a:spcBef>
              <a:buChar char="-"/>
              <a:tabLst>
                <a:tab pos="147320" algn="l"/>
              </a:tabLst>
            </a:pPr>
            <a:r>
              <a:rPr sz="1700" dirty="0">
                <a:solidFill>
                  <a:srgbClr val="CC0000"/>
                </a:solidFill>
                <a:latin typeface="Georgia"/>
                <a:cs typeface="Georgia"/>
              </a:rPr>
              <a:t>Elle lui </a:t>
            </a:r>
            <a:r>
              <a:rPr sz="1700" spc="-5" dirty="0">
                <a:solidFill>
                  <a:srgbClr val="CC0000"/>
                </a:solidFill>
                <a:latin typeface="Georgia"/>
                <a:cs typeface="Georgia"/>
              </a:rPr>
              <a:t>permet d’acquitter </a:t>
            </a:r>
            <a:r>
              <a:rPr sz="1700" dirty="0">
                <a:solidFill>
                  <a:srgbClr val="CC0000"/>
                </a:solidFill>
                <a:latin typeface="Georgia"/>
                <a:cs typeface="Georgia"/>
              </a:rPr>
              <a:t>ses obligations administratives ou</a:t>
            </a:r>
            <a:r>
              <a:rPr sz="1700" spc="-105" dirty="0">
                <a:solidFill>
                  <a:srgbClr val="CC0000"/>
                </a:solidFill>
                <a:latin typeface="Georgia"/>
                <a:cs typeface="Georgia"/>
              </a:rPr>
              <a:t> </a:t>
            </a:r>
            <a:r>
              <a:rPr sz="1700" dirty="0">
                <a:solidFill>
                  <a:srgbClr val="CC0000"/>
                </a:solidFill>
                <a:latin typeface="Georgia"/>
                <a:cs typeface="Georgia"/>
              </a:rPr>
              <a:t>autres.</a:t>
            </a:r>
            <a:endParaRPr sz="1700">
              <a:latin typeface="Georgia"/>
              <a:cs typeface="Georgia"/>
            </a:endParaRPr>
          </a:p>
          <a:p>
            <a:pPr marL="379730">
              <a:lnSpc>
                <a:spcPct val="100000"/>
              </a:lnSpc>
              <a:spcBef>
                <a:spcPts val="1320"/>
              </a:spcBef>
            </a:pPr>
            <a:r>
              <a:rPr sz="1700" dirty="0">
                <a:solidFill>
                  <a:srgbClr val="CC0000"/>
                </a:solidFill>
                <a:latin typeface="Georgia"/>
                <a:cs typeface="Georgia"/>
              </a:rPr>
              <a:t>Moyen de</a:t>
            </a:r>
            <a:r>
              <a:rPr sz="1700" spc="-40" dirty="0">
                <a:solidFill>
                  <a:srgbClr val="CC0000"/>
                </a:solidFill>
                <a:latin typeface="Georgia"/>
                <a:cs typeface="Georgia"/>
              </a:rPr>
              <a:t> </a:t>
            </a:r>
            <a:r>
              <a:rPr sz="1700" dirty="0">
                <a:solidFill>
                  <a:srgbClr val="CC0000"/>
                </a:solidFill>
                <a:latin typeface="Georgia"/>
                <a:cs typeface="Georgia"/>
              </a:rPr>
              <a:t>preuve.</a:t>
            </a:r>
            <a:endParaRPr sz="1700">
              <a:latin typeface="Georgia"/>
              <a:cs typeface="Georgia"/>
            </a:endParaRP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B44BF12E-2453-6CF7-E17E-D62F23E1DC3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9587" rIns="0" bIns="0" rtlCol="0">
            <a:spAutoFit/>
          </a:bodyPr>
          <a:lstStyle/>
          <a:p>
            <a:pPr marL="674370" marR="5080" indent="228600">
              <a:lnSpc>
                <a:spcPct val="100000"/>
              </a:lnSpc>
              <a:spcBef>
                <a:spcPts val="100"/>
              </a:spcBef>
            </a:pPr>
            <a:r>
              <a:rPr sz="3200" spc="-40" dirty="0"/>
              <a:t>Traits </a:t>
            </a:r>
            <a:r>
              <a:rPr sz="3200" dirty="0"/>
              <a:t>caractéristiques </a:t>
            </a:r>
            <a:r>
              <a:rPr sz="3200" spc="-5" dirty="0"/>
              <a:t>de </a:t>
            </a:r>
            <a:r>
              <a:rPr sz="3200" dirty="0"/>
              <a:t>l’école  </a:t>
            </a:r>
            <a:r>
              <a:rPr sz="3200" spc="-10" dirty="0"/>
              <a:t>Européenne </a:t>
            </a:r>
            <a:r>
              <a:rPr sz="3200" dirty="0"/>
              <a:t>ou</a:t>
            </a:r>
            <a:r>
              <a:rPr sz="3200" spc="-80" dirty="0"/>
              <a:t> </a:t>
            </a:r>
            <a:r>
              <a:rPr sz="3200" dirty="0"/>
              <a:t>franco-germanique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761628" y="2605531"/>
            <a:ext cx="7867650" cy="6330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8100" marR="30480">
              <a:lnSpc>
                <a:spcPts val="2380"/>
              </a:lnSpc>
              <a:spcBef>
                <a:spcPts val="200"/>
              </a:spcBef>
            </a:pPr>
            <a:r>
              <a:rPr sz="2000" spc="-114" dirty="0">
                <a:latin typeface="Arial"/>
                <a:cs typeface="Arial"/>
              </a:rPr>
              <a:t>Elle </a:t>
            </a:r>
            <a:r>
              <a:rPr sz="2000" spc="-170" dirty="0">
                <a:latin typeface="Arial"/>
                <a:cs typeface="Arial"/>
              </a:rPr>
              <a:t>se </a:t>
            </a:r>
            <a:r>
              <a:rPr sz="2000" spc="-65" dirty="0">
                <a:latin typeface="Arial"/>
                <a:cs typeface="Arial"/>
              </a:rPr>
              <a:t>caractérisait </a:t>
            </a:r>
            <a:r>
              <a:rPr sz="2000" spc="-90" dirty="0">
                <a:latin typeface="Arial"/>
                <a:cs typeface="Arial"/>
              </a:rPr>
              <a:t>avant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100" dirty="0">
                <a:latin typeface="Arial"/>
                <a:cs typeface="Arial"/>
              </a:rPr>
              <a:t>mise </a:t>
            </a:r>
            <a:r>
              <a:rPr sz="2000" spc="-90" dirty="0">
                <a:latin typeface="Arial"/>
                <a:cs typeface="Arial"/>
              </a:rPr>
              <a:t>en </a:t>
            </a:r>
            <a:r>
              <a:rPr sz="2000" spc="-95" dirty="0">
                <a:latin typeface="Arial"/>
                <a:cs typeface="Arial"/>
              </a:rPr>
              <a:t>œuvre de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65" dirty="0">
                <a:latin typeface="Arial"/>
                <a:cs typeface="Arial"/>
              </a:rPr>
              <a:t>4</a:t>
            </a:r>
            <a:r>
              <a:rPr sz="1950" spc="-97" baseline="25641" dirty="0">
                <a:latin typeface="Arial"/>
                <a:cs typeface="Arial"/>
              </a:rPr>
              <a:t>ème </a:t>
            </a:r>
            <a:r>
              <a:rPr sz="2000" spc="-50" dirty="0">
                <a:latin typeface="Arial"/>
                <a:cs typeface="Arial"/>
              </a:rPr>
              <a:t>directive </a:t>
            </a:r>
            <a:r>
              <a:rPr sz="2000" spc="-80" dirty="0">
                <a:latin typeface="Arial"/>
                <a:cs typeface="Arial"/>
              </a:rPr>
              <a:t>européenne  (en </a:t>
            </a:r>
            <a:r>
              <a:rPr sz="2000" spc="-90" dirty="0">
                <a:latin typeface="Arial"/>
                <a:cs typeface="Arial"/>
              </a:rPr>
              <a:t>1978) </a:t>
            </a:r>
            <a:r>
              <a:rPr sz="2000" spc="-60" dirty="0">
                <a:latin typeface="Arial"/>
                <a:cs typeface="Arial"/>
              </a:rPr>
              <a:t>par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80" dirty="0">
                <a:latin typeface="Arial"/>
                <a:cs typeface="Arial"/>
              </a:rPr>
              <a:t>éléments </a:t>
            </a:r>
            <a:r>
              <a:rPr sz="2000" spc="-95" dirty="0">
                <a:latin typeface="Arial"/>
                <a:cs typeface="Arial"/>
              </a:rPr>
              <a:t>suivants</a:t>
            </a:r>
            <a:r>
              <a:rPr sz="2000" spc="-22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7429" y="4263642"/>
            <a:ext cx="1847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Wingdings"/>
                <a:cs typeface="Wingdings"/>
              </a:rPr>
              <a:t>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7424" y="3577842"/>
            <a:ext cx="8426450" cy="12147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622300" marR="5080" indent="-609600">
              <a:lnSpc>
                <a:spcPts val="2160"/>
              </a:lnSpc>
              <a:spcBef>
                <a:spcPts val="375"/>
              </a:spcBef>
              <a:buSzPct val="70000"/>
              <a:buFont typeface="Wingdings"/>
              <a:buChar char=""/>
              <a:tabLst>
                <a:tab pos="621665" algn="l"/>
                <a:tab pos="622300" algn="l"/>
                <a:tab pos="4585970" algn="l"/>
                <a:tab pos="8228330" algn="l"/>
              </a:tabLst>
            </a:pPr>
            <a:r>
              <a:rPr sz="2000" spc="-305" dirty="0">
                <a:latin typeface="Arial"/>
                <a:cs typeface="Arial"/>
              </a:rPr>
              <a:t>P</a:t>
            </a:r>
            <a:r>
              <a:rPr sz="2000" spc="25" dirty="0">
                <a:latin typeface="Arial"/>
                <a:cs typeface="Arial"/>
              </a:rPr>
              <a:t>r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55" dirty="0">
                <a:latin typeface="Arial"/>
                <a:cs typeface="Arial"/>
              </a:rPr>
              <a:t>c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0" dirty="0">
                <a:latin typeface="Arial"/>
                <a:cs typeface="Arial"/>
              </a:rPr>
              <a:t>p</a:t>
            </a:r>
            <a:r>
              <a:rPr sz="2000" spc="-110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65" dirty="0">
                <a:latin typeface="Arial"/>
                <a:cs typeface="Arial"/>
              </a:rPr>
              <a:t>c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70" dirty="0">
                <a:latin typeface="Arial"/>
                <a:cs typeface="Arial"/>
              </a:rPr>
              <a:t>p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b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Arial"/>
                <a:cs typeface="Arial"/>
              </a:rPr>
              <a:t>p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0" dirty="0">
                <a:latin typeface="Arial"/>
                <a:cs typeface="Arial"/>
              </a:rPr>
              <a:t>e</a:t>
            </a:r>
            <a:r>
              <a:rPr sz="2000" spc="-140" dirty="0">
                <a:latin typeface="Arial"/>
                <a:cs typeface="Arial"/>
              </a:rPr>
              <a:t>x</a:t>
            </a:r>
            <a:r>
              <a:rPr sz="2000" spc="-60" dirty="0">
                <a:latin typeface="Arial"/>
                <a:cs typeface="Arial"/>
              </a:rPr>
              <a:t>p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25" dirty="0">
                <a:latin typeface="Arial"/>
                <a:cs typeface="Arial"/>
              </a:rPr>
              <a:t>é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35" dirty="0">
                <a:latin typeface="Arial"/>
                <a:cs typeface="Arial"/>
              </a:rPr>
              <a:t>e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50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u</a:t>
            </a:r>
            <a:r>
              <a:rPr sz="2000" spc="-125" dirty="0">
                <a:latin typeface="Arial"/>
                <a:cs typeface="Arial"/>
              </a:rPr>
              <a:t>ve</a:t>
            </a:r>
            <a:r>
              <a:rPr sz="2000" spc="-85" dirty="0">
                <a:latin typeface="Arial"/>
                <a:cs typeface="Arial"/>
              </a:rPr>
              <a:t>n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Arial"/>
                <a:cs typeface="Arial"/>
              </a:rPr>
              <a:t>I</a:t>
            </a:r>
            <a:r>
              <a:rPr sz="2000" spc="45" dirty="0">
                <a:latin typeface="Arial"/>
                <a:cs typeface="Arial"/>
              </a:rPr>
              <a:t>M</a:t>
            </a:r>
            <a:r>
              <a:rPr sz="2000" spc="-305" dirty="0">
                <a:latin typeface="Arial"/>
                <a:cs typeface="Arial"/>
              </a:rPr>
              <a:t>P</a:t>
            </a:r>
            <a:r>
              <a:rPr sz="2000" spc="-275" dirty="0">
                <a:latin typeface="Arial"/>
                <a:cs typeface="Arial"/>
              </a:rPr>
              <a:t>L</a:t>
            </a:r>
            <a:r>
              <a:rPr sz="2000" spc="-60" dirty="0">
                <a:latin typeface="Arial"/>
                <a:cs typeface="Arial"/>
              </a:rPr>
              <a:t>I</a:t>
            </a:r>
            <a:r>
              <a:rPr sz="2000" spc="-385" dirty="0">
                <a:latin typeface="Arial"/>
                <a:cs typeface="Arial"/>
              </a:rPr>
              <a:t>C</a:t>
            </a:r>
            <a:r>
              <a:rPr sz="2000" spc="-70" dirty="0">
                <a:latin typeface="Arial"/>
                <a:cs typeface="Arial"/>
              </a:rPr>
              <a:t>I</a:t>
            </a:r>
            <a:r>
              <a:rPr sz="2000" spc="-254" dirty="0">
                <a:latin typeface="Arial"/>
                <a:cs typeface="Arial"/>
              </a:rPr>
              <a:t>T</a:t>
            </a:r>
            <a:r>
              <a:rPr sz="2000" spc="-380" dirty="0">
                <a:latin typeface="Arial"/>
                <a:cs typeface="Arial"/>
              </a:rPr>
              <a:t>E</a:t>
            </a:r>
            <a:r>
              <a:rPr sz="2000" spc="-415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5" dirty="0">
                <a:latin typeface="Arial"/>
                <a:cs typeface="Arial"/>
              </a:rPr>
              <a:t>à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-195" dirty="0">
                <a:latin typeface="Arial"/>
                <a:cs typeface="Arial"/>
              </a:rPr>
              <a:t>a</a:t>
            </a:r>
            <a:r>
              <a:rPr sz="2000" spc="-125" dirty="0">
                <a:latin typeface="Arial"/>
                <a:cs typeface="Arial"/>
              </a:rPr>
              <a:t>ve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90" dirty="0">
                <a:latin typeface="Arial"/>
                <a:cs typeface="Arial"/>
              </a:rPr>
              <a:t>e 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Arial"/>
                <a:cs typeface="Arial"/>
              </a:rPr>
              <a:t>dispositif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45" dirty="0">
                <a:latin typeface="Arial"/>
                <a:cs typeface="Arial"/>
              </a:rPr>
              <a:t>forme</a:t>
            </a:r>
            <a:r>
              <a:rPr sz="2000" spc="-19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 marL="622300" marR="5715">
              <a:lnSpc>
                <a:spcPts val="2160"/>
              </a:lnSpc>
              <a:spcBef>
                <a:spcPts val="480"/>
              </a:spcBef>
              <a:tabLst>
                <a:tab pos="1996439" algn="l"/>
                <a:tab pos="3244850" algn="l"/>
                <a:tab pos="4163695" algn="l"/>
                <a:tab pos="4826635" algn="l"/>
                <a:tab pos="5431790" algn="l"/>
                <a:tab pos="6750050" algn="l"/>
                <a:tab pos="7295515" algn="l"/>
                <a:tab pos="7729855" algn="l"/>
              </a:tabLst>
            </a:pPr>
            <a:r>
              <a:rPr sz="2000" spc="-60" dirty="0">
                <a:latin typeface="Arial"/>
                <a:cs typeface="Arial"/>
              </a:rPr>
              <a:t>I</a:t>
            </a:r>
            <a:r>
              <a:rPr sz="2000" spc="-70" dirty="0">
                <a:latin typeface="Arial"/>
                <a:cs typeface="Arial"/>
              </a:rPr>
              <a:t>n</a:t>
            </a:r>
            <a:r>
              <a:rPr sz="2000" spc="5" dirty="0">
                <a:latin typeface="Arial"/>
                <a:cs typeface="Arial"/>
              </a:rPr>
              <a:t>f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25" dirty="0">
                <a:latin typeface="Arial"/>
                <a:cs typeface="Arial"/>
              </a:rPr>
              <a:t>r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180" dirty="0">
                <a:latin typeface="Arial"/>
                <a:cs typeface="Arial"/>
              </a:rPr>
              <a:t>a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75" dirty="0">
                <a:latin typeface="Arial"/>
                <a:cs typeface="Arial"/>
              </a:rPr>
              <a:t>c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70" dirty="0">
                <a:latin typeface="Arial"/>
                <a:cs typeface="Arial"/>
              </a:rPr>
              <a:t>p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b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60" dirty="0">
                <a:latin typeface="Arial"/>
                <a:cs typeface="Arial"/>
              </a:rPr>
              <a:t>r</a:t>
            </a:r>
            <a:r>
              <a:rPr sz="2000" spc="-125" dirty="0">
                <a:latin typeface="Arial"/>
                <a:cs typeface="Arial"/>
              </a:rPr>
              <a:t>v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85" dirty="0">
                <a:latin typeface="Arial"/>
                <a:cs typeface="Arial"/>
              </a:rPr>
              <a:t>n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u</a:t>
            </a:r>
            <a:r>
              <a:rPr sz="2000" spc="-225" dirty="0">
                <a:latin typeface="Arial"/>
                <a:cs typeface="Arial"/>
              </a:rPr>
              <a:t>ss</a:t>
            </a:r>
            <a:r>
              <a:rPr sz="2000" spc="15" dirty="0">
                <a:latin typeface="Arial"/>
                <a:cs typeface="Arial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b</a:t>
            </a:r>
            <a:r>
              <a:rPr sz="2000" spc="20" dirty="0">
                <a:latin typeface="Arial"/>
                <a:cs typeface="Arial"/>
              </a:rPr>
              <a:t>i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85" dirty="0">
                <a:latin typeface="Arial"/>
                <a:cs typeface="Arial"/>
              </a:rPr>
              <a:t>’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85" dirty="0">
                <a:latin typeface="Arial"/>
                <a:cs typeface="Arial"/>
              </a:rPr>
              <a:t>n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p</a:t>
            </a:r>
            <a:r>
              <a:rPr sz="2000" spc="25" dirty="0">
                <a:latin typeface="Arial"/>
                <a:cs typeface="Arial"/>
              </a:rPr>
              <a:t>r</a:t>
            </a:r>
            <a:r>
              <a:rPr sz="2000" spc="20" dirty="0">
                <a:latin typeface="Arial"/>
                <a:cs typeface="Arial"/>
              </a:rPr>
              <a:t>i</a:t>
            </a:r>
            <a:r>
              <a:rPr sz="2000" spc="-215" dirty="0">
                <a:latin typeface="Arial"/>
                <a:cs typeface="Arial"/>
              </a:rPr>
              <a:t>s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qu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190" dirty="0">
                <a:latin typeface="Arial"/>
                <a:cs typeface="Arial"/>
              </a:rPr>
              <a:t>g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85" dirty="0">
                <a:latin typeface="Arial"/>
                <a:cs typeface="Arial"/>
              </a:rPr>
              <a:t>n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-170" dirty="0">
                <a:latin typeface="Arial"/>
                <a:cs typeface="Arial"/>
              </a:rPr>
              <a:t>s 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90" dirty="0">
                <a:latin typeface="Arial"/>
                <a:cs typeface="Arial"/>
              </a:rPr>
              <a:t>économiques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spc="-70" dirty="0">
                <a:latin typeface="Arial"/>
                <a:cs typeface="Arial"/>
              </a:rPr>
              <a:t>extérieurs.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7429" y="4797042"/>
            <a:ext cx="8425815" cy="127571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621665" marR="5080">
              <a:lnSpc>
                <a:spcPts val="2160"/>
              </a:lnSpc>
              <a:spcBef>
                <a:spcPts val="375"/>
              </a:spcBef>
              <a:tabLst>
                <a:tab pos="1374775" algn="l"/>
                <a:tab pos="2874645" algn="l"/>
                <a:tab pos="4111625" algn="l"/>
                <a:tab pos="5821680" algn="l"/>
                <a:tab pos="6736080" algn="l"/>
                <a:tab pos="7461884" algn="l"/>
              </a:tabLst>
            </a:pPr>
            <a:r>
              <a:rPr sz="2000" spc="-60" dirty="0">
                <a:latin typeface="Arial"/>
                <a:cs typeface="Arial"/>
              </a:rPr>
              <a:t>(</a:t>
            </a:r>
            <a:r>
              <a:rPr sz="2000" spc="-380" dirty="0">
                <a:latin typeface="Arial"/>
                <a:cs typeface="Arial"/>
              </a:rPr>
              <a:t>E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80" dirty="0">
                <a:latin typeface="Arial"/>
                <a:cs typeface="Arial"/>
              </a:rPr>
              <a:t>a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-60" dirty="0">
                <a:latin typeface="Arial"/>
                <a:cs typeface="Arial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75" dirty="0">
                <a:latin typeface="Arial"/>
                <a:cs typeface="Arial"/>
              </a:rPr>
              <a:t>c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70" dirty="0">
                <a:latin typeface="Arial"/>
                <a:cs typeface="Arial"/>
              </a:rPr>
              <a:t>p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b</a:t>
            </a:r>
            <a:r>
              <a:rPr sz="2000" spc="10" dirty="0">
                <a:latin typeface="Arial"/>
                <a:cs typeface="Arial"/>
              </a:rPr>
              <a:t>il</a:t>
            </a:r>
            <a:r>
              <a:rPr sz="2000" spc="20" dirty="0">
                <a:latin typeface="Arial"/>
                <a:cs typeface="Arial"/>
              </a:rPr>
              <a:t>i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20" dirty="0">
                <a:latin typeface="Arial"/>
                <a:cs typeface="Arial"/>
              </a:rPr>
              <a:t>é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80" dirty="0">
                <a:latin typeface="Arial"/>
                <a:cs typeface="Arial"/>
              </a:rPr>
              <a:t>a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250" dirty="0">
                <a:latin typeface="Arial"/>
                <a:cs typeface="Arial"/>
              </a:rPr>
              <a:t>s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70" dirty="0">
                <a:latin typeface="Arial"/>
                <a:cs typeface="Arial"/>
              </a:rPr>
              <a:t>a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55" dirty="0">
                <a:latin typeface="Arial"/>
                <a:cs typeface="Arial"/>
              </a:rPr>
              <a:t>f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165" dirty="0">
                <a:latin typeface="Arial"/>
                <a:cs typeface="Arial"/>
              </a:rPr>
              <a:t>c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110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20" dirty="0">
                <a:latin typeface="Arial"/>
                <a:cs typeface="Arial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45" dirty="0">
                <a:latin typeface="Arial"/>
                <a:cs typeface="Arial"/>
              </a:rPr>
              <a:t>B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nqu</a:t>
            </a:r>
            <a:r>
              <a:rPr sz="2000" spc="-135" dirty="0">
                <a:latin typeface="Arial"/>
                <a:cs typeface="Arial"/>
              </a:rPr>
              <a:t>e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60" dirty="0">
                <a:latin typeface="Arial"/>
                <a:cs typeface="Arial"/>
              </a:rPr>
              <a:t>, 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Arial"/>
                <a:cs typeface="Arial"/>
              </a:rPr>
              <a:t>fournisseurs, </a:t>
            </a:r>
            <a:r>
              <a:rPr sz="2000" spc="-65" dirty="0">
                <a:latin typeface="Arial"/>
                <a:cs typeface="Arial"/>
              </a:rPr>
              <a:t>clients </a:t>
            </a:r>
            <a:r>
              <a:rPr sz="2000" spc="-80" dirty="0">
                <a:latin typeface="Arial"/>
                <a:cs typeface="Arial"/>
              </a:rPr>
              <a:t>personnel</a:t>
            </a:r>
            <a:r>
              <a:rPr sz="2000" spc="-155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etc.).</a:t>
            </a:r>
            <a:endParaRPr sz="2000">
              <a:latin typeface="Arial"/>
              <a:cs typeface="Arial"/>
            </a:endParaRPr>
          </a:p>
          <a:p>
            <a:pPr marL="621665" marR="5715" indent="-609600">
              <a:lnSpc>
                <a:spcPct val="100000"/>
              </a:lnSpc>
              <a:spcBef>
                <a:spcPts val="445"/>
              </a:spcBef>
              <a:buSzPct val="70000"/>
              <a:buFont typeface="Wingdings"/>
              <a:buChar char=""/>
              <a:tabLst>
                <a:tab pos="621665" algn="l"/>
                <a:tab pos="622300" algn="l"/>
                <a:tab pos="1069975" algn="l"/>
                <a:tab pos="2731135" algn="l"/>
                <a:tab pos="3310254" algn="l"/>
                <a:tab pos="4145279" algn="l"/>
                <a:tab pos="5564505" algn="l"/>
                <a:tab pos="6149340" algn="l"/>
                <a:tab pos="7597140" algn="l"/>
              </a:tabLst>
            </a:pPr>
            <a:r>
              <a:rPr sz="2000" spc="-275" dirty="0">
                <a:latin typeface="Arial"/>
                <a:cs typeface="Arial"/>
              </a:rPr>
              <a:t>L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60" dirty="0">
                <a:latin typeface="Arial"/>
                <a:cs typeface="Arial"/>
              </a:rPr>
              <a:t>ub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95" dirty="0">
                <a:latin typeface="Arial"/>
                <a:cs typeface="Arial"/>
              </a:rPr>
              <a:t>a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25" dirty="0">
                <a:latin typeface="Arial"/>
                <a:cs typeface="Arial"/>
              </a:rPr>
              <a:t>è</a:t>
            </a:r>
            <a:r>
              <a:rPr sz="2000" spc="-170" dirty="0">
                <a:latin typeface="Arial"/>
                <a:cs typeface="Arial"/>
              </a:rPr>
              <a:t>g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65" dirty="0">
                <a:latin typeface="Arial"/>
                <a:cs typeface="Arial"/>
              </a:rPr>
              <a:t>c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70" dirty="0">
                <a:latin typeface="Arial"/>
                <a:cs typeface="Arial"/>
              </a:rPr>
              <a:t>p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b</a:t>
            </a:r>
            <a:r>
              <a:rPr sz="2000" spc="20" dirty="0">
                <a:latin typeface="Arial"/>
                <a:cs typeface="Arial"/>
              </a:rPr>
              <a:t>l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u</a:t>
            </a:r>
            <a:r>
              <a:rPr sz="2000" spc="-135" dirty="0">
                <a:latin typeface="Arial"/>
                <a:cs typeface="Arial"/>
              </a:rPr>
              <a:t>x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45" dirty="0">
                <a:latin typeface="Arial"/>
                <a:cs typeface="Arial"/>
              </a:rPr>
              <a:t>p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65" dirty="0">
                <a:latin typeface="Arial"/>
                <a:cs typeface="Arial"/>
              </a:rPr>
              <a:t>f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165" dirty="0">
                <a:latin typeface="Arial"/>
                <a:cs typeface="Arial"/>
              </a:rPr>
              <a:t>c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20" dirty="0">
                <a:latin typeface="Arial"/>
                <a:cs typeface="Arial"/>
              </a:rPr>
              <a:t>l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50" dirty="0">
                <a:latin typeface="Arial"/>
                <a:cs typeface="Arial"/>
              </a:rPr>
              <a:t>. 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Arial"/>
                <a:cs typeface="Arial"/>
              </a:rPr>
              <a:t>(Altération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65" dirty="0">
                <a:latin typeface="Arial"/>
                <a:cs typeface="Arial"/>
              </a:rPr>
              <a:t>l’image </a:t>
            </a:r>
            <a:r>
              <a:rPr sz="2000" spc="-40" dirty="0">
                <a:latin typeface="Arial"/>
                <a:cs typeface="Arial"/>
              </a:rPr>
              <a:t>fidèle </a:t>
            </a:r>
            <a:r>
              <a:rPr sz="2000" spc="-135" dirty="0">
                <a:latin typeface="Arial"/>
                <a:cs typeface="Arial"/>
              </a:rPr>
              <a:t>des</a:t>
            </a:r>
            <a:r>
              <a:rPr sz="2000" spc="-285" dirty="0">
                <a:latin typeface="Arial"/>
                <a:cs typeface="Arial"/>
              </a:rPr>
              <a:t> </a:t>
            </a:r>
            <a:r>
              <a:rPr sz="2000" spc="-85" dirty="0">
                <a:latin typeface="Arial"/>
                <a:cs typeface="Arial"/>
              </a:rPr>
              <a:t>comptes).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BCA8A241-B9E0-0BF2-3829-83E203078AC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20</a:t>
            </a:fld>
            <a:endParaRPr lang="fr-F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577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18548" y="484122"/>
            <a:ext cx="5797550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8905" marR="5080" indent="-1386840">
              <a:lnSpc>
                <a:spcPct val="120000"/>
              </a:lnSpc>
              <a:spcBef>
                <a:spcPts val="100"/>
              </a:spcBef>
            </a:pPr>
            <a:r>
              <a:rPr sz="2400" spc="-35" dirty="0"/>
              <a:t>Traits </a:t>
            </a:r>
            <a:r>
              <a:rPr sz="2400" spc="-5" dirty="0"/>
              <a:t>caractéristiques de </a:t>
            </a:r>
            <a:r>
              <a:rPr sz="2400" dirty="0"/>
              <a:t>l’école </a:t>
            </a:r>
            <a:r>
              <a:rPr sz="2400" spc="-10" dirty="0"/>
              <a:t>européenne  </a:t>
            </a:r>
            <a:r>
              <a:rPr sz="2400" dirty="0"/>
              <a:t>ou</a:t>
            </a:r>
            <a:r>
              <a:rPr sz="2400" spc="-20" dirty="0"/>
              <a:t> </a:t>
            </a:r>
            <a:r>
              <a:rPr sz="2400" spc="-5" dirty="0"/>
              <a:t>franco-germanique.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1177424" y="2443987"/>
            <a:ext cx="8426450" cy="343979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622300" marR="5080" indent="-609600">
              <a:lnSpc>
                <a:spcPts val="2160"/>
              </a:lnSpc>
              <a:spcBef>
                <a:spcPts val="375"/>
              </a:spcBef>
              <a:buSzPct val="70000"/>
              <a:buFont typeface="Wingdings"/>
              <a:buChar char=""/>
              <a:tabLst>
                <a:tab pos="621665" algn="l"/>
                <a:tab pos="622300" algn="l"/>
                <a:tab pos="1564005" algn="l"/>
                <a:tab pos="2066925" algn="l"/>
                <a:tab pos="3070860" algn="l"/>
                <a:tab pos="3423285" algn="l"/>
                <a:tab pos="4358640" algn="l"/>
                <a:tab pos="4845050" algn="l"/>
                <a:tab pos="5671185" algn="l"/>
                <a:tab pos="6073140" algn="l"/>
                <a:tab pos="6847205" algn="l"/>
                <a:tab pos="7348855" algn="l"/>
              </a:tabLst>
            </a:pPr>
            <a:r>
              <a:rPr sz="2000" spc="-17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10" dirty="0">
                <a:latin typeface="Arial"/>
                <a:cs typeface="Arial"/>
              </a:rPr>
              <a:t>l</a:t>
            </a:r>
            <a:r>
              <a:rPr sz="2000" spc="-114" dirty="0">
                <a:latin typeface="Arial"/>
                <a:cs typeface="Arial"/>
              </a:rPr>
              <a:t>y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du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35" dirty="0">
                <a:latin typeface="Arial"/>
                <a:cs typeface="Arial"/>
              </a:rPr>
              <a:t>e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40" dirty="0">
                <a:latin typeface="Arial"/>
                <a:cs typeface="Arial"/>
              </a:rPr>
              <a:t>c</a:t>
            </a:r>
            <a:r>
              <a:rPr sz="2000" spc="-60" dirty="0">
                <a:latin typeface="Arial"/>
                <a:cs typeface="Arial"/>
              </a:rPr>
              <a:t>h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-180" dirty="0">
                <a:latin typeface="Arial"/>
                <a:cs typeface="Arial"/>
              </a:rPr>
              <a:t>g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p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30" dirty="0">
                <a:latin typeface="Arial"/>
                <a:cs typeface="Arial"/>
              </a:rPr>
              <a:t>r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80" dirty="0">
                <a:latin typeface="Arial"/>
                <a:cs typeface="Arial"/>
              </a:rPr>
              <a:t>a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-60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20" dirty="0">
                <a:latin typeface="Arial"/>
                <a:cs typeface="Arial"/>
              </a:rPr>
              <a:t>i</a:t>
            </a:r>
            <a:r>
              <a:rPr sz="2000" spc="-215" dirty="0">
                <a:latin typeface="Arial"/>
                <a:cs typeface="Arial"/>
              </a:rPr>
              <a:t>s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25" dirty="0">
                <a:latin typeface="Arial"/>
                <a:cs typeface="Arial"/>
              </a:rPr>
              <a:t>é</a:t>
            </a:r>
            <a:r>
              <a:rPr sz="2000" spc="-155" dirty="0">
                <a:latin typeface="Arial"/>
                <a:cs typeface="Arial"/>
              </a:rPr>
              <a:t>c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15" dirty="0">
                <a:latin typeface="Arial"/>
                <a:cs typeface="Arial"/>
              </a:rPr>
              <a:t>s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20" dirty="0">
                <a:latin typeface="Arial"/>
                <a:cs typeface="Arial"/>
              </a:rPr>
              <a:t>i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10" dirty="0">
                <a:latin typeface="Arial"/>
                <a:cs typeface="Arial"/>
              </a:rPr>
              <a:t>é</a:t>
            </a:r>
            <a:r>
              <a:rPr sz="2000" spc="-170" dirty="0">
                <a:latin typeface="Arial"/>
                <a:cs typeface="Arial"/>
              </a:rPr>
              <a:t>s 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Arial"/>
                <a:cs typeface="Arial"/>
              </a:rPr>
              <a:t>d’agrégation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20" dirty="0">
                <a:latin typeface="Arial"/>
                <a:cs typeface="Arial"/>
              </a:rPr>
              <a:t>l’information </a:t>
            </a:r>
            <a:r>
              <a:rPr sz="2000" spc="-70" dirty="0">
                <a:latin typeface="Arial"/>
                <a:cs typeface="Arial"/>
              </a:rPr>
              <a:t>comptable</a:t>
            </a:r>
            <a:r>
              <a:rPr sz="2000" spc="-28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"/>
            </a:pPr>
            <a:endParaRPr sz="245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70000"/>
              <a:buFont typeface="Wingdings"/>
              <a:buChar char=""/>
              <a:tabLst>
                <a:tab pos="621665" algn="l"/>
                <a:tab pos="622300" algn="l"/>
              </a:tabLst>
            </a:pPr>
            <a:r>
              <a:rPr sz="2000" spc="-40" dirty="0">
                <a:latin typeface="Arial"/>
                <a:cs typeface="Arial"/>
              </a:rPr>
              <a:t>Utilisation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120" dirty="0">
                <a:latin typeface="Arial"/>
                <a:cs typeface="Arial"/>
              </a:rPr>
              <a:t>cadres </a:t>
            </a:r>
            <a:r>
              <a:rPr sz="2000" spc="-85" dirty="0">
                <a:latin typeface="Arial"/>
                <a:cs typeface="Arial"/>
              </a:rPr>
              <a:t>comptables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100" dirty="0">
                <a:latin typeface="Arial"/>
                <a:cs typeface="Arial"/>
              </a:rPr>
              <a:t>plans </a:t>
            </a:r>
            <a:r>
              <a:rPr sz="2000" spc="-90" dirty="0">
                <a:latin typeface="Arial"/>
                <a:cs typeface="Arial"/>
              </a:rPr>
              <a:t>de comptes normalisés</a:t>
            </a:r>
            <a:r>
              <a:rPr sz="2000" spc="-21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sz="25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70000"/>
              <a:buFont typeface="Wingdings"/>
              <a:buChar char=""/>
              <a:tabLst>
                <a:tab pos="621665" algn="l"/>
                <a:tab pos="622300" algn="l"/>
              </a:tabLst>
            </a:pPr>
            <a:r>
              <a:rPr sz="2000" spc="-75" dirty="0">
                <a:latin typeface="Arial"/>
                <a:cs typeface="Arial"/>
              </a:rPr>
              <a:t>Modèles rigides </a:t>
            </a:r>
            <a:r>
              <a:rPr sz="2000" spc="-40" dirty="0">
                <a:latin typeface="Arial"/>
                <a:cs typeface="Arial"/>
              </a:rPr>
              <a:t>pour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60" dirty="0">
                <a:latin typeface="Arial"/>
                <a:cs typeface="Arial"/>
              </a:rPr>
              <a:t>présentation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65" dirty="0">
                <a:latin typeface="Arial"/>
                <a:cs typeface="Arial"/>
              </a:rPr>
              <a:t>états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105" dirty="0">
                <a:latin typeface="Arial"/>
                <a:cs typeface="Arial"/>
              </a:rPr>
              <a:t>synthèse</a:t>
            </a:r>
            <a:r>
              <a:rPr sz="2000" spc="-32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>
              <a:latin typeface="Arial"/>
              <a:cs typeface="Arial"/>
            </a:endParaRPr>
          </a:p>
          <a:p>
            <a:pPr marL="621665" marR="5080" algn="just">
              <a:lnSpc>
                <a:spcPts val="2160"/>
              </a:lnSpc>
              <a:spcBef>
                <a:spcPts val="5"/>
              </a:spcBef>
            </a:pPr>
            <a:r>
              <a:rPr sz="2000" spc="-204" dirty="0">
                <a:latin typeface="Arial"/>
                <a:cs typeface="Arial"/>
              </a:rPr>
              <a:t>En </a:t>
            </a:r>
            <a:r>
              <a:rPr sz="2000" spc="-95" dirty="0">
                <a:latin typeface="Arial"/>
                <a:cs typeface="Arial"/>
              </a:rPr>
              <a:t>résumé,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65" dirty="0">
                <a:latin typeface="Arial"/>
                <a:cs typeface="Arial"/>
              </a:rPr>
              <a:t>l’inverse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5" dirty="0">
                <a:latin typeface="Arial"/>
                <a:cs typeface="Arial"/>
              </a:rPr>
              <a:t>l’école </a:t>
            </a:r>
            <a:r>
              <a:rPr sz="2000" spc="-105" dirty="0">
                <a:latin typeface="Arial"/>
                <a:cs typeface="Arial"/>
              </a:rPr>
              <a:t>anglo-saxonne, </a:t>
            </a:r>
            <a:r>
              <a:rPr sz="2000" spc="-75" dirty="0">
                <a:latin typeface="Arial"/>
                <a:cs typeface="Arial"/>
              </a:rPr>
              <a:t>l’approche </a:t>
            </a:r>
            <a:r>
              <a:rPr sz="2000" spc="-55" dirty="0">
                <a:latin typeface="Arial"/>
                <a:cs typeface="Arial"/>
              </a:rPr>
              <a:t>continentale  imposait </a:t>
            </a:r>
            <a:r>
              <a:rPr sz="2000" spc="-80" dirty="0">
                <a:latin typeface="Arial"/>
                <a:cs typeface="Arial"/>
              </a:rPr>
              <a:t>peu </a:t>
            </a:r>
            <a:r>
              <a:rPr sz="2000" spc="-95" dirty="0">
                <a:latin typeface="Arial"/>
                <a:cs typeface="Arial"/>
              </a:rPr>
              <a:t>de </a:t>
            </a:r>
            <a:r>
              <a:rPr sz="2000" spc="-65" dirty="0">
                <a:latin typeface="Arial"/>
                <a:cs typeface="Arial"/>
              </a:rPr>
              <a:t>contraintes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45" dirty="0">
                <a:latin typeface="Arial"/>
                <a:cs typeface="Arial"/>
              </a:rPr>
              <a:t>fond </a:t>
            </a:r>
            <a:r>
              <a:rPr sz="2000" spc="-110" dirty="0">
                <a:latin typeface="Arial"/>
                <a:cs typeface="Arial"/>
              </a:rPr>
              <a:t>mais </a:t>
            </a:r>
            <a:r>
              <a:rPr sz="2000" spc="-65" dirty="0">
                <a:latin typeface="Arial"/>
                <a:cs typeface="Arial"/>
              </a:rPr>
              <a:t>préconisait </a:t>
            </a:r>
            <a:r>
              <a:rPr sz="2000" spc="-60" dirty="0">
                <a:latin typeface="Arial"/>
                <a:cs typeface="Arial"/>
              </a:rPr>
              <a:t>un </a:t>
            </a:r>
            <a:r>
              <a:rPr sz="2000" spc="-95" dirty="0">
                <a:latin typeface="Arial"/>
                <a:cs typeface="Arial"/>
              </a:rPr>
              <a:t>grand </a:t>
            </a:r>
            <a:r>
              <a:rPr sz="2000" spc="-65" dirty="0">
                <a:latin typeface="Arial"/>
                <a:cs typeface="Arial"/>
              </a:rPr>
              <a:t>formalisme,  </a:t>
            </a:r>
            <a:r>
              <a:rPr sz="2000" spc="-114" dirty="0">
                <a:latin typeface="Arial"/>
                <a:cs typeface="Arial"/>
              </a:rPr>
              <a:t>nécessaire </a:t>
            </a:r>
            <a:r>
              <a:rPr sz="2000" spc="-125" dirty="0">
                <a:latin typeface="Arial"/>
                <a:cs typeface="Arial"/>
              </a:rPr>
              <a:t>dans </a:t>
            </a:r>
            <a:r>
              <a:rPr sz="2000" spc="-55" dirty="0">
                <a:latin typeface="Arial"/>
                <a:cs typeface="Arial"/>
              </a:rPr>
              <a:t>le </a:t>
            </a:r>
            <a:r>
              <a:rPr sz="2000" spc="-100" dirty="0">
                <a:latin typeface="Arial"/>
                <a:cs typeface="Arial"/>
              </a:rPr>
              <a:t>cadre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20" dirty="0">
                <a:latin typeface="Arial"/>
                <a:cs typeface="Arial"/>
              </a:rPr>
              <a:t>finalité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70" dirty="0">
                <a:latin typeface="Arial"/>
                <a:cs typeface="Arial"/>
              </a:rPr>
              <a:t>fois </a:t>
            </a:r>
            <a:r>
              <a:rPr sz="2000" spc="-55" dirty="0">
                <a:latin typeface="Arial"/>
                <a:cs typeface="Arial"/>
              </a:rPr>
              <a:t>micro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80" dirty="0">
                <a:latin typeface="Arial"/>
                <a:cs typeface="Arial"/>
              </a:rPr>
              <a:t>macro-économique 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40" dirty="0">
                <a:latin typeface="Arial"/>
                <a:cs typeface="Arial"/>
              </a:rPr>
              <a:t>comptabilité</a:t>
            </a:r>
            <a:r>
              <a:rPr sz="2000" spc="-160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normalisée.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B842B1-119B-3D00-17BE-D4ED9EEEF55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21</a:t>
            </a:fld>
            <a:endParaRPr lang="fr-F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766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49968" y="350011"/>
            <a:ext cx="57785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60" dirty="0">
                <a:latin typeface="Arial"/>
                <a:cs typeface="Arial"/>
              </a:rPr>
              <a:t>Référentiels</a:t>
            </a:r>
            <a:r>
              <a:rPr spc="-245" dirty="0">
                <a:latin typeface="Arial"/>
                <a:cs typeface="Arial"/>
              </a:rPr>
              <a:t> </a:t>
            </a:r>
            <a:r>
              <a:rPr spc="-220" dirty="0">
                <a:latin typeface="Arial"/>
                <a:cs typeface="Arial"/>
              </a:rPr>
              <a:t>internationaux</a:t>
            </a:r>
          </a:p>
        </p:txBody>
      </p:sp>
      <p:sp>
        <p:nvSpPr>
          <p:cNvPr id="4" name="object 4"/>
          <p:cNvSpPr/>
          <p:nvPr/>
        </p:nvSpPr>
        <p:spPr>
          <a:xfrm>
            <a:off x="1405009" y="2337816"/>
            <a:ext cx="8240265" cy="3811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10601" y="1220215"/>
            <a:ext cx="8142605" cy="1859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b="1" spc="-270" dirty="0">
                <a:latin typeface="Arial"/>
                <a:cs typeface="Arial"/>
              </a:rPr>
              <a:t>Les </a:t>
            </a:r>
            <a:r>
              <a:rPr sz="2000" b="1" spc="-160" dirty="0">
                <a:latin typeface="Arial"/>
                <a:cs typeface="Arial"/>
              </a:rPr>
              <a:t>normes </a:t>
            </a:r>
            <a:r>
              <a:rPr sz="2000" b="1" spc="-130" dirty="0">
                <a:latin typeface="Arial"/>
                <a:cs typeface="Arial"/>
              </a:rPr>
              <a:t>nationales </a:t>
            </a:r>
            <a:r>
              <a:rPr sz="2000" b="1" spc="-114" dirty="0">
                <a:latin typeface="Arial"/>
                <a:cs typeface="Arial"/>
              </a:rPr>
              <a:t>ramènent </a:t>
            </a:r>
            <a:r>
              <a:rPr sz="2000" b="1" spc="-125" dirty="0">
                <a:latin typeface="Arial"/>
                <a:cs typeface="Arial"/>
              </a:rPr>
              <a:t>à </a:t>
            </a:r>
            <a:r>
              <a:rPr sz="2000" b="1" spc="-195" dirty="0">
                <a:latin typeface="Arial"/>
                <a:cs typeface="Arial"/>
              </a:rPr>
              <a:t>des</a:t>
            </a:r>
            <a:r>
              <a:rPr sz="2000" b="1" spc="165" dirty="0">
                <a:latin typeface="Arial"/>
                <a:cs typeface="Arial"/>
              </a:rPr>
              <a:t> </a:t>
            </a:r>
            <a:r>
              <a:rPr sz="2000" b="1" spc="-114" dirty="0">
                <a:latin typeface="Arial"/>
                <a:cs typeface="Arial"/>
              </a:rPr>
              <a:t>états </a:t>
            </a:r>
            <a:r>
              <a:rPr sz="2000" b="1" spc="-125" dirty="0">
                <a:latin typeface="Arial"/>
                <a:cs typeface="Arial"/>
              </a:rPr>
              <a:t>de </a:t>
            </a:r>
            <a:r>
              <a:rPr sz="2000" b="1" spc="-170" dirty="0">
                <a:latin typeface="Arial"/>
                <a:cs typeface="Arial"/>
              </a:rPr>
              <a:t>synthèse  </a:t>
            </a:r>
            <a:r>
              <a:rPr sz="2000" b="1" spc="-105" dirty="0">
                <a:latin typeface="Arial"/>
                <a:cs typeface="Arial"/>
              </a:rPr>
              <a:t>notoirement  </a:t>
            </a:r>
            <a:r>
              <a:rPr sz="2000" b="1" spc="-110" dirty="0">
                <a:latin typeface="Arial"/>
                <a:cs typeface="Arial"/>
              </a:rPr>
              <a:t>différents </a:t>
            </a:r>
            <a:r>
              <a:rPr sz="2000" b="1" spc="-45" dirty="0">
                <a:latin typeface="Arial"/>
                <a:cs typeface="Arial"/>
              </a:rPr>
              <a:t>et </a:t>
            </a:r>
            <a:r>
              <a:rPr sz="2000" b="1" spc="-130" dirty="0">
                <a:latin typeface="Arial"/>
                <a:cs typeface="Arial"/>
              </a:rPr>
              <a:t>ne </a:t>
            </a:r>
            <a:r>
              <a:rPr sz="2000" b="1" spc="-150" dirty="0">
                <a:latin typeface="Arial"/>
                <a:cs typeface="Arial"/>
              </a:rPr>
              <a:t>garantissent </a:t>
            </a:r>
            <a:r>
              <a:rPr sz="2000" b="1" spc="-200" dirty="0">
                <a:latin typeface="Arial"/>
                <a:cs typeface="Arial"/>
              </a:rPr>
              <a:t>pas </a:t>
            </a:r>
            <a:r>
              <a:rPr sz="2000" b="1" spc="-135" dirty="0">
                <a:latin typeface="Arial"/>
                <a:cs typeface="Arial"/>
              </a:rPr>
              <a:t>une </a:t>
            </a:r>
            <a:r>
              <a:rPr sz="2000" b="1" spc="-110" dirty="0">
                <a:latin typeface="Arial"/>
                <a:cs typeface="Arial"/>
              </a:rPr>
              <a:t>information </a:t>
            </a:r>
            <a:r>
              <a:rPr sz="2000" b="1" spc="-120" dirty="0">
                <a:latin typeface="Arial"/>
                <a:cs typeface="Arial"/>
              </a:rPr>
              <a:t>financière </a:t>
            </a:r>
            <a:r>
              <a:rPr sz="2000" b="1" spc="-125" dirty="0">
                <a:latin typeface="Arial"/>
                <a:cs typeface="Arial"/>
              </a:rPr>
              <a:t>crédible </a:t>
            </a:r>
            <a:r>
              <a:rPr sz="2000" b="1" spc="-165" dirty="0">
                <a:latin typeface="Arial"/>
                <a:cs typeface="Arial"/>
              </a:rPr>
              <a:t>sincère  </a:t>
            </a:r>
            <a:r>
              <a:rPr sz="2000" b="1" spc="-45" dirty="0">
                <a:latin typeface="Arial"/>
                <a:cs typeface="Arial"/>
              </a:rPr>
              <a:t>et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spc="-114" dirty="0">
                <a:latin typeface="Arial"/>
                <a:cs typeface="Arial"/>
              </a:rPr>
              <a:t>transparente.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>
              <a:latin typeface="Arial"/>
              <a:cs typeface="Arial"/>
            </a:endParaRPr>
          </a:p>
          <a:p>
            <a:pPr marL="2686685" marR="2879725" algn="ctr">
              <a:lnSpc>
                <a:spcPct val="100000"/>
              </a:lnSpc>
            </a:pPr>
            <a:r>
              <a:rPr sz="2000" b="1" spc="-145" dirty="0">
                <a:latin typeface="Arial"/>
                <a:cs typeface="Arial"/>
              </a:rPr>
              <a:t>Obligations </a:t>
            </a:r>
            <a:r>
              <a:rPr sz="2000" b="1" spc="-190" dirty="0">
                <a:latin typeface="Arial"/>
                <a:cs typeface="Arial"/>
              </a:rPr>
              <a:t>des </a:t>
            </a:r>
            <a:r>
              <a:rPr sz="2000" b="1" spc="-175" dirty="0">
                <a:latin typeface="Arial"/>
                <a:cs typeface="Arial"/>
              </a:rPr>
              <a:t>marchés  </a:t>
            </a:r>
            <a:r>
              <a:rPr sz="2000" b="1" spc="-140" dirty="0">
                <a:latin typeface="Arial"/>
                <a:cs typeface="Arial"/>
              </a:rPr>
              <a:t>financiers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76360" y="4246878"/>
            <a:ext cx="2926715" cy="1122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5" dirty="0">
                <a:latin typeface="Arial"/>
                <a:cs typeface="Arial"/>
              </a:rPr>
              <a:t>Retraitements en </a:t>
            </a:r>
            <a:r>
              <a:rPr sz="1600" b="1" spc="-215" dirty="0">
                <a:latin typeface="Arial"/>
                <a:cs typeface="Arial"/>
              </a:rPr>
              <a:t>US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210" dirty="0">
                <a:latin typeface="Arial"/>
                <a:cs typeface="Arial"/>
              </a:rPr>
              <a:t>GAAP</a:t>
            </a:r>
            <a:endParaRPr sz="16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25"/>
              </a:spcBef>
            </a:pPr>
            <a:r>
              <a:rPr sz="1200" spc="-60" dirty="0">
                <a:latin typeface="Arial"/>
                <a:cs typeface="Arial"/>
              </a:rPr>
              <a:t>(</a:t>
            </a:r>
            <a:r>
              <a:rPr sz="1200" b="1" spc="-60" dirty="0">
                <a:latin typeface="Arial"/>
                <a:cs typeface="Arial"/>
              </a:rPr>
              <a:t>United </a:t>
            </a:r>
            <a:r>
              <a:rPr sz="1200" b="1" spc="-100" dirty="0">
                <a:latin typeface="Arial"/>
                <a:cs typeface="Arial"/>
              </a:rPr>
              <a:t>States </a:t>
            </a:r>
            <a:r>
              <a:rPr sz="1200" b="1" spc="-80" dirty="0">
                <a:latin typeface="Arial"/>
                <a:cs typeface="Arial"/>
              </a:rPr>
              <a:t>Generally </a:t>
            </a:r>
            <a:r>
              <a:rPr sz="1200" b="1" spc="-100" dirty="0">
                <a:latin typeface="Arial"/>
                <a:cs typeface="Arial"/>
              </a:rPr>
              <a:t>Accepted </a:t>
            </a:r>
            <a:r>
              <a:rPr sz="1200" b="1" spc="-105" dirty="0">
                <a:latin typeface="Arial"/>
                <a:cs typeface="Arial"/>
              </a:rPr>
              <a:t>Accounting  </a:t>
            </a:r>
            <a:r>
              <a:rPr sz="1200" b="1" spc="-85" dirty="0">
                <a:latin typeface="Arial"/>
                <a:cs typeface="Arial"/>
              </a:rPr>
              <a:t>Principeles</a:t>
            </a:r>
            <a:r>
              <a:rPr sz="1200" spc="-85" dirty="0">
                <a:latin typeface="Arial"/>
                <a:cs typeface="Arial"/>
              </a:rPr>
              <a:t>).</a:t>
            </a:r>
            <a:endParaRPr sz="1200">
              <a:latin typeface="Arial"/>
              <a:cs typeface="Arial"/>
            </a:endParaRPr>
          </a:p>
          <a:p>
            <a:pPr marL="18415" marR="11430" algn="ctr">
              <a:lnSpc>
                <a:spcPts val="1920"/>
              </a:lnSpc>
              <a:spcBef>
                <a:spcPts val="40"/>
              </a:spcBef>
            </a:pPr>
            <a:r>
              <a:rPr sz="1600" b="1" spc="-160" dirty="0">
                <a:latin typeface="Arial"/>
                <a:cs typeface="Arial"/>
              </a:rPr>
              <a:t>des </a:t>
            </a:r>
            <a:r>
              <a:rPr sz="1600" b="1" spc="-140" dirty="0">
                <a:latin typeface="Arial"/>
                <a:cs typeface="Arial"/>
              </a:rPr>
              <a:t>comptes </a:t>
            </a:r>
            <a:r>
              <a:rPr sz="1600" b="1" spc="-125" dirty="0">
                <a:latin typeface="Arial"/>
                <a:cs typeface="Arial"/>
              </a:rPr>
              <a:t>destinés </a:t>
            </a:r>
            <a:r>
              <a:rPr sz="1600" b="1" spc="-105" dirty="0">
                <a:latin typeface="Arial"/>
                <a:cs typeface="Arial"/>
              </a:rPr>
              <a:t>à </a:t>
            </a:r>
            <a:r>
              <a:rPr sz="1600" b="1" spc="-125" dirty="0">
                <a:latin typeface="Arial"/>
                <a:cs typeface="Arial"/>
              </a:rPr>
              <a:t>un </a:t>
            </a:r>
            <a:r>
              <a:rPr sz="1600" b="1" spc="-130" dirty="0">
                <a:latin typeface="Arial"/>
                <a:cs typeface="Arial"/>
              </a:rPr>
              <a:t>marché  </a:t>
            </a:r>
            <a:r>
              <a:rPr sz="1600" b="1" spc="-95" dirty="0">
                <a:latin typeface="Arial"/>
                <a:cs typeface="Arial"/>
              </a:rPr>
              <a:t>financier </a:t>
            </a:r>
            <a:r>
              <a:rPr sz="1600" b="1" spc="-110" dirty="0">
                <a:latin typeface="Arial"/>
                <a:cs typeface="Arial"/>
              </a:rPr>
              <a:t>exigeant </a:t>
            </a:r>
            <a:r>
              <a:rPr sz="1600" b="1" spc="-155" dirty="0">
                <a:latin typeface="Arial"/>
                <a:cs typeface="Arial"/>
              </a:rPr>
              <a:t>ce</a:t>
            </a:r>
            <a:r>
              <a:rPr sz="1600" b="1" spc="-105" dirty="0">
                <a:latin typeface="Arial"/>
                <a:cs typeface="Arial"/>
              </a:rPr>
              <a:t> </a:t>
            </a:r>
            <a:r>
              <a:rPr sz="1600" b="1" spc="-75" dirty="0">
                <a:latin typeface="Arial"/>
                <a:cs typeface="Arial"/>
              </a:rPr>
              <a:t>référentiel: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7464" y="5587997"/>
            <a:ext cx="2023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75" dirty="0">
                <a:latin typeface="Arial"/>
                <a:cs typeface="Arial"/>
              </a:rPr>
              <a:t>USA- </a:t>
            </a:r>
            <a:r>
              <a:rPr sz="1600" b="1" spc="-100" dirty="0">
                <a:latin typeface="Arial"/>
                <a:cs typeface="Arial"/>
              </a:rPr>
              <a:t>Australie,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95" dirty="0">
                <a:latin typeface="Arial"/>
                <a:cs typeface="Arial"/>
              </a:rPr>
              <a:t>Japon,…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82243" y="4429758"/>
            <a:ext cx="325818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latin typeface="Arial"/>
                <a:cs typeface="Arial"/>
              </a:rPr>
              <a:t>Retraitement </a:t>
            </a:r>
            <a:r>
              <a:rPr sz="1600" b="1" spc="-105" dirty="0">
                <a:latin typeface="Arial"/>
                <a:cs typeface="Arial"/>
              </a:rPr>
              <a:t>en </a:t>
            </a:r>
            <a:r>
              <a:rPr sz="1600" b="1" spc="-145" dirty="0">
                <a:latin typeface="Arial"/>
                <a:cs typeface="Arial"/>
              </a:rPr>
              <a:t>IAS/IFRS </a:t>
            </a:r>
            <a:r>
              <a:rPr sz="1600" b="1" spc="-160" dirty="0">
                <a:latin typeface="Arial"/>
                <a:cs typeface="Arial"/>
              </a:rPr>
              <a:t>des </a:t>
            </a:r>
            <a:r>
              <a:rPr sz="1600" b="1" spc="-140" dirty="0">
                <a:latin typeface="Arial"/>
                <a:cs typeface="Arial"/>
              </a:rPr>
              <a:t>comptes  </a:t>
            </a:r>
            <a:r>
              <a:rPr sz="1600" b="1" spc="-125" dirty="0">
                <a:latin typeface="Arial"/>
                <a:cs typeface="Arial"/>
              </a:rPr>
              <a:t>destinés </a:t>
            </a:r>
            <a:r>
              <a:rPr sz="1600" b="1" spc="-105" dirty="0">
                <a:latin typeface="Arial"/>
                <a:cs typeface="Arial"/>
              </a:rPr>
              <a:t>à </a:t>
            </a:r>
            <a:r>
              <a:rPr sz="1600" b="1" spc="-125" dirty="0">
                <a:latin typeface="Arial"/>
                <a:cs typeface="Arial"/>
              </a:rPr>
              <a:t>un </a:t>
            </a:r>
            <a:r>
              <a:rPr sz="1600" b="1" spc="-130" dirty="0">
                <a:latin typeface="Arial"/>
                <a:cs typeface="Arial"/>
              </a:rPr>
              <a:t>marché </a:t>
            </a:r>
            <a:r>
              <a:rPr sz="1600" b="1" spc="-95" dirty="0">
                <a:latin typeface="Arial"/>
                <a:cs typeface="Arial"/>
              </a:rPr>
              <a:t>financier  </a:t>
            </a:r>
            <a:r>
              <a:rPr sz="1600" b="1" spc="-110" dirty="0">
                <a:latin typeface="Arial"/>
                <a:cs typeface="Arial"/>
              </a:rPr>
              <a:t>exigeant </a:t>
            </a:r>
            <a:r>
              <a:rPr sz="1600" b="1" spc="-155" dirty="0">
                <a:latin typeface="Arial"/>
                <a:cs typeface="Arial"/>
              </a:rPr>
              <a:t>ce</a:t>
            </a:r>
            <a:r>
              <a:rPr sz="1600" b="1" spc="-90" dirty="0">
                <a:latin typeface="Arial"/>
                <a:cs typeface="Arial"/>
              </a:rPr>
              <a:t> </a:t>
            </a:r>
            <a:r>
              <a:rPr sz="1600" b="1" spc="-75" dirty="0">
                <a:latin typeface="Arial"/>
                <a:cs typeface="Arial"/>
              </a:rPr>
              <a:t>référentiel:</a:t>
            </a:r>
            <a:endParaRPr sz="1600">
              <a:latin typeface="Arial"/>
              <a:cs typeface="Arial"/>
            </a:endParaRPr>
          </a:p>
          <a:p>
            <a:pPr marL="276225" marR="269875" algn="ctr">
              <a:lnSpc>
                <a:spcPct val="100000"/>
              </a:lnSpc>
            </a:pPr>
            <a:r>
              <a:rPr sz="1600" b="1" spc="-170" dirty="0">
                <a:latin typeface="Arial"/>
                <a:cs typeface="Arial"/>
              </a:rPr>
              <a:t>Bourses </a:t>
            </a:r>
            <a:r>
              <a:rPr sz="1600" b="1" spc="-120" dirty="0">
                <a:latin typeface="Arial"/>
                <a:cs typeface="Arial"/>
              </a:rPr>
              <a:t>européennes </a:t>
            </a:r>
            <a:r>
              <a:rPr sz="1600" b="1" spc="-105" dirty="0">
                <a:latin typeface="Arial"/>
                <a:cs typeface="Arial"/>
              </a:rPr>
              <a:t>en </a:t>
            </a:r>
            <a:r>
              <a:rPr sz="1600" b="1" spc="-130" dirty="0">
                <a:latin typeface="Arial"/>
                <a:cs typeface="Arial"/>
              </a:rPr>
              <a:t>grande  </a:t>
            </a:r>
            <a:r>
              <a:rPr sz="1600" b="1" spc="-70" dirty="0">
                <a:latin typeface="Arial"/>
                <a:cs typeface="Arial"/>
              </a:rPr>
              <a:t>partie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99F07D4-07ED-DDB2-F731-678997A5D43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22</a:t>
            </a:fld>
            <a:endParaRPr lang="fr-F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6172" y="825499"/>
            <a:ext cx="7171690" cy="701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Le </a:t>
            </a:r>
            <a:r>
              <a:rPr sz="2800" spc="-15" dirty="0"/>
              <a:t>référentiel </a:t>
            </a:r>
            <a:r>
              <a:rPr sz="2800" spc="-5" dirty="0"/>
              <a:t>comptable Américain: </a:t>
            </a:r>
            <a:r>
              <a:rPr sz="2800" spc="-10" dirty="0"/>
              <a:t>US</a:t>
            </a:r>
            <a:r>
              <a:rPr sz="2800" spc="-110" dirty="0"/>
              <a:t> </a:t>
            </a:r>
            <a:r>
              <a:rPr sz="2800" spc="-10" dirty="0"/>
              <a:t>GAAP</a:t>
            </a:r>
            <a:endParaRPr sz="2800"/>
          </a:p>
          <a:p>
            <a:pPr marR="635" algn="ctr">
              <a:lnSpc>
                <a:spcPct val="100000"/>
              </a:lnSpc>
              <a:spcBef>
                <a:spcPts val="45"/>
              </a:spcBef>
            </a:pPr>
            <a:r>
              <a:rPr sz="1600" b="0" spc="-10" dirty="0">
                <a:latin typeface="Verdana"/>
                <a:cs typeface="Verdana"/>
              </a:rPr>
              <a:t>(</a:t>
            </a:r>
            <a:r>
              <a:rPr sz="1600" spc="-10" dirty="0">
                <a:latin typeface="Verdana"/>
                <a:cs typeface="Verdana"/>
              </a:rPr>
              <a:t>United </a:t>
            </a:r>
            <a:r>
              <a:rPr sz="1600" spc="-5" dirty="0">
                <a:latin typeface="Verdana"/>
                <a:cs typeface="Verdana"/>
              </a:rPr>
              <a:t>States </a:t>
            </a:r>
            <a:r>
              <a:rPr sz="1600" spc="-10" dirty="0">
                <a:latin typeface="Verdana"/>
                <a:cs typeface="Verdana"/>
              </a:rPr>
              <a:t>Generally Accepted Accounting</a:t>
            </a:r>
            <a:r>
              <a:rPr sz="1600" spc="204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Principeles</a:t>
            </a:r>
            <a:r>
              <a:rPr sz="1600" b="0" spc="-5" dirty="0">
                <a:latin typeface="Verdana"/>
                <a:cs typeface="Verdana"/>
              </a:rPr>
              <a:t>).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2108707"/>
            <a:ext cx="8426450" cy="414083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622300" marR="5080" indent="-609600" algn="just">
              <a:lnSpc>
                <a:spcPts val="2160"/>
              </a:lnSpc>
              <a:spcBef>
                <a:spcPts val="375"/>
              </a:spcBef>
              <a:buSzPct val="70000"/>
              <a:buFont typeface="Wingdings"/>
              <a:buChar char=""/>
              <a:tabLst>
                <a:tab pos="622300" algn="l"/>
              </a:tabLst>
            </a:pPr>
            <a:r>
              <a:rPr sz="2000" spc="-65" dirty="0">
                <a:latin typeface="Arial"/>
                <a:cs typeface="Arial"/>
              </a:rPr>
              <a:t>Contrairement </a:t>
            </a:r>
            <a:r>
              <a:rPr sz="2000" spc="-114" dirty="0">
                <a:latin typeface="Arial"/>
                <a:cs typeface="Arial"/>
              </a:rPr>
              <a:t>aux </a:t>
            </a:r>
            <a:r>
              <a:rPr sz="2000" spc="-85" dirty="0">
                <a:latin typeface="Arial"/>
                <a:cs typeface="Arial"/>
              </a:rPr>
              <a:t>normes </a:t>
            </a:r>
            <a:r>
              <a:rPr sz="2000" spc="-245" dirty="0">
                <a:latin typeface="Arial"/>
                <a:cs typeface="Arial"/>
              </a:rPr>
              <a:t>IFRS,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85" dirty="0">
                <a:latin typeface="Arial"/>
                <a:cs typeface="Arial"/>
              </a:rPr>
              <a:t>normes </a:t>
            </a:r>
            <a:r>
              <a:rPr sz="2000" spc="-290" dirty="0">
                <a:latin typeface="Arial"/>
                <a:cs typeface="Arial"/>
              </a:rPr>
              <a:t>US </a:t>
            </a:r>
            <a:r>
              <a:rPr sz="2000" spc="-240" dirty="0">
                <a:latin typeface="Arial"/>
                <a:cs typeface="Arial"/>
              </a:rPr>
              <a:t>GAAP </a:t>
            </a:r>
            <a:r>
              <a:rPr sz="2000" spc="-90" dirty="0">
                <a:latin typeface="Arial"/>
                <a:cs typeface="Arial"/>
              </a:rPr>
              <a:t>ne </a:t>
            </a:r>
            <a:r>
              <a:rPr sz="2000" spc="-65" dirty="0">
                <a:latin typeface="Arial"/>
                <a:cs typeface="Arial"/>
              </a:rPr>
              <a:t>sont </a:t>
            </a:r>
            <a:r>
              <a:rPr sz="2000" spc="-145" dirty="0">
                <a:latin typeface="Arial"/>
                <a:cs typeface="Arial"/>
              </a:rPr>
              <a:t>pas </a:t>
            </a:r>
            <a:r>
              <a:rPr sz="2000" spc="-90" dirty="0">
                <a:latin typeface="Arial"/>
                <a:cs typeface="Arial"/>
              </a:rPr>
              <a:t>fondées  </a:t>
            </a:r>
            <a:r>
              <a:rPr sz="2000" spc="-65" dirty="0">
                <a:latin typeface="Arial"/>
                <a:cs typeface="Arial"/>
              </a:rPr>
              <a:t>essentiellement </a:t>
            </a:r>
            <a:r>
              <a:rPr sz="2000" spc="-85" dirty="0">
                <a:latin typeface="Arial"/>
                <a:cs typeface="Arial"/>
              </a:rPr>
              <a:t>sur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70" dirty="0">
                <a:latin typeface="Arial"/>
                <a:cs typeface="Arial"/>
              </a:rPr>
              <a:t>principes </a:t>
            </a:r>
            <a:r>
              <a:rPr sz="2000" spc="-105" dirty="0">
                <a:latin typeface="Arial"/>
                <a:cs typeface="Arial"/>
              </a:rPr>
              <a:t>mais </a:t>
            </a:r>
            <a:r>
              <a:rPr sz="2000" spc="-85" dirty="0">
                <a:latin typeface="Arial"/>
                <a:cs typeface="Arial"/>
              </a:rPr>
              <a:t>sur </a:t>
            </a:r>
            <a:r>
              <a:rPr sz="2000" spc="-65" dirty="0">
                <a:latin typeface="Arial"/>
                <a:cs typeface="Arial"/>
              </a:rPr>
              <a:t>un </a:t>
            </a:r>
            <a:r>
              <a:rPr sz="2000" spc="-145" dirty="0">
                <a:latin typeface="Arial"/>
                <a:cs typeface="Arial"/>
              </a:rPr>
              <a:t>canevas </a:t>
            </a:r>
            <a:r>
              <a:rPr sz="2000" spc="-95" dirty="0">
                <a:latin typeface="Arial"/>
                <a:cs typeface="Arial"/>
              </a:rPr>
              <a:t>de </a:t>
            </a:r>
            <a:r>
              <a:rPr sz="2000" spc="-65" dirty="0">
                <a:latin typeface="Arial"/>
                <a:cs typeface="Arial"/>
              </a:rPr>
              <a:t>prescriptions </a:t>
            </a:r>
            <a:r>
              <a:rPr sz="2000" spc="-10" dirty="0">
                <a:latin typeface="Arial"/>
                <a:cs typeface="Arial"/>
              </a:rPr>
              <a:t>et  </a:t>
            </a:r>
            <a:r>
              <a:rPr sz="2000" spc="-25" dirty="0">
                <a:latin typeface="Arial"/>
                <a:cs typeface="Arial"/>
              </a:rPr>
              <a:t>d’interdits </a:t>
            </a:r>
            <a:r>
              <a:rPr sz="2000" spc="-55" dirty="0">
                <a:latin typeface="Arial"/>
                <a:cs typeface="Arial"/>
              </a:rPr>
              <a:t>très </a:t>
            </a:r>
            <a:r>
              <a:rPr sz="2000" spc="-60" dirty="0">
                <a:latin typeface="Arial"/>
                <a:cs typeface="Arial"/>
              </a:rPr>
              <a:t>détaillés. </a:t>
            </a:r>
            <a:r>
              <a:rPr sz="2000" spc="-165" dirty="0">
                <a:latin typeface="Arial"/>
                <a:cs typeface="Arial"/>
              </a:rPr>
              <a:t>Cela </a:t>
            </a:r>
            <a:r>
              <a:rPr sz="2000" spc="-35" dirty="0">
                <a:latin typeface="Arial"/>
                <a:cs typeface="Arial"/>
              </a:rPr>
              <a:t>peut </a:t>
            </a:r>
            <a:r>
              <a:rPr sz="2000" spc="-60" dirty="0">
                <a:latin typeface="Arial"/>
                <a:cs typeface="Arial"/>
              </a:rPr>
              <a:t>donner </a:t>
            </a:r>
            <a:r>
              <a:rPr sz="2000" spc="-30" dirty="0">
                <a:latin typeface="Arial"/>
                <a:cs typeface="Arial"/>
              </a:rPr>
              <a:t>l’opportunité </a:t>
            </a:r>
            <a:r>
              <a:rPr sz="2000" spc="-120" dirty="0">
                <a:latin typeface="Arial"/>
                <a:cs typeface="Arial"/>
              </a:rPr>
              <a:t>aux </a:t>
            </a:r>
            <a:r>
              <a:rPr sz="2000" spc="-75" dirty="0">
                <a:latin typeface="Arial"/>
                <a:cs typeface="Arial"/>
              </a:rPr>
              <a:t>entreprises </a:t>
            </a:r>
            <a:r>
              <a:rPr sz="2000" spc="-90" dirty="0">
                <a:latin typeface="Arial"/>
                <a:cs typeface="Arial"/>
              </a:rPr>
              <a:t>de  </a:t>
            </a:r>
            <a:r>
              <a:rPr sz="2000" spc="-20" dirty="0">
                <a:latin typeface="Arial"/>
                <a:cs typeface="Arial"/>
              </a:rPr>
              <a:t>mettre </a:t>
            </a:r>
            <a:r>
              <a:rPr sz="2000" spc="-90" dirty="0">
                <a:latin typeface="Arial"/>
                <a:cs typeface="Arial"/>
              </a:rPr>
              <a:t>en </a:t>
            </a:r>
            <a:r>
              <a:rPr sz="2000" spc="-95" dirty="0">
                <a:latin typeface="Arial"/>
                <a:cs typeface="Arial"/>
              </a:rPr>
              <a:t>œuvre </a:t>
            </a:r>
            <a:r>
              <a:rPr sz="2000" spc="-80" dirty="0">
                <a:latin typeface="Arial"/>
                <a:cs typeface="Arial"/>
              </a:rPr>
              <a:t>une </a:t>
            </a:r>
            <a:r>
              <a:rPr sz="2000" spc="-45" dirty="0">
                <a:latin typeface="Arial"/>
                <a:cs typeface="Arial"/>
              </a:rPr>
              <a:t>comptabilité </a:t>
            </a:r>
            <a:r>
              <a:rPr sz="2000" spc="-90" dirty="0">
                <a:latin typeface="Arial"/>
                <a:cs typeface="Arial"/>
              </a:rPr>
              <a:t>« </a:t>
            </a:r>
            <a:r>
              <a:rPr sz="2000" spc="-70" dirty="0">
                <a:latin typeface="Arial"/>
                <a:cs typeface="Arial"/>
              </a:rPr>
              <a:t>créative </a:t>
            </a:r>
            <a:r>
              <a:rPr sz="2000" spc="-90" dirty="0">
                <a:latin typeface="Arial"/>
                <a:cs typeface="Arial"/>
              </a:rPr>
              <a:t>» </a:t>
            </a:r>
            <a:r>
              <a:rPr sz="2000" spc="-75" dirty="0">
                <a:latin typeface="Arial"/>
                <a:cs typeface="Arial"/>
              </a:rPr>
              <a:t>(« </a:t>
            </a:r>
            <a:r>
              <a:rPr sz="2000" spc="-105" dirty="0">
                <a:latin typeface="Arial"/>
                <a:cs typeface="Arial"/>
              </a:rPr>
              <a:t>abusive </a:t>
            </a:r>
            <a:r>
              <a:rPr sz="2000" spc="-80" dirty="0">
                <a:latin typeface="Arial"/>
                <a:cs typeface="Arial"/>
              </a:rPr>
              <a:t>accounting </a:t>
            </a:r>
            <a:r>
              <a:rPr sz="2000" spc="-70" dirty="0">
                <a:latin typeface="Arial"/>
                <a:cs typeface="Arial"/>
              </a:rPr>
              <a:t>»)  </a:t>
            </a:r>
            <a:r>
              <a:rPr sz="2000" spc="-35" dirty="0">
                <a:latin typeface="Arial"/>
                <a:cs typeface="Arial"/>
              </a:rPr>
              <a:t>autour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135" dirty="0">
                <a:latin typeface="Arial"/>
                <a:cs typeface="Arial"/>
              </a:rPr>
              <a:t>ce </a:t>
            </a:r>
            <a:r>
              <a:rPr sz="2000" spc="-40" dirty="0">
                <a:latin typeface="Arial"/>
                <a:cs typeface="Arial"/>
              </a:rPr>
              <a:t>qui </a:t>
            </a:r>
            <a:r>
              <a:rPr sz="2000" spc="-85" dirty="0">
                <a:latin typeface="Arial"/>
                <a:cs typeface="Arial"/>
              </a:rPr>
              <a:t>est </a:t>
            </a:r>
            <a:r>
              <a:rPr sz="2000" spc="-5" dirty="0">
                <a:latin typeface="Arial"/>
                <a:cs typeface="Arial"/>
              </a:rPr>
              <a:t>interdit </a:t>
            </a:r>
            <a:r>
              <a:rPr sz="2000" spc="-10" dirty="0">
                <a:latin typeface="Arial"/>
                <a:cs typeface="Arial"/>
              </a:rPr>
              <a:t>et limite </a:t>
            </a:r>
            <a:r>
              <a:rPr sz="2000" spc="-70" dirty="0">
                <a:latin typeface="Arial"/>
                <a:cs typeface="Arial"/>
              </a:rPr>
              <a:t>la </a:t>
            </a:r>
            <a:r>
              <a:rPr sz="2000" spc="-90" dirty="0">
                <a:latin typeface="Arial"/>
                <a:cs typeface="Arial"/>
              </a:rPr>
              <a:t>capacité </a:t>
            </a:r>
            <a:r>
              <a:rPr sz="2000" spc="-30" dirty="0">
                <a:latin typeface="Arial"/>
                <a:cs typeface="Arial"/>
              </a:rPr>
              <a:t>d’intervention </a:t>
            </a:r>
            <a:r>
              <a:rPr sz="2000" spc="-140" dirty="0">
                <a:latin typeface="Arial"/>
                <a:cs typeface="Arial"/>
              </a:rPr>
              <a:t>des  </a:t>
            </a:r>
            <a:r>
              <a:rPr sz="2000" spc="-65" dirty="0">
                <a:latin typeface="Arial"/>
                <a:cs typeface="Arial"/>
              </a:rPr>
              <a:t>auditeurs.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"/>
            </a:pPr>
            <a:endParaRPr sz="2700">
              <a:latin typeface="Arial"/>
              <a:cs typeface="Arial"/>
            </a:endParaRPr>
          </a:p>
          <a:p>
            <a:pPr marL="621665" marR="5080" indent="-609600" algn="just">
              <a:lnSpc>
                <a:spcPts val="2160"/>
              </a:lnSpc>
              <a:buSzPct val="70000"/>
              <a:buFont typeface="Wingdings"/>
              <a:buChar char=""/>
              <a:tabLst>
                <a:tab pos="622300" algn="l"/>
              </a:tabLst>
            </a:pPr>
            <a:r>
              <a:rPr sz="2000" spc="-125" dirty="0">
                <a:latin typeface="Arial"/>
                <a:cs typeface="Arial"/>
              </a:rPr>
              <a:t>Aux </a:t>
            </a:r>
            <a:r>
              <a:rPr sz="2000" spc="-155" dirty="0">
                <a:latin typeface="Arial"/>
                <a:cs typeface="Arial"/>
              </a:rPr>
              <a:t>U.S.A,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15" dirty="0">
                <a:latin typeface="Arial"/>
                <a:cs typeface="Arial"/>
              </a:rPr>
              <a:t>loi </a:t>
            </a:r>
            <a:r>
              <a:rPr sz="2000" spc="-130" dirty="0">
                <a:latin typeface="Arial"/>
                <a:cs typeface="Arial"/>
              </a:rPr>
              <a:t>Sarbanes-Oxley </a:t>
            </a:r>
            <a:r>
              <a:rPr sz="2000" spc="-60" dirty="0">
                <a:latin typeface="Arial"/>
                <a:cs typeface="Arial"/>
              </a:rPr>
              <a:t>du </a:t>
            </a:r>
            <a:r>
              <a:rPr sz="2000" spc="-105" dirty="0">
                <a:latin typeface="Arial"/>
                <a:cs typeface="Arial"/>
              </a:rPr>
              <a:t>30 </a:t>
            </a:r>
            <a:r>
              <a:rPr sz="2000" spc="-5" dirty="0">
                <a:latin typeface="Arial"/>
                <a:cs typeface="Arial"/>
              </a:rPr>
              <a:t>juillet </a:t>
            </a:r>
            <a:r>
              <a:rPr sz="2000" spc="-100" dirty="0">
                <a:latin typeface="Arial"/>
                <a:cs typeface="Arial"/>
              </a:rPr>
              <a:t>2002 </a:t>
            </a:r>
            <a:r>
              <a:rPr sz="2000" spc="-95" dirty="0">
                <a:latin typeface="Arial"/>
                <a:cs typeface="Arial"/>
              </a:rPr>
              <a:t>accentue désormais </a:t>
            </a:r>
            <a:r>
              <a:rPr sz="2000" spc="-50" dirty="0">
                <a:latin typeface="Arial"/>
                <a:cs typeface="Arial"/>
              </a:rPr>
              <a:t>le  contrôle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55" dirty="0">
                <a:latin typeface="Arial"/>
                <a:cs typeface="Arial"/>
              </a:rPr>
              <a:t>activités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65" dirty="0">
                <a:latin typeface="Arial"/>
                <a:cs typeface="Arial"/>
              </a:rPr>
              <a:t>auditeurs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65" dirty="0">
                <a:latin typeface="Arial"/>
                <a:cs typeface="Arial"/>
              </a:rPr>
              <a:t>responsabilité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110" dirty="0">
                <a:latin typeface="Arial"/>
                <a:cs typeface="Arial"/>
              </a:rPr>
              <a:t>chefs  </a:t>
            </a:r>
            <a:r>
              <a:rPr sz="2000" spc="-75" dirty="0">
                <a:latin typeface="Arial"/>
                <a:cs typeface="Arial"/>
              </a:rPr>
              <a:t>d’entreprises </a:t>
            </a:r>
            <a:r>
              <a:rPr sz="2000" spc="-165" dirty="0">
                <a:latin typeface="Arial"/>
                <a:cs typeface="Arial"/>
              </a:rPr>
              <a:t>sans </a:t>
            </a:r>
            <a:r>
              <a:rPr sz="2000" spc="-30" dirty="0">
                <a:latin typeface="Arial"/>
                <a:cs typeface="Arial"/>
              </a:rPr>
              <a:t>remettre </a:t>
            </a:r>
            <a:r>
              <a:rPr sz="2000" spc="-90" dirty="0">
                <a:latin typeface="Arial"/>
                <a:cs typeface="Arial"/>
              </a:rPr>
              <a:t>en </a:t>
            </a:r>
            <a:r>
              <a:rPr sz="2000" spc="-145" dirty="0">
                <a:latin typeface="Arial"/>
                <a:cs typeface="Arial"/>
              </a:rPr>
              <a:t>cause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70" dirty="0">
                <a:latin typeface="Arial"/>
                <a:cs typeface="Arial"/>
              </a:rPr>
              <a:t>fondements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85" dirty="0">
                <a:latin typeface="Arial"/>
                <a:cs typeface="Arial"/>
              </a:rPr>
              <a:t>normes </a:t>
            </a:r>
            <a:r>
              <a:rPr sz="2000" spc="-290" dirty="0">
                <a:latin typeface="Arial"/>
                <a:cs typeface="Arial"/>
              </a:rPr>
              <a:t>US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254" dirty="0">
                <a:latin typeface="Arial"/>
                <a:cs typeface="Arial"/>
              </a:rPr>
              <a:t>GAAP.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"/>
            </a:pPr>
            <a:endParaRPr sz="2700">
              <a:latin typeface="Arial"/>
              <a:cs typeface="Arial"/>
            </a:endParaRPr>
          </a:p>
          <a:p>
            <a:pPr marL="621665" marR="5715" indent="-609600" algn="just">
              <a:lnSpc>
                <a:spcPts val="2160"/>
              </a:lnSpc>
              <a:buSzPct val="70000"/>
              <a:buFont typeface="Wingdings"/>
              <a:buChar char=""/>
              <a:tabLst>
                <a:tab pos="622300" algn="l"/>
              </a:tabLst>
            </a:pPr>
            <a:r>
              <a:rPr sz="2000" spc="-25" dirty="0">
                <a:latin typeface="Arial"/>
                <a:cs typeface="Arial"/>
              </a:rPr>
              <a:t>Il </a:t>
            </a:r>
            <a:r>
              <a:rPr sz="2000" spc="-75" dirty="0">
                <a:latin typeface="Arial"/>
                <a:cs typeface="Arial"/>
              </a:rPr>
              <a:t>apparaît </a:t>
            </a:r>
            <a:r>
              <a:rPr sz="2000" spc="-80" dirty="0">
                <a:latin typeface="Arial"/>
                <a:cs typeface="Arial"/>
              </a:rPr>
              <a:t>que </a:t>
            </a:r>
            <a:r>
              <a:rPr sz="2000" spc="-55" dirty="0">
                <a:latin typeface="Arial"/>
                <a:cs typeface="Arial"/>
              </a:rPr>
              <a:t>le </a:t>
            </a:r>
            <a:r>
              <a:rPr sz="2000" spc="-114" dirty="0">
                <a:latin typeface="Arial"/>
                <a:cs typeface="Arial"/>
              </a:rPr>
              <a:t>scandale </a:t>
            </a:r>
            <a:r>
              <a:rPr sz="2000" spc="-50" dirty="0">
                <a:latin typeface="Arial"/>
                <a:cs typeface="Arial"/>
              </a:rPr>
              <a:t>financier </a:t>
            </a:r>
            <a:r>
              <a:rPr sz="2000" spc="-90" dirty="0">
                <a:latin typeface="Arial"/>
                <a:cs typeface="Arial"/>
              </a:rPr>
              <a:t>« </a:t>
            </a:r>
            <a:r>
              <a:rPr sz="2000" spc="-110" dirty="0">
                <a:latin typeface="Arial"/>
                <a:cs typeface="Arial"/>
              </a:rPr>
              <a:t>Enron </a:t>
            </a:r>
            <a:r>
              <a:rPr sz="2000" spc="-90" dirty="0">
                <a:latin typeface="Arial"/>
                <a:cs typeface="Arial"/>
              </a:rPr>
              <a:t>» </a:t>
            </a:r>
            <a:r>
              <a:rPr sz="2000" spc="-50" dirty="0">
                <a:latin typeface="Arial"/>
                <a:cs typeface="Arial"/>
              </a:rPr>
              <a:t>apporte </a:t>
            </a:r>
            <a:r>
              <a:rPr sz="2000" spc="-95" dirty="0">
                <a:latin typeface="Arial"/>
                <a:cs typeface="Arial"/>
              </a:rPr>
              <a:t>de </a:t>
            </a:r>
            <a:r>
              <a:rPr sz="2000" spc="-85" dirty="0">
                <a:latin typeface="Arial"/>
                <a:cs typeface="Arial"/>
              </a:rPr>
              <a:t>l’eau </a:t>
            </a:r>
            <a:r>
              <a:rPr sz="2000" spc="-110" dirty="0">
                <a:latin typeface="Arial"/>
                <a:cs typeface="Arial"/>
              </a:rPr>
              <a:t>au </a:t>
            </a:r>
            <a:r>
              <a:rPr sz="2000" spc="-40" dirty="0">
                <a:latin typeface="Arial"/>
                <a:cs typeface="Arial"/>
              </a:rPr>
              <a:t>moulin 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85" dirty="0">
                <a:latin typeface="Arial"/>
                <a:cs typeface="Arial"/>
              </a:rPr>
              <a:t>normes </a:t>
            </a:r>
            <a:r>
              <a:rPr sz="2000" spc="-290" dirty="0">
                <a:latin typeface="Arial"/>
                <a:cs typeface="Arial"/>
              </a:rPr>
              <a:t>IFRS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40" dirty="0">
                <a:latin typeface="Arial"/>
                <a:cs typeface="Arial"/>
              </a:rPr>
              <a:t>montre </a:t>
            </a:r>
            <a:r>
              <a:rPr sz="2000" spc="-55" dirty="0">
                <a:latin typeface="Arial"/>
                <a:cs typeface="Arial"/>
              </a:rPr>
              <a:t>clairement </a:t>
            </a:r>
            <a:r>
              <a:rPr sz="2000" spc="-80" dirty="0">
                <a:latin typeface="Arial"/>
                <a:cs typeface="Arial"/>
              </a:rPr>
              <a:t>que </a:t>
            </a:r>
            <a:r>
              <a:rPr sz="2000" spc="-45" dirty="0">
                <a:latin typeface="Arial"/>
                <a:cs typeface="Arial"/>
              </a:rPr>
              <a:t>l’adoption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85" dirty="0">
                <a:latin typeface="Arial"/>
                <a:cs typeface="Arial"/>
              </a:rPr>
              <a:t>normes </a:t>
            </a:r>
            <a:r>
              <a:rPr sz="2000" spc="-290" dirty="0">
                <a:latin typeface="Arial"/>
                <a:cs typeface="Arial"/>
              </a:rPr>
              <a:t>US </a:t>
            </a:r>
            <a:r>
              <a:rPr sz="2000" spc="-240" dirty="0">
                <a:latin typeface="Arial"/>
                <a:cs typeface="Arial"/>
              </a:rPr>
              <a:t>GAAP  </a:t>
            </a:r>
            <a:r>
              <a:rPr sz="2000" spc="-65" dirty="0">
                <a:latin typeface="Arial"/>
                <a:cs typeface="Arial"/>
              </a:rPr>
              <a:t>serait </a:t>
            </a:r>
            <a:r>
              <a:rPr sz="2000" spc="-80" dirty="0">
                <a:latin typeface="Arial"/>
                <a:cs typeface="Arial"/>
              </a:rPr>
              <a:t>une</a:t>
            </a:r>
            <a:r>
              <a:rPr sz="2000" spc="-155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erreur.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1885E5-ABE4-479C-2ECE-F8000F0DE12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23</a:t>
            </a:fld>
            <a:endParaRPr lang="fr-F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3392" y="671575"/>
            <a:ext cx="642874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1245" marR="5080" indent="-232918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Le référentiel </a:t>
            </a:r>
            <a:r>
              <a:rPr sz="3200" dirty="0"/>
              <a:t>comptable Américain</a:t>
            </a:r>
            <a:r>
              <a:rPr sz="3200" spc="-305" dirty="0"/>
              <a:t> </a:t>
            </a:r>
            <a:r>
              <a:rPr sz="3200" dirty="0"/>
              <a:t>:  US</a:t>
            </a:r>
            <a:r>
              <a:rPr sz="3200" spc="-35" dirty="0"/>
              <a:t> </a:t>
            </a:r>
            <a:r>
              <a:rPr sz="3200" dirty="0"/>
              <a:t>GAAP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2732022"/>
            <a:ext cx="8425180" cy="325691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622300" marR="5080" indent="-609600" algn="just">
              <a:lnSpc>
                <a:spcPct val="80000"/>
              </a:lnSpc>
              <a:spcBef>
                <a:spcPts val="580"/>
              </a:spcBef>
              <a:buSzPct val="70000"/>
              <a:buFont typeface="Wingdings"/>
              <a:buChar char=""/>
              <a:tabLst>
                <a:tab pos="622300" algn="l"/>
              </a:tabLst>
            </a:pPr>
            <a:r>
              <a:rPr sz="2000" spc="-204" dirty="0">
                <a:latin typeface="Arial"/>
                <a:cs typeface="Arial"/>
              </a:rPr>
              <a:t>Les </a:t>
            </a:r>
            <a:r>
              <a:rPr sz="2000" spc="-85" dirty="0">
                <a:latin typeface="Arial"/>
                <a:cs typeface="Arial"/>
              </a:rPr>
              <a:t>normes </a:t>
            </a:r>
            <a:r>
              <a:rPr sz="2000" spc="-285" dirty="0">
                <a:latin typeface="Arial"/>
                <a:cs typeface="Arial"/>
              </a:rPr>
              <a:t>US </a:t>
            </a:r>
            <a:r>
              <a:rPr sz="2000" spc="-240" dirty="0">
                <a:latin typeface="Arial"/>
                <a:cs typeface="Arial"/>
              </a:rPr>
              <a:t>GAAP </a:t>
            </a:r>
            <a:r>
              <a:rPr sz="2000" spc="-85" dirty="0">
                <a:latin typeface="Arial"/>
                <a:cs typeface="Arial"/>
              </a:rPr>
              <a:t>plus </a:t>
            </a:r>
            <a:r>
              <a:rPr sz="2000" spc="-70" dirty="0">
                <a:latin typeface="Arial"/>
                <a:cs typeface="Arial"/>
              </a:rPr>
              <a:t>fiables </a:t>
            </a:r>
            <a:r>
              <a:rPr sz="2000" spc="-90" dirty="0">
                <a:latin typeface="Arial"/>
                <a:cs typeface="Arial"/>
              </a:rPr>
              <a:t>en </a:t>
            </a:r>
            <a:r>
              <a:rPr sz="2000" spc="-100" dirty="0">
                <a:latin typeface="Arial"/>
                <a:cs typeface="Arial"/>
              </a:rPr>
              <a:t>apparence </a:t>
            </a:r>
            <a:r>
              <a:rPr sz="2000" spc="-65" dirty="0">
                <a:latin typeface="Arial"/>
                <a:cs typeface="Arial"/>
              </a:rPr>
              <a:t>sont </a:t>
            </a:r>
            <a:r>
              <a:rPr sz="2000" spc="-130" dirty="0">
                <a:latin typeface="Arial"/>
                <a:cs typeface="Arial"/>
              </a:rPr>
              <a:t>aussi </a:t>
            </a:r>
            <a:r>
              <a:rPr sz="2000" spc="-85" dirty="0">
                <a:latin typeface="Arial"/>
                <a:cs typeface="Arial"/>
              </a:rPr>
              <a:t>plus faciles </a:t>
            </a:r>
            <a:r>
              <a:rPr sz="2000" spc="-155" dirty="0">
                <a:latin typeface="Arial"/>
                <a:cs typeface="Arial"/>
              </a:rPr>
              <a:t>à  </a:t>
            </a:r>
            <a:r>
              <a:rPr sz="2000" spc="-60" dirty="0">
                <a:latin typeface="Arial"/>
                <a:cs typeface="Arial"/>
              </a:rPr>
              <a:t>détourner. </a:t>
            </a:r>
            <a:r>
              <a:rPr sz="2000" spc="-204" dirty="0">
                <a:latin typeface="Arial"/>
                <a:cs typeface="Arial"/>
              </a:rPr>
              <a:t>En </a:t>
            </a:r>
            <a:r>
              <a:rPr sz="2000" spc="-30" dirty="0">
                <a:latin typeface="Arial"/>
                <a:cs typeface="Arial"/>
              </a:rPr>
              <a:t>effet, </a:t>
            </a:r>
            <a:r>
              <a:rPr sz="2000" spc="-55" dirty="0">
                <a:latin typeface="Arial"/>
                <a:cs typeface="Arial"/>
              </a:rPr>
              <a:t>le </a:t>
            </a:r>
            <a:r>
              <a:rPr sz="2000" spc="-100" dirty="0">
                <a:latin typeface="Arial"/>
                <a:cs typeface="Arial"/>
              </a:rPr>
              <a:t>16 </a:t>
            </a:r>
            <a:r>
              <a:rPr sz="2000" spc="-55" dirty="0">
                <a:latin typeface="Arial"/>
                <a:cs typeface="Arial"/>
              </a:rPr>
              <a:t>octobre </a:t>
            </a:r>
            <a:r>
              <a:rPr sz="2000" spc="-95" dirty="0">
                <a:latin typeface="Arial"/>
                <a:cs typeface="Arial"/>
              </a:rPr>
              <a:t>2001, </a:t>
            </a:r>
            <a:r>
              <a:rPr sz="2000" spc="-85" dirty="0">
                <a:latin typeface="Arial"/>
                <a:cs typeface="Arial"/>
              </a:rPr>
              <a:t>une </a:t>
            </a:r>
            <a:r>
              <a:rPr sz="2000" spc="-100" dirty="0">
                <a:latin typeface="Arial"/>
                <a:cs typeface="Arial"/>
              </a:rPr>
              <a:t>grande </a:t>
            </a:r>
            <a:r>
              <a:rPr sz="2000" spc="-60" dirty="0">
                <a:latin typeface="Arial"/>
                <a:cs typeface="Arial"/>
              </a:rPr>
              <a:t>entreprise </a:t>
            </a:r>
            <a:r>
              <a:rPr sz="2000" spc="-75" dirty="0">
                <a:latin typeface="Arial"/>
                <a:cs typeface="Arial"/>
              </a:rPr>
              <a:t>américaine,  </a:t>
            </a:r>
            <a:r>
              <a:rPr sz="2000" spc="-225" dirty="0">
                <a:latin typeface="Arial"/>
                <a:cs typeface="Arial"/>
              </a:rPr>
              <a:t>ENRON, </a:t>
            </a:r>
            <a:r>
              <a:rPr sz="2000" spc="-100" dirty="0">
                <a:latin typeface="Arial"/>
                <a:cs typeface="Arial"/>
              </a:rPr>
              <a:t>annonce </a:t>
            </a:r>
            <a:r>
              <a:rPr sz="2000" spc="-65" dirty="0">
                <a:latin typeface="Arial"/>
                <a:cs typeface="Arial"/>
              </a:rPr>
              <a:t>un </a:t>
            </a:r>
            <a:r>
              <a:rPr sz="2000" spc="-30" dirty="0">
                <a:latin typeface="Arial"/>
                <a:cs typeface="Arial"/>
              </a:rPr>
              <a:t>milliard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0" dirty="0">
                <a:latin typeface="Arial"/>
                <a:cs typeface="Arial"/>
              </a:rPr>
              <a:t>dollars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0" dirty="0">
                <a:latin typeface="Arial"/>
                <a:cs typeface="Arial"/>
              </a:rPr>
              <a:t>pertes </a:t>
            </a:r>
            <a:r>
              <a:rPr sz="2000" spc="-85" dirty="0">
                <a:latin typeface="Arial"/>
                <a:cs typeface="Arial"/>
              </a:rPr>
              <a:t>alors que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105" dirty="0">
                <a:latin typeface="Arial"/>
                <a:cs typeface="Arial"/>
              </a:rPr>
              <a:t>analystes  </a:t>
            </a:r>
            <a:r>
              <a:rPr sz="2000" spc="-70" dirty="0">
                <a:latin typeface="Arial"/>
                <a:cs typeface="Arial"/>
              </a:rPr>
              <a:t>financiers </a:t>
            </a:r>
            <a:r>
              <a:rPr sz="2000" spc="-90" dirty="0">
                <a:latin typeface="Arial"/>
                <a:cs typeface="Arial"/>
              </a:rPr>
              <a:t>s’accordaient </a:t>
            </a:r>
            <a:r>
              <a:rPr sz="2000" spc="-40" dirty="0">
                <a:latin typeface="Arial"/>
                <a:cs typeface="Arial"/>
              </a:rPr>
              <a:t>pour </a:t>
            </a:r>
            <a:r>
              <a:rPr sz="2000" spc="-80" dirty="0">
                <a:latin typeface="Arial"/>
                <a:cs typeface="Arial"/>
              </a:rPr>
              <a:t>considérer </a:t>
            </a:r>
            <a:r>
              <a:rPr sz="2000" spc="-45" dirty="0">
                <a:latin typeface="Arial"/>
                <a:cs typeface="Arial"/>
              </a:rPr>
              <a:t>cette </a:t>
            </a:r>
            <a:r>
              <a:rPr sz="2000" spc="-85" dirty="0">
                <a:latin typeface="Arial"/>
                <a:cs typeface="Arial"/>
              </a:rPr>
              <a:t>société </a:t>
            </a:r>
            <a:r>
              <a:rPr sz="2000" spc="-100" dirty="0">
                <a:latin typeface="Arial"/>
                <a:cs typeface="Arial"/>
              </a:rPr>
              <a:t>comme </a:t>
            </a:r>
            <a:r>
              <a:rPr sz="2000" spc="-35" dirty="0">
                <a:latin typeface="Arial"/>
                <a:cs typeface="Arial"/>
              </a:rPr>
              <a:t>étant </a:t>
            </a:r>
            <a:r>
              <a:rPr sz="2000" spc="-90" dirty="0">
                <a:latin typeface="Arial"/>
                <a:cs typeface="Arial"/>
              </a:rPr>
              <a:t>en  </a:t>
            </a:r>
            <a:r>
              <a:rPr sz="2000" spc="-75" dirty="0">
                <a:latin typeface="Arial"/>
                <a:cs typeface="Arial"/>
              </a:rPr>
              <a:t>bonne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santé.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sz="2500">
              <a:latin typeface="Arial"/>
              <a:cs typeface="Arial"/>
            </a:endParaRPr>
          </a:p>
          <a:p>
            <a:pPr marL="621665" marR="5715" indent="-609600" algn="just">
              <a:lnSpc>
                <a:spcPct val="80000"/>
              </a:lnSpc>
              <a:spcBef>
                <a:spcPts val="5"/>
              </a:spcBef>
              <a:buSzPct val="70000"/>
              <a:buFont typeface="Wingdings"/>
              <a:buChar char=""/>
              <a:tabLst>
                <a:tab pos="622300" algn="l"/>
              </a:tabLst>
            </a:pPr>
            <a:r>
              <a:rPr sz="2000" spc="-195" dirty="0">
                <a:latin typeface="Arial"/>
                <a:cs typeface="Arial"/>
              </a:rPr>
              <a:t>Le </a:t>
            </a:r>
            <a:r>
              <a:rPr sz="2000" spc="-100" dirty="0">
                <a:latin typeface="Arial"/>
                <a:cs typeface="Arial"/>
              </a:rPr>
              <a:t>2 </a:t>
            </a:r>
            <a:r>
              <a:rPr sz="2000" spc="-90" dirty="0">
                <a:latin typeface="Arial"/>
                <a:cs typeface="Arial"/>
              </a:rPr>
              <a:t>décembre </a:t>
            </a:r>
            <a:r>
              <a:rPr sz="2000" spc="-95" dirty="0">
                <a:latin typeface="Arial"/>
                <a:cs typeface="Arial"/>
              </a:rPr>
              <a:t>2001, </a:t>
            </a:r>
            <a:r>
              <a:rPr sz="2000" spc="-260" dirty="0">
                <a:latin typeface="Arial"/>
                <a:cs typeface="Arial"/>
              </a:rPr>
              <a:t>ENRON </a:t>
            </a:r>
            <a:r>
              <a:rPr sz="2000" spc="-170" dirty="0">
                <a:latin typeface="Arial"/>
                <a:cs typeface="Arial"/>
              </a:rPr>
              <a:t>se </a:t>
            </a:r>
            <a:r>
              <a:rPr sz="2000" spc="-95" dirty="0">
                <a:latin typeface="Arial"/>
                <a:cs typeface="Arial"/>
              </a:rPr>
              <a:t>place </a:t>
            </a:r>
            <a:r>
              <a:rPr sz="2000" spc="-140" dirty="0">
                <a:latin typeface="Arial"/>
                <a:cs typeface="Arial"/>
              </a:rPr>
              <a:t>sous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15" dirty="0">
                <a:latin typeface="Arial"/>
                <a:cs typeface="Arial"/>
              </a:rPr>
              <a:t>loi </a:t>
            </a:r>
            <a:r>
              <a:rPr sz="2000" spc="-80" dirty="0">
                <a:latin typeface="Arial"/>
                <a:cs typeface="Arial"/>
              </a:rPr>
              <a:t>américaine </a:t>
            </a:r>
            <a:r>
              <a:rPr sz="2000" spc="-85" dirty="0">
                <a:latin typeface="Arial"/>
                <a:cs typeface="Arial"/>
              </a:rPr>
              <a:t>sur </a:t>
            </a:r>
            <a:r>
              <a:rPr sz="2000" spc="-114" dirty="0">
                <a:latin typeface="Arial"/>
                <a:cs typeface="Arial"/>
              </a:rPr>
              <a:t>les </a:t>
            </a:r>
            <a:r>
              <a:rPr sz="2000" spc="-40" dirty="0">
                <a:latin typeface="Arial"/>
                <a:cs typeface="Arial"/>
              </a:rPr>
              <a:t>faillites.  </a:t>
            </a:r>
            <a:r>
              <a:rPr sz="2000" spc="-130" dirty="0">
                <a:latin typeface="Arial"/>
                <a:cs typeface="Arial"/>
              </a:rPr>
              <a:t>C’est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85" dirty="0">
                <a:latin typeface="Arial"/>
                <a:cs typeface="Arial"/>
              </a:rPr>
              <a:t>plus </a:t>
            </a:r>
            <a:r>
              <a:rPr sz="2000" spc="-135" dirty="0">
                <a:latin typeface="Arial"/>
                <a:cs typeface="Arial"/>
              </a:rPr>
              <a:t>grosse </a:t>
            </a:r>
            <a:r>
              <a:rPr sz="2000" spc="-15" dirty="0">
                <a:latin typeface="Arial"/>
                <a:cs typeface="Arial"/>
              </a:rPr>
              <a:t>faillite </a:t>
            </a:r>
            <a:r>
              <a:rPr sz="2000" spc="-95" dirty="0">
                <a:latin typeface="Arial"/>
                <a:cs typeface="Arial"/>
              </a:rPr>
              <a:t>jamais </a:t>
            </a:r>
            <a:r>
              <a:rPr sz="2000" spc="-75" dirty="0">
                <a:latin typeface="Arial"/>
                <a:cs typeface="Arial"/>
              </a:rPr>
              <a:t>enregistrée </a:t>
            </a:r>
            <a:r>
              <a:rPr sz="2000" spc="-114" dirty="0">
                <a:latin typeface="Arial"/>
                <a:cs typeface="Arial"/>
              </a:rPr>
              <a:t>aux</a:t>
            </a:r>
            <a:r>
              <a:rPr sz="2000" spc="-180" dirty="0">
                <a:latin typeface="Arial"/>
                <a:cs typeface="Arial"/>
              </a:rPr>
              <a:t> </a:t>
            </a:r>
            <a:r>
              <a:rPr sz="2000" spc="-155" dirty="0">
                <a:latin typeface="Arial"/>
                <a:cs typeface="Arial"/>
              </a:rPr>
              <a:t>U.S.A.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Wingdings"/>
              <a:buChar char=""/>
            </a:pPr>
            <a:endParaRPr sz="2500">
              <a:latin typeface="Arial"/>
              <a:cs typeface="Arial"/>
            </a:endParaRPr>
          </a:p>
          <a:p>
            <a:pPr marL="621665" marR="5080" indent="-609600" algn="just">
              <a:lnSpc>
                <a:spcPct val="80000"/>
              </a:lnSpc>
              <a:spcBef>
                <a:spcPts val="5"/>
              </a:spcBef>
              <a:buSzPct val="70000"/>
              <a:buFont typeface="Wingdings"/>
              <a:buChar char=""/>
              <a:tabLst>
                <a:tab pos="622300" algn="l"/>
              </a:tabLst>
            </a:pPr>
            <a:r>
              <a:rPr sz="2000" spc="-204" dirty="0">
                <a:latin typeface="Arial"/>
                <a:cs typeface="Arial"/>
              </a:rPr>
              <a:t>Les </a:t>
            </a:r>
            <a:r>
              <a:rPr sz="2000" spc="-75" dirty="0">
                <a:latin typeface="Arial"/>
                <a:cs typeface="Arial"/>
              </a:rPr>
              <a:t>enquêteurs </a:t>
            </a:r>
            <a:r>
              <a:rPr sz="2000" spc="-70" dirty="0">
                <a:latin typeface="Arial"/>
                <a:cs typeface="Arial"/>
              </a:rPr>
              <a:t>découvrent </a:t>
            </a:r>
            <a:r>
              <a:rPr sz="2000" spc="-80" dirty="0">
                <a:latin typeface="Arial"/>
                <a:cs typeface="Arial"/>
              </a:rPr>
              <a:t>que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45" dirty="0">
                <a:latin typeface="Arial"/>
                <a:cs typeface="Arial"/>
              </a:rPr>
              <a:t>comptabilité </a:t>
            </a:r>
            <a:r>
              <a:rPr sz="2000" spc="-90" dirty="0">
                <a:latin typeface="Arial"/>
                <a:cs typeface="Arial"/>
              </a:rPr>
              <a:t>« </a:t>
            </a:r>
            <a:r>
              <a:rPr sz="2000" spc="-70" dirty="0">
                <a:latin typeface="Arial"/>
                <a:cs typeface="Arial"/>
              </a:rPr>
              <a:t>créative </a:t>
            </a:r>
            <a:r>
              <a:rPr sz="2000" spc="-90" dirty="0">
                <a:latin typeface="Arial"/>
                <a:cs typeface="Arial"/>
              </a:rPr>
              <a:t>» </a:t>
            </a:r>
            <a:r>
              <a:rPr sz="2000" spc="-100" dirty="0">
                <a:latin typeface="Arial"/>
                <a:cs typeface="Arial"/>
              </a:rPr>
              <a:t>menée </a:t>
            </a:r>
            <a:r>
              <a:rPr sz="2000" spc="-60" dirty="0">
                <a:latin typeface="Arial"/>
                <a:cs typeface="Arial"/>
              </a:rPr>
              <a:t>par  </a:t>
            </a:r>
            <a:r>
              <a:rPr sz="2000" spc="-55" dirty="0">
                <a:latin typeface="Arial"/>
                <a:cs typeface="Arial"/>
              </a:rPr>
              <a:t>l’entreprise </a:t>
            </a:r>
            <a:r>
              <a:rPr sz="2000" spc="-155" dirty="0">
                <a:latin typeface="Arial"/>
                <a:cs typeface="Arial"/>
              </a:rPr>
              <a:t>a </a:t>
            </a:r>
            <a:r>
              <a:rPr sz="2000" spc="-45" dirty="0">
                <a:latin typeface="Arial"/>
                <a:cs typeface="Arial"/>
              </a:rPr>
              <a:t>conduit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110" dirty="0">
                <a:latin typeface="Arial"/>
                <a:cs typeface="Arial"/>
              </a:rPr>
              <a:t>manœuvres </a:t>
            </a:r>
            <a:r>
              <a:rPr sz="2000" spc="-80" dirty="0">
                <a:latin typeface="Arial"/>
                <a:cs typeface="Arial"/>
              </a:rPr>
              <a:t>peu </a:t>
            </a:r>
            <a:r>
              <a:rPr sz="2000" spc="-90" dirty="0">
                <a:latin typeface="Arial"/>
                <a:cs typeface="Arial"/>
              </a:rPr>
              <a:t>recommandables: </a:t>
            </a:r>
            <a:r>
              <a:rPr sz="2000" spc="-65" dirty="0">
                <a:latin typeface="Arial"/>
                <a:cs typeface="Arial"/>
              </a:rPr>
              <a:t>résultats  </a:t>
            </a:r>
            <a:r>
              <a:rPr sz="2000" spc="-60" dirty="0">
                <a:latin typeface="Arial"/>
                <a:cs typeface="Arial"/>
              </a:rPr>
              <a:t>tronqués, </a:t>
            </a:r>
            <a:r>
              <a:rPr sz="2000" spc="-100" dirty="0">
                <a:latin typeface="Arial"/>
                <a:cs typeface="Arial"/>
              </a:rPr>
              <a:t>ventes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-340" dirty="0">
                <a:latin typeface="Arial"/>
                <a:cs typeface="Arial"/>
              </a:rPr>
              <a:t>fictives……………………….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863ECD-7E9A-8826-2514-D3D652E60DE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24</a:t>
            </a:fld>
            <a:endParaRPr lang="fr-F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1214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4676" y="628903"/>
            <a:ext cx="26924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Le </a:t>
            </a:r>
            <a:r>
              <a:rPr sz="3200" spc="5" dirty="0"/>
              <a:t>cas</a:t>
            </a:r>
            <a:r>
              <a:rPr sz="3200" spc="-95" dirty="0"/>
              <a:t> </a:t>
            </a:r>
            <a:r>
              <a:rPr sz="3200" dirty="0"/>
              <a:t>ENRON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39324" y="1604872"/>
            <a:ext cx="855853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50000"/>
              </a:lnSpc>
              <a:spcBef>
                <a:spcPts val="10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5" dirty="0">
                <a:latin typeface="Verdana"/>
                <a:cs typeface="Verdana"/>
              </a:rPr>
              <a:t>En 1985 création d’Enron </a:t>
            </a:r>
            <a:r>
              <a:rPr sz="2000" dirty="0">
                <a:latin typeface="Verdana"/>
                <a:cs typeface="Verdana"/>
              </a:rPr>
              <a:t>à </a:t>
            </a:r>
            <a:r>
              <a:rPr sz="2000" spc="-5" dirty="0">
                <a:latin typeface="Verdana"/>
                <a:cs typeface="Verdana"/>
              </a:rPr>
              <a:t>partir de la fusion entre deux sociétés  exploitant des gazoducs </a:t>
            </a:r>
            <a:r>
              <a:rPr sz="2000" dirty="0">
                <a:latin typeface="Verdana"/>
                <a:cs typeface="Verdana"/>
              </a:rPr>
              <a:t>: </a:t>
            </a:r>
            <a:r>
              <a:rPr sz="2000" spc="-5" dirty="0">
                <a:latin typeface="Verdana"/>
                <a:cs typeface="Verdana"/>
              </a:rPr>
              <a:t>Houston Natural Gas et</a:t>
            </a:r>
            <a:r>
              <a:rPr sz="2000" spc="-7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l’Internorth</a:t>
            </a:r>
            <a:endParaRPr sz="2000">
              <a:latin typeface="Verdana"/>
              <a:cs typeface="Verdana"/>
            </a:endParaRPr>
          </a:p>
          <a:p>
            <a:pPr marL="12700" marR="5080" algn="just">
              <a:lnSpc>
                <a:spcPct val="15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5" dirty="0">
                <a:latin typeface="Verdana"/>
                <a:cs typeface="Verdana"/>
              </a:rPr>
              <a:t>En 1994, Enron s’introduit dans les </a:t>
            </a:r>
            <a:r>
              <a:rPr sz="2000" spc="-10" dirty="0">
                <a:latin typeface="Verdana"/>
                <a:cs typeface="Verdana"/>
              </a:rPr>
              <a:t>marchés </a:t>
            </a:r>
            <a:r>
              <a:rPr sz="2000" dirty="0">
                <a:latin typeface="Verdana"/>
                <a:cs typeface="Verdana"/>
              </a:rPr>
              <a:t>à </a:t>
            </a:r>
            <a:r>
              <a:rPr sz="2000" spc="-5" dirty="0">
                <a:latin typeface="Verdana"/>
                <a:cs typeface="Verdana"/>
              </a:rPr>
              <a:t>terme </a:t>
            </a:r>
            <a:r>
              <a:rPr sz="2000" spc="-10" dirty="0">
                <a:latin typeface="Verdana"/>
                <a:cs typeface="Verdana"/>
              </a:rPr>
              <a:t>en </a:t>
            </a:r>
            <a:r>
              <a:rPr sz="2000" spc="-5" dirty="0">
                <a:latin typeface="Verdana"/>
                <a:cs typeface="Verdana"/>
              </a:rPr>
              <a:t>matière  d’énergie en développant </a:t>
            </a:r>
            <a:r>
              <a:rPr sz="2000" spc="-10" dirty="0">
                <a:latin typeface="Verdana"/>
                <a:cs typeface="Verdana"/>
              </a:rPr>
              <a:t>des </a:t>
            </a:r>
            <a:r>
              <a:rPr sz="2000" spc="-5" dirty="0">
                <a:latin typeface="Verdana"/>
                <a:cs typeface="Verdana"/>
              </a:rPr>
              <a:t>produits dérivés (futures, forwards  et les</a:t>
            </a:r>
            <a:r>
              <a:rPr sz="2000" spc="-2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options).</a:t>
            </a:r>
            <a:endParaRPr sz="2000">
              <a:latin typeface="Verdana"/>
              <a:cs typeface="Verdana"/>
            </a:endParaRPr>
          </a:p>
          <a:p>
            <a:pPr marL="12700" marR="5715" algn="just">
              <a:lnSpc>
                <a:spcPct val="150000"/>
              </a:lnSpc>
              <a:buSzPct val="95000"/>
              <a:buFont typeface="Arial"/>
              <a:buChar char="•"/>
              <a:tabLst>
                <a:tab pos="191135" algn="l"/>
              </a:tabLst>
            </a:pPr>
            <a:r>
              <a:rPr sz="2000" spc="-5" dirty="0">
                <a:latin typeface="Verdana"/>
                <a:cs typeface="Verdana"/>
              </a:rPr>
              <a:t>En 1997, Enron </a:t>
            </a:r>
            <a:r>
              <a:rPr sz="2000" spc="-10" dirty="0">
                <a:latin typeface="Verdana"/>
                <a:cs typeface="Verdana"/>
              </a:rPr>
              <a:t>développe </a:t>
            </a:r>
            <a:r>
              <a:rPr sz="2000" spc="-5" dirty="0">
                <a:latin typeface="Verdana"/>
                <a:cs typeface="Verdana"/>
              </a:rPr>
              <a:t>des produits </a:t>
            </a:r>
            <a:r>
              <a:rPr sz="2000" spc="-10" dirty="0">
                <a:latin typeface="Verdana"/>
                <a:cs typeface="Verdana"/>
              </a:rPr>
              <a:t>dérivés </a:t>
            </a:r>
            <a:r>
              <a:rPr sz="2000" spc="-5" dirty="0">
                <a:latin typeface="Verdana"/>
                <a:cs typeface="Verdana"/>
              </a:rPr>
              <a:t>destinés </a:t>
            </a:r>
            <a:r>
              <a:rPr sz="2000" dirty="0">
                <a:latin typeface="Verdana"/>
                <a:cs typeface="Verdana"/>
              </a:rPr>
              <a:t>à </a:t>
            </a:r>
            <a:r>
              <a:rPr sz="2000" spc="-5" dirty="0">
                <a:latin typeface="Verdana"/>
                <a:cs typeface="Verdana"/>
              </a:rPr>
              <a:t>la  couverture contre les aléas</a:t>
            </a:r>
            <a:r>
              <a:rPr sz="2000" spc="-8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climatiques.</a:t>
            </a:r>
            <a:endParaRPr sz="2000">
              <a:latin typeface="Verdana"/>
              <a:cs typeface="Verdana"/>
            </a:endParaRPr>
          </a:p>
          <a:p>
            <a:pPr marL="12700" marR="5715" algn="just">
              <a:lnSpc>
                <a:spcPct val="15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5" dirty="0">
                <a:latin typeface="Verdana"/>
                <a:cs typeface="Verdana"/>
              </a:rPr>
              <a:t>En 1999, Enron lance </a:t>
            </a:r>
            <a:r>
              <a:rPr sz="2000" dirty="0">
                <a:latin typeface="Verdana"/>
                <a:cs typeface="Verdana"/>
              </a:rPr>
              <a:t>« </a:t>
            </a:r>
            <a:r>
              <a:rPr sz="2000" spc="-5" dirty="0">
                <a:latin typeface="Verdana"/>
                <a:cs typeface="Verdana"/>
              </a:rPr>
              <a:t>Enron </a:t>
            </a:r>
            <a:r>
              <a:rPr sz="2000" spc="-10" dirty="0">
                <a:latin typeface="Verdana"/>
                <a:cs typeface="Verdana"/>
              </a:rPr>
              <a:t>on </a:t>
            </a:r>
            <a:r>
              <a:rPr sz="2000" spc="-5" dirty="0">
                <a:latin typeface="Verdana"/>
                <a:cs typeface="Verdana"/>
              </a:rPr>
              <a:t>Line </a:t>
            </a:r>
            <a:r>
              <a:rPr sz="2000" dirty="0">
                <a:latin typeface="Verdana"/>
                <a:cs typeface="Verdana"/>
              </a:rPr>
              <a:t>» </a:t>
            </a:r>
            <a:r>
              <a:rPr sz="2000" spc="-5" dirty="0">
                <a:latin typeface="Verdana"/>
                <a:cs typeface="Verdana"/>
              </a:rPr>
              <a:t>site de </a:t>
            </a:r>
            <a:r>
              <a:rPr sz="2000" spc="-10" dirty="0">
                <a:latin typeface="Verdana"/>
                <a:cs typeface="Verdana"/>
              </a:rPr>
              <a:t>trading des  </a:t>
            </a:r>
            <a:r>
              <a:rPr sz="2000" spc="-5" dirty="0">
                <a:latin typeface="Verdana"/>
                <a:cs typeface="Verdana"/>
              </a:rPr>
              <a:t>matière première et s’introduit dans la bulle</a:t>
            </a:r>
            <a:r>
              <a:rPr sz="2000" spc="-2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internet.</a:t>
            </a:r>
            <a:endParaRPr sz="2000">
              <a:latin typeface="Verdana"/>
              <a:cs typeface="Verdana"/>
            </a:endParaRPr>
          </a:p>
          <a:p>
            <a:pPr marL="12700" marR="6985" algn="just">
              <a:lnSpc>
                <a:spcPct val="15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5" dirty="0">
                <a:latin typeface="Verdana"/>
                <a:cs typeface="Verdana"/>
              </a:rPr>
              <a:t>En 2000, Enron devient le sixième groupe énergétique mondiale  et la septième entreprise américaine en matière de capitalisation  boursière.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61CE60-6A22-FF48-1BD1-45D13034767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25</a:t>
            </a:fld>
            <a:endParaRPr lang="fr-F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1214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8212" y="628903"/>
            <a:ext cx="55479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Les causes </a:t>
            </a:r>
            <a:r>
              <a:rPr sz="3200" spc="-5" dirty="0"/>
              <a:t>de la faillite</a:t>
            </a:r>
            <a:r>
              <a:rPr sz="3200" spc="-70" dirty="0"/>
              <a:t> </a:t>
            </a:r>
            <a:r>
              <a:rPr sz="3200" dirty="0"/>
              <a:t>ENRON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81061" y="1961488"/>
            <a:ext cx="8272780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20" dirty="0">
                <a:latin typeface="Verdana"/>
                <a:cs typeface="Verdana"/>
              </a:rPr>
              <a:t>L’engagement </a:t>
            </a:r>
            <a:r>
              <a:rPr sz="2000" spc="-5" dirty="0">
                <a:latin typeface="Verdana"/>
                <a:cs typeface="Verdana"/>
              </a:rPr>
              <a:t>de la firme dans </a:t>
            </a:r>
            <a:r>
              <a:rPr sz="2000" spc="-10" dirty="0">
                <a:latin typeface="Verdana"/>
                <a:cs typeface="Verdana"/>
              </a:rPr>
              <a:t>des </a:t>
            </a:r>
            <a:r>
              <a:rPr sz="2000" spc="-5" dirty="0">
                <a:latin typeface="Verdana"/>
                <a:cs typeface="Verdana"/>
              </a:rPr>
              <a:t>produits dérivés qui </a:t>
            </a:r>
            <a:r>
              <a:rPr sz="2000" dirty="0">
                <a:latin typeface="Verdana"/>
                <a:cs typeface="Verdana"/>
              </a:rPr>
              <a:t>ne  </a:t>
            </a:r>
            <a:r>
              <a:rPr sz="2000" spc="-5" dirty="0">
                <a:latin typeface="Verdana"/>
                <a:cs typeface="Verdana"/>
              </a:rPr>
              <a:t>relèvent </a:t>
            </a:r>
            <a:r>
              <a:rPr sz="2000" spc="-10" dirty="0">
                <a:latin typeface="Verdana"/>
                <a:cs typeface="Verdana"/>
              </a:rPr>
              <a:t>pas </a:t>
            </a:r>
            <a:r>
              <a:rPr sz="2000" spc="-5" dirty="0">
                <a:latin typeface="Verdana"/>
                <a:cs typeface="Verdana"/>
              </a:rPr>
              <a:t>de </a:t>
            </a:r>
            <a:r>
              <a:rPr sz="2000" spc="-10" dirty="0">
                <a:latin typeface="Verdana"/>
                <a:cs typeface="Verdana"/>
              </a:rPr>
              <a:t>ses métiers </a:t>
            </a:r>
            <a:r>
              <a:rPr sz="2000" spc="-5" dirty="0">
                <a:latin typeface="Verdana"/>
                <a:cs typeface="Verdana"/>
              </a:rPr>
              <a:t>historiques et qui sont </a:t>
            </a:r>
            <a:r>
              <a:rPr sz="2000" spc="-10" dirty="0">
                <a:latin typeface="Verdana"/>
                <a:cs typeface="Verdana"/>
              </a:rPr>
              <a:t>associés </a:t>
            </a:r>
            <a:r>
              <a:rPr sz="2000" dirty="0">
                <a:latin typeface="Verdana"/>
                <a:cs typeface="Verdana"/>
              </a:rPr>
              <a:t>à  </a:t>
            </a:r>
            <a:r>
              <a:rPr sz="2000" spc="-5" dirty="0">
                <a:latin typeface="Verdana"/>
                <a:cs typeface="Verdana"/>
              </a:rPr>
              <a:t>des zones géographiques dont </a:t>
            </a:r>
            <a:r>
              <a:rPr sz="2000" spc="-10" dirty="0">
                <a:latin typeface="Verdana"/>
                <a:cs typeface="Verdana"/>
              </a:rPr>
              <a:t>elles </a:t>
            </a:r>
            <a:r>
              <a:rPr sz="2000" dirty="0">
                <a:latin typeface="Verdana"/>
                <a:cs typeface="Verdana"/>
              </a:rPr>
              <a:t>n’a </a:t>
            </a:r>
            <a:r>
              <a:rPr sz="2000" spc="-10" dirty="0">
                <a:latin typeface="Verdana"/>
                <a:cs typeface="Verdana"/>
              </a:rPr>
              <a:t>pas </a:t>
            </a:r>
            <a:r>
              <a:rPr sz="2000" spc="-5" dirty="0">
                <a:latin typeface="Verdana"/>
                <a:cs typeface="Verdana"/>
              </a:rPr>
              <a:t>suffisamment la  connaissance des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marchés;</a:t>
            </a:r>
            <a:endParaRPr sz="2000">
              <a:latin typeface="Verdana"/>
              <a:cs typeface="Verdana"/>
            </a:endParaRPr>
          </a:p>
          <a:p>
            <a:pPr marL="12700" marR="5080" algn="just">
              <a:lnSpc>
                <a:spcPct val="150000"/>
              </a:lnSpc>
              <a:buSzPct val="95000"/>
              <a:buFont typeface="Arial"/>
              <a:buChar char="•"/>
              <a:tabLst>
                <a:tab pos="191135" algn="l"/>
              </a:tabLst>
            </a:pPr>
            <a:r>
              <a:rPr sz="2000" dirty="0">
                <a:latin typeface="Verdana"/>
                <a:cs typeface="Verdana"/>
              </a:rPr>
              <a:t>Le </a:t>
            </a:r>
            <a:r>
              <a:rPr sz="2000" spc="-5" dirty="0">
                <a:latin typeface="Verdana"/>
                <a:cs typeface="Verdana"/>
              </a:rPr>
              <a:t>comportement </a:t>
            </a:r>
            <a:r>
              <a:rPr sz="2000" spc="-10" dirty="0">
                <a:latin typeface="Verdana"/>
                <a:cs typeface="Verdana"/>
              </a:rPr>
              <a:t>suspicieux </a:t>
            </a:r>
            <a:r>
              <a:rPr sz="2000" spc="-5" dirty="0">
                <a:latin typeface="Verdana"/>
                <a:cs typeface="Verdana"/>
              </a:rPr>
              <a:t>de la firme </a:t>
            </a:r>
            <a:r>
              <a:rPr sz="2000" spc="-10" dirty="0">
                <a:latin typeface="Verdana"/>
                <a:cs typeface="Verdana"/>
              </a:rPr>
              <a:t>durant </a:t>
            </a:r>
            <a:r>
              <a:rPr sz="2000" spc="-5" dirty="0">
                <a:latin typeface="Verdana"/>
                <a:cs typeface="Verdana"/>
              </a:rPr>
              <a:t>la crise  californienne de l’énergie et la mise en place de la comptabilité  créative </a:t>
            </a:r>
            <a:r>
              <a:rPr sz="2000" dirty="0">
                <a:latin typeface="Verdana"/>
                <a:cs typeface="Verdana"/>
              </a:rPr>
              <a:t>qui ont </a:t>
            </a:r>
            <a:r>
              <a:rPr sz="2000" spc="-5" dirty="0">
                <a:latin typeface="Verdana"/>
                <a:cs typeface="Verdana"/>
              </a:rPr>
              <a:t>nourri la méfiance des</a:t>
            </a:r>
            <a:r>
              <a:rPr sz="2000" spc="-9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investisseurs;</a:t>
            </a:r>
            <a:endParaRPr sz="2000">
              <a:latin typeface="Verdana"/>
              <a:cs typeface="Verdana"/>
            </a:endParaRPr>
          </a:p>
          <a:p>
            <a:pPr marL="12700" marR="6350" algn="just">
              <a:lnSpc>
                <a:spcPct val="150000"/>
              </a:lnSpc>
              <a:buSzPct val="95000"/>
              <a:buFont typeface="Arial"/>
              <a:buChar char="•"/>
              <a:tabLst>
                <a:tab pos="191135" algn="l"/>
              </a:tabLst>
            </a:pPr>
            <a:r>
              <a:rPr sz="2000" dirty="0">
                <a:latin typeface="Verdana"/>
                <a:cs typeface="Verdana"/>
              </a:rPr>
              <a:t>La </a:t>
            </a:r>
            <a:r>
              <a:rPr sz="2000" spc="-10" dirty="0">
                <a:latin typeface="Verdana"/>
                <a:cs typeface="Verdana"/>
              </a:rPr>
              <a:t>réintégration </a:t>
            </a:r>
            <a:r>
              <a:rPr sz="2000" spc="-5" dirty="0">
                <a:latin typeface="Verdana"/>
                <a:cs typeface="Verdana"/>
              </a:rPr>
              <a:t>de certains </a:t>
            </a:r>
            <a:r>
              <a:rPr sz="2000" spc="-10" dirty="0">
                <a:latin typeface="Verdana"/>
                <a:cs typeface="Verdana"/>
              </a:rPr>
              <a:t>actifs </a:t>
            </a:r>
            <a:r>
              <a:rPr sz="2000" spc="-5" dirty="0">
                <a:latin typeface="Verdana"/>
                <a:cs typeface="Verdana"/>
              </a:rPr>
              <a:t>risqués dans les comptes  sociaux </a:t>
            </a:r>
            <a:r>
              <a:rPr sz="2000" dirty="0">
                <a:latin typeface="Verdana"/>
                <a:cs typeface="Verdana"/>
              </a:rPr>
              <a:t>qui a </a:t>
            </a:r>
            <a:r>
              <a:rPr sz="2000" spc="-5" dirty="0">
                <a:latin typeface="Verdana"/>
                <a:cs typeface="Verdana"/>
              </a:rPr>
              <a:t>causé le </a:t>
            </a:r>
            <a:r>
              <a:rPr sz="2000" spc="-10" dirty="0">
                <a:latin typeface="Verdana"/>
                <a:cs typeface="Verdana"/>
              </a:rPr>
              <a:t>retrait des investisseurs et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10" dirty="0">
                <a:latin typeface="Verdana"/>
                <a:cs typeface="Verdana"/>
              </a:rPr>
              <a:t>causé </a:t>
            </a:r>
            <a:r>
              <a:rPr sz="2000" spc="-5" dirty="0">
                <a:latin typeface="Verdana"/>
                <a:cs typeface="Verdana"/>
              </a:rPr>
              <a:t>la  </a:t>
            </a:r>
            <a:r>
              <a:rPr sz="2000" dirty="0">
                <a:latin typeface="Verdana"/>
                <a:cs typeface="Verdana"/>
              </a:rPr>
              <a:t>chute du</a:t>
            </a:r>
            <a:r>
              <a:rPr sz="2000" spc="-7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groupe.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F7097E-4B34-B767-C346-7AA5CF14695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26</a:t>
            </a:fld>
            <a:endParaRPr lang="fr-F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1214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66504" y="628903"/>
            <a:ext cx="69735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Les </a:t>
            </a:r>
            <a:r>
              <a:rPr sz="3200" spc="-5" dirty="0"/>
              <a:t>manipulations utilisées </a:t>
            </a:r>
            <a:r>
              <a:rPr sz="3200" dirty="0"/>
              <a:t>par</a:t>
            </a:r>
            <a:r>
              <a:rPr sz="3200" spc="-120" dirty="0"/>
              <a:t> </a:t>
            </a:r>
            <a:r>
              <a:rPr sz="3200" dirty="0"/>
              <a:t>ERNON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39324" y="1604872"/>
            <a:ext cx="841629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50000"/>
              </a:lnSpc>
              <a:spcBef>
                <a:spcPts val="10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spc="-5" dirty="0">
                <a:latin typeface="Verdana"/>
                <a:cs typeface="Verdana"/>
              </a:rPr>
              <a:t>Création </a:t>
            </a:r>
            <a:r>
              <a:rPr sz="2000" spc="-10" dirty="0">
                <a:latin typeface="Verdana"/>
                <a:cs typeface="Verdana"/>
              </a:rPr>
              <a:t>des SPE </a:t>
            </a:r>
            <a:r>
              <a:rPr sz="2000" dirty="0">
                <a:latin typeface="Verdana"/>
                <a:cs typeface="Verdana"/>
              </a:rPr>
              <a:t>( </a:t>
            </a:r>
            <a:r>
              <a:rPr sz="2000" spc="-5" dirty="0">
                <a:latin typeface="Verdana"/>
                <a:cs typeface="Verdana"/>
              </a:rPr>
              <a:t>entités ad hoc) pour </a:t>
            </a:r>
            <a:r>
              <a:rPr sz="2000" dirty="0">
                <a:latin typeface="Verdana"/>
                <a:cs typeface="Verdana"/>
              </a:rPr>
              <a:t>y </a:t>
            </a:r>
            <a:r>
              <a:rPr sz="2000" spc="-5" dirty="0">
                <a:latin typeface="Verdana"/>
                <a:cs typeface="Verdana"/>
              </a:rPr>
              <a:t>loger les actifs </a:t>
            </a:r>
            <a:r>
              <a:rPr sz="2000" spc="-10" dirty="0">
                <a:latin typeface="Verdana"/>
                <a:cs typeface="Verdana"/>
              </a:rPr>
              <a:t>risqués  </a:t>
            </a:r>
            <a:r>
              <a:rPr sz="2000" spc="-5" dirty="0">
                <a:latin typeface="Verdana"/>
                <a:cs typeface="Verdana"/>
              </a:rPr>
              <a:t>et </a:t>
            </a:r>
            <a:r>
              <a:rPr sz="2000" dirty="0">
                <a:latin typeface="Verdana"/>
                <a:cs typeface="Verdana"/>
              </a:rPr>
              <a:t>y </a:t>
            </a:r>
            <a:r>
              <a:rPr sz="2000" spc="-10" dirty="0">
                <a:latin typeface="Verdana"/>
                <a:cs typeface="Verdana"/>
              </a:rPr>
              <a:t>transférer </a:t>
            </a:r>
            <a:r>
              <a:rPr sz="2000" spc="-5" dirty="0">
                <a:latin typeface="Verdana"/>
                <a:cs typeface="Verdana"/>
              </a:rPr>
              <a:t>les engagements lourds de la</a:t>
            </a:r>
            <a:r>
              <a:rPr sz="2000" spc="-8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société.</a:t>
            </a:r>
            <a:endParaRPr sz="2000">
              <a:latin typeface="Verdana"/>
              <a:cs typeface="Verdana"/>
            </a:endParaRPr>
          </a:p>
          <a:p>
            <a:pPr marL="12700" marR="5715" algn="just">
              <a:lnSpc>
                <a:spcPct val="150000"/>
              </a:lnSpc>
              <a:buSzPct val="95000"/>
              <a:buFont typeface="Arial"/>
              <a:buChar char="•"/>
              <a:tabLst>
                <a:tab pos="191135" algn="l"/>
              </a:tabLst>
            </a:pPr>
            <a:r>
              <a:rPr sz="2000" spc="-5" dirty="0">
                <a:latin typeface="Verdana"/>
                <a:cs typeface="Verdana"/>
              </a:rPr>
              <a:t>Enron </a:t>
            </a:r>
            <a:r>
              <a:rPr sz="2000" dirty="0">
                <a:latin typeface="Verdana"/>
                <a:cs typeface="Verdana"/>
              </a:rPr>
              <a:t>a </a:t>
            </a:r>
            <a:r>
              <a:rPr sz="2000" spc="-10" dirty="0">
                <a:latin typeface="Verdana"/>
                <a:cs typeface="Verdana"/>
              </a:rPr>
              <a:t>crée </a:t>
            </a:r>
            <a:r>
              <a:rPr sz="2000" spc="-5" dirty="0">
                <a:latin typeface="Verdana"/>
                <a:cs typeface="Verdana"/>
              </a:rPr>
              <a:t>quelque 800 filiales (SPE) dans </a:t>
            </a:r>
            <a:r>
              <a:rPr sz="2000" spc="-10" dirty="0">
                <a:latin typeface="Verdana"/>
                <a:cs typeface="Verdana"/>
              </a:rPr>
              <a:t>des paradis </a:t>
            </a:r>
            <a:r>
              <a:rPr sz="2000" spc="-5" dirty="0">
                <a:latin typeface="Verdana"/>
                <a:cs typeface="Verdana"/>
              </a:rPr>
              <a:t>fiscaux  comme les </a:t>
            </a:r>
            <a:r>
              <a:rPr sz="2000" spc="-10" dirty="0">
                <a:latin typeface="Verdana"/>
                <a:cs typeface="Verdana"/>
              </a:rPr>
              <a:t>îles </a:t>
            </a:r>
            <a:r>
              <a:rPr sz="2000" spc="-5" dirty="0">
                <a:latin typeface="Verdana"/>
                <a:cs typeface="Verdana"/>
              </a:rPr>
              <a:t>Caïmans et </a:t>
            </a:r>
            <a:r>
              <a:rPr sz="2000" dirty="0">
                <a:latin typeface="Verdana"/>
                <a:cs typeface="Verdana"/>
              </a:rPr>
              <a:t>y a </a:t>
            </a:r>
            <a:r>
              <a:rPr sz="2000" spc="-10" dirty="0">
                <a:latin typeface="Verdana"/>
                <a:cs typeface="Verdana"/>
              </a:rPr>
              <a:t>transféré </a:t>
            </a:r>
            <a:r>
              <a:rPr sz="2000" spc="-5" dirty="0">
                <a:latin typeface="Verdana"/>
                <a:cs typeface="Verdana"/>
              </a:rPr>
              <a:t>ses dettes ainsi que </a:t>
            </a:r>
            <a:r>
              <a:rPr sz="2000" spc="-10" dirty="0">
                <a:latin typeface="Verdana"/>
                <a:cs typeface="Verdana"/>
              </a:rPr>
              <a:t>ses  </a:t>
            </a:r>
            <a:r>
              <a:rPr sz="2000" spc="-5" dirty="0">
                <a:latin typeface="Verdana"/>
                <a:cs typeface="Verdana"/>
              </a:rPr>
              <a:t>actifs lourds et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risqués.</a:t>
            </a:r>
            <a:endParaRPr sz="2000">
              <a:latin typeface="Verdana"/>
              <a:cs typeface="Verdana"/>
            </a:endParaRPr>
          </a:p>
          <a:p>
            <a:pPr marL="12700" marR="5080" algn="just">
              <a:lnSpc>
                <a:spcPct val="150000"/>
              </a:lnSpc>
              <a:buSzPct val="95000"/>
              <a:buFont typeface="Arial"/>
              <a:buChar char="•"/>
              <a:tabLst>
                <a:tab pos="191135" algn="l"/>
              </a:tabLst>
            </a:pPr>
            <a:r>
              <a:rPr sz="2000" spc="-5" dirty="0">
                <a:latin typeface="Verdana"/>
                <a:cs typeface="Verdana"/>
              </a:rPr>
              <a:t>En contre partie, les </a:t>
            </a:r>
            <a:r>
              <a:rPr sz="2000" spc="-10" dirty="0">
                <a:latin typeface="Verdana"/>
                <a:cs typeface="Verdana"/>
              </a:rPr>
              <a:t>retours </a:t>
            </a:r>
            <a:r>
              <a:rPr sz="2000" spc="-5" dirty="0">
                <a:latin typeface="Verdana"/>
                <a:cs typeface="Verdana"/>
              </a:rPr>
              <a:t>sur </a:t>
            </a:r>
            <a:r>
              <a:rPr sz="2000" spc="-10" dirty="0">
                <a:latin typeface="Verdana"/>
                <a:cs typeface="Verdana"/>
              </a:rPr>
              <a:t>investissements devraient </a:t>
            </a:r>
            <a:r>
              <a:rPr sz="2000" spc="-5" dirty="0">
                <a:latin typeface="Verdana"/>
                <a:cs typeface="Verdana"/>
              </a:rPr>
              <a:t>être  remontés </a:t>
            </a:r>
            <a:r>
              <a:rPr sz="2000" dirty="0">
                <a:latin typeface="Verdana"/>
                <a:cs typeface="Verdana"/>
              </a:rPr>
              <a:t>à </a:t>
            </a:r>
            <a:r>
              <a:rPr sz="2000" spc="-5" dirty="0">
                <a:latin typeface="Verdana"/>
                <a:cs typeface="Verdana"/>
              </a:rPr>
              <a:t>la société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mère.</a:t>
            </a:r>
            <a:endParaRPr sz="2000">
              <a:latin typeface="Verdana"/>
              <a:cs typeface="Verdana"/>
            </a:endParaRPr>
          </a:p>
          <a:p>
            <a:pPr marL="12700" marR="5715" algn="just">
              <a:lnSpc>
                <a:spcPct val="150000"/>
              </a:lnSpc>
              <a:buSzPct val="95000"/>
              <a:buFont typeface="Arial"/>
              <a:buChar char="•"/>
              <a:tabLst>
                <a:tab pos="191135" algn="l"/>
              </a:tabLst>
            </a:pPr>
            <a:r>
              <a:rPr sz="2000" dirty="0">
                <a:latin typeface="Verdana"/>
                <a:cs typeface="Verdana"/>
              </a:rPr>
              <a:t>Le </a:t>
            </a:r>
            <a:r>
              <a:rPr sz="2000" spc="-5" dirty="0">
                <a:latin typeface="Verdana"/>
                <a:cs typeface="Verdana"/>
              </a:rPr>
              <a:t>bouclage des bilans </a:t>
            </a:r>
            <a:r>
              <a:rPr sz="2000" spc="-10" dirty="0">
                <a:latin typeface="Verdana"/>
                <a:cs typeface="Verdana"/>
              </a:rPr>
              <a:t>des SPE </a:t>
            </a:r>
            <a:r>
              <a:rPr sz="2000" spc="-5" dirty="0">
                <a:latin typeface="Verdana"/>
                <a:cs typeface="Verdana"/>
              </a:rPr>
              <a:t>s’est fait par </a:t>
            </a:r>
            <a:r>
              <a:rPr sz="2000" spc="-10" dirty="0">
                <a:latin typeface="Verdana"/>
                <a:cs typeface="Verdana"/>
              </a:rPr>
              <a:t>des </a:t>
            </a:r>
            <a:r>
              <a:rPr sz="2000" spc="-5" dirty="0">
                <a:latin typeface="Verdana"/>
                <a:cs typeface="Verdana"/>
              </a:rPr>
              <a:t>prêts  bancaires </a:t>
            </a:r>
            <a:r>
              <a:rPr sz="2000" spc="-10" dirty="0">
                <a:latin typeface="Verdana"/>
                <a:cs typeface="Verdana"/>
              </a:rPr>
              <a:t>garantis </a:t>
            </a:r>
            <a:r>
              <a:rPr sz="2000" spc="-5" dirty="0">
                <a:latin typeface="Verdana"/>
                <a:cs typeface="Verdana"/>
              </a:rPr>
              <a:t>par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Enron.</a:t>
            </a:r>
            <a:endParaRPr sz="2000">
              <a:latin typeface="Verdana"/>
              <a:cs typeface="Verdana"/>
            </a:endParaRPr>
          </a:p>
          <a:p>
            <a:pPr marL="12700" marR="5080" algn="just">
              <a:lnSpc>
                <a:spcPct val="150000"/>
              </a:lnSpc>
              <a:buSzPct val="95000"/>
              <a:buFont typeface="Arial"/>
              <a:buChar char="•"/>
              <a:tabLst>
                <a:tab pos="191135" algn="l"/>
              </a:tabLst>
            </a:pPr>
            <a:r>
              <a:rPr sz="2000" spc="-5" dirty="0">
                <a:latin typeface="Verdana"/>
                <a:cs typeface="Verdana"/>
              </a:rPr>
              <a:t>Les normes US </a:t>
            </a:r>
            <a:r>
              <a:rPr sz="2000" spc="-10" dirty="0">
                <a:latin typeface="Verdana"/>
                <a:cs typeface="Verdana"/>
              </a:rPr>
              <a:t>GAAP prévoyaient </a:t>
            </a:r>
            <a:r>
              <a:rPr sz="2000" spc="-5" dirty="0">
                <a:latin typeface="Verdana"/>
                <a:cs typeface="Verdana"/>
              </a:rPr>
              <a:t>que la consolidation de la  filiale n’est pas obligatoire </a:t>
            </a:r>
            <a:r>
              <a:rPr sz="2000" dirty="0">
                <a:latin typeface="Verdana"/>
                <a:cs typeface="Verdana"/>
              </a:rPr>
              <a:t>du </a:t>
            </a:r>
            <a:r>
              <a:rPr sz="2000" spc="-5" dirty="0">
                <a:latin typeface="Verdana"/>
                <a:cs typeface="Verdana"/>
              </a:rPr>
              <a:t>moment </a:t>
            </a:r>
            <a:r>
              <a:rPr sz="2000" dirty="0">
                <a:latin typeface="Verdana"/>
                <a:cs typeface="Verdana"/>
              </a:rPr>
              <a:t>que </a:t>
            </a:r>
            <a:r>
              <a:rPr sz="2000" spc="-10" dirty="0">
                <a:latin typeface="Verdana"/>
                <a:cs typeface="Verdana"/>
              </a:rPr>
              <a:t>l’investisseur  </a:t>
            </a:r>
            <a:r>
              <a:rPr sz="2000" spc="-5" dirty="0">
                <a:latin typeface="Verdana"/>
                <a:cs typeface="Verdana"/>
              </a:rPr>
              <a:t>détenant </a:t>
            </a:r>
            <a:r>
              <a:rPr sz="2000" dirty="0">
                <a:latin typeface="Verdana"/>
                <a:cs typeface="Verdana"/>
              </a:rPr>
              <a:t>3% du </a:t>
            </a:r>
            <a:r>
              <a:rPr sz="2000" spc="-5" dirty="0">
                <a:latin typeface="Verdana"/>
                <a:cs typeface="Verdana"/>
              </a:rPr>
              <a:t>capital, </a:t>
            </a:r>
            <a:r>
              <a:rPr sz="2000" spc="-10" dirty="0">
                <a:latin typeface="Verdana"/>
                <a:cs typeface="Verdana"/>
              </a:rPr>
              <a:t>exerce </a:t>
            </a:r>
            <a:r>
              <a:rPr sz="2000" dirty="0">
                <a:latin typeface="Verdana"/>
                <a:cs typeface="Verdana"/>
              </a:rPr>
              <a:t>un </a:t>
            </a:r>
            <a:r>
              <a:rPr sz="2000" spc="-5" dirty="0">
                <a:latin typeface="Verdana"/>
                <a:cs typeface="Verdana"/>
              </a:rPr>
              <a:t>contrôle </a:t>
            </a:r>
            <a:r>
              <a:rPr sz="2000" dirty="0">
                <a:latin typeface="Verdana"/>
                <a:cs typeface="Verdana"/>
              </a:rPr>
              <a:t>sur </a:t>
            </a:r>
            <a:r>
              <a:rPr sz="2000" spc="-5" dirty="0">
                <a:latin typeface="Verdana"/>
                <a:cs typeface="Verdana"/>
              </a:rPr>
              <a:t>les</a:t>
            </a:r>
            <a:r>
              <a:rPr sz="2000" spc="-12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actifs.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C8E618-7567-BD72-6AC4-255E4903688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27</a:t>
            </a:fld>
            <a:endParaRPr lang="fr-F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9107" rIns="0" bIns="0" rtlCol="0">
            <a:spAutoFit/>
          </a:bodyPr>
          <a:lstStyle/>
          <a:p>
            <a:pPr marL="1332865" marR="5080" indent="-54737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Le </a:t>
            </a:r>
            <a:r>
              <a:rPr sz="3200" dirty="0"/>
              <a:t>passage des normes</a:t>
            </a:r>
            <a:r>
              <a:rPr sz="3200" spc="-100" dirty="0"/>
              <a:t> </a:t>
            </a:r>
            <a:r>
              <a:rPr sz="3200" dirty="0"/>
              <a:t>nationales  aux normes</a:t>
            </a:r>
            <a:r>
              <a:rPr sz="3200" spc="-65" dirty="0"/>
              <a:t> </a:t>
            </a:r>
            <a:r>
              <a:rPr sz="3200" dirty="0"/>
              <a:t>internationales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2602870" y="3771900"/>
            <a:ext cx="5120640" cy="1092835"/>
            <a:chOff x="2602870" y="3771900"/>
            <a:chExt cx="5120640" cy="1092835"/>
          </a:xfrm>
        </p:grpSpPr>
        <p:sp>
          <p:nvSpPr>
            <p:cNvPr id="5" name="object 5"/>
            <p:cNvSpPr/>
            <p:nvPr/>
          </p:nvSpPr>
          <p:spPr>
            <a:xfrm>
              <a:off x="4777610" y="3771900"/>
              <a:ext cx="779145" cy="6350"/>
            </a:xfrm>
            <a:custGeom>
              <a:avLst/>
              <a:gdLst/>
              <a:ahLst/>
              <a:cxnLst/>
              <a:rect l="l" t="t" r="r" b="b"/>
              <a:pathLst>
                <a:path w="779145" h="6350">
                  <a:moveTo>
                    <a:pt x="778778" y="6096"/>
                  </a:moveTo>
                  <a:lnTo>
                    <a:pt x="650755" y="3048"/>
                  </a:lnTo>
                  <a:lnTo>
                    <a:pt x="521215" y="1524"/>
                  </a:lnTo>
                  <a:lnTo>
                    <a:pt x="388627" y="0"/>
                  </a:lnTo>
                  <a:lnTo>
                    <a:pt x="128023" y="3048"/>
                  </a:lnTo>
                  <a:lnTo>
                    <a:pt x="0" y="6096"/>
                  </a:lnTo>
                  <a:lnTo>
                    <a:pt x="778778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10490" y="3777996"/>
              <a:ext cx="5113020" cy="1080770"/>
            </a:xfrm>
            <a:custGeom>
              <a:avLst/>
              <a:gdLst/>
              <a:ahLst/>
              <a:cxnLst/>
              <a:rect l="l" t="t" r="r" b="b"/>
              <a:pathLst>
                <a:path w="5113020" h="1080770">
                  <a:moveTo>
                    <a:pt x="5113020" y="541020"/>
                  </a:moveTo>
                  <a:lnTo>
                    <a:pt x="5103636" y="494351"/>
                  </a:lnTo>
                  <a:lnTo>
                    <a:pt x="5075997" y="448783"/>
                  </a:lnTo>
                  <a:lnTo>
                    <a:pt x="5047807" y="419096"/>
                  </a:lnTo>
                  <a:lnTo>
                    <a:pt x="5012071" y="390017"/>
                  </a:lnTo>
                  <a:lnTo>
                    <a:pt x="4969016" y="361597"/>
                  </a:lnTo>
                  <a:lnTo>
                    <a:pt x="4918869" y="333882"/>
                  </a:lnTo>
                  <a:lnTo>
                    <a:pt x="4861858" y="306921"/>
                  </a:lnTo>
                  <a:lnTo>
                    <a:pt x="4798210" y="280761"/>
                  </a:lnTo>
                  <a:lnTo>
                    <a:pt x="4728151" y="255453"/>
                  </a:lnTo>
                  <a:lnTo>
                    <a:pt x="4690788" y="243132"/>
                  </a:lnTo>
                  <a:lnTo>
                    <a:pt x="4651909" y="231042"/>
                  </a:lnTo>
                  <a:lnTo>
                    <a:pt x="4611540" y="219189"/>
                  </a:lnTo>
                  <a:lnTo>
                    <a:pt x="4569710" y="207578"/>
                  </a:lnTo>
                  <a:lnTo>
                    <a:pt x="4526449" y="196216"/>
                  </a:lnTo>
                  <a:lnTo>
                    <a:pt x="4481783" y="185109"/>
                  </a:lnTo>
                  <a:lnTo>
                    <a:pt x="4435742" y="174263"/>
                  </a:lnTo>
                  <a:lnTo>
                    <a:pt x="4388354" y="163683"/>
                  </a:lnTo>
                  <a:lnTo>
                    <a:pt x="4339648" y="153377"/>
                  </a:lnTo>
                  <a:lnTo>
                    <a:pt x="4289651" y="143349"/>
                  </a:lnTo>
                  <a:lnTo>
                    <a:pt x="4238392" y="133605"/>
                  </a:lnTo>
                  <a:lnTo>
                    <a:pt x="4185900" y="124153"/>
                  </a:lnTo>
                  <a:lnTo>
                    <a:pt x="4132202" y="114998"/>
                  </a:lnTo>
                  <a:lnTo>
                    <a:pt x="4077328" y="106145"/>
                  </a:lnTo>
                  <a:lnTo>
                    <a:pt x="4021306" y="97602"/>
                  </a:lnTo>
                  <a:lnTo>
                    <a:pt x="3964163" y="89373"/>
                  </a:lnTo>
                  <a:lnTo>
                    <a:pt x="3905929" y="81466"/>
                  </a:lnTo>
                  <a:lnTo>
                    <a:pt x="3846632" y="73885"/>
                  </a:lnTo>
                  <a:lnTo>
                    <a:pt x="3786300" y="66638"/>
                  </a:lnTo>
                  <a:lnTo>
                    <a:pt x="3724962" y="59729"/>
                  </a:lnTo>
                  <a:lnTo>
                    <a:pt x="3662646" y="53166"/>
                  </a:lnTo>
                  <a:lnTo>
                    <a:pt x="3599380" y="46954"/>
                  </a:lnTo>
                  <a:lnTo>
                    <a:pt x="3535193" y="41099"/>
                  </a:lnTo>
                  <a:lnTo>
                    <a:pt x="3470113" y="35607"/>
                  </a:lnTo>
                  <a:lnTo>
                    <a:pt x="3404169" y="30484"/>
                  </a:lnTo>
                  <a:lnTo>
                    <a:pt x="3337389" y="25736"/>
                  </a:lnTo>
                  <a:lnTo>
                    <a:pt x="3269801" y="21370"/>
                  </a:lnTo>
                  <a:lnTo>
                    <a:pt x="3201433" y="17391"/>
                  </a:lnTo>
                  <a:lnTo>
                    <a:pt x="3132315" y="13805"/>
                  </a:lnTo>
                  <a:lnTo>
                    <a:pt x="3062475" y="10619"/>
                  </a:lnTo>
                  <a:lnTo>
                    <a:pt x="2991940" y="7837"/>
                  </a:lnTo>
                  <a:lnTo>
                    <a:pt x="2920740" y="5468"/>
                  </a:lnTo>
                  <a:lnTo>
                    <a:pt x="2848903" y="3515"/>
                  </a:lnTo>
                  <a:lnTo>
                    <a:pt x="2776456" y="1986"/>
                  </a:lnTo>
                  <a:lnTo>
                    <a:pt x="2703429" y="886"/>
                  </a:lnTo>
                  <a:lnTo>
                    <a:pt x="2629850" y="222"/>
                  </a:lnTo>
                  <a:lnTo>
                    <a:pt x="2555748" y="0"/>
                  </a:lnTo>
                  <a:lnTo>
                    <a:pt x="2481724" y="222"/>
                  </a:lnTo>
                  <a:lnTo>
                    <a:pt x="2408221" y="886"/>
                  </a:lnTo>
                  <a:lnTo>
                    <a:pt x="2335267" y="1986"/>
                  </a:lnTo>
                  <a:lnTo>
                    <a:pt x="2262891" y="3515"/>
                  </a:lnTo>
                  <a:lnTo>
                    <a:pt x="2191122" y="5468"/>
                  </a:lnTo>
                  <a:lnTo>
                    <a:pt x="2119987" y="7837"/>
                  </a:lnTo>
                  <a:lnTo>
                    <a:pt x="2049516" y="10619"/>
                  </a:lnTo>
                  <a:lnTo>
                    <a:pt x="1979736" y="13805"/>
                  </a:lnTo>
                  <a:lnTo>
                    <a:pt x="1910676" y="17391"/>
                  </a:lnTo>
                  <a:lnTo>
                    <a:pt x="1842364" y="21370"/>
                  </a:lnTo>
                  <a:lnTo>
                    <a:pt x="1774830" y="25736"/>
                  </a:lnTo>
                  <a:lnTo>
                    <a:pt x="1708100" y="30484"/>
                  </a:lnTo>
                  <a:lnTo>
                    <a:pt x="1642205" y="35607"/>
                  </a:lnTo>
                  <a:lnTo>
                    <a:pt x="1577172" y="41099"/>
                  </a:lnTo>
                  <a:lnTo>
                    <a:pt x="1513030" y="46954"/>
                  </a:lnTo>
                  <a:lnTo>
                    <a:pt x="1449806" y="53166"/>
                  </a:lnTo>
                  <a:lnTo>
                    <a:pt x="1387531" y="59729"/>
                  </a:lnTo>
                  <a:lnTo>
                    <a:pt x="1326231" y="66638"/>
                  </a:lnTo>
                  <a:lnTo>
                    <a:pt x="1265936" y="73885"/>
                  </a:lnTo>
                  <a:lnTo>
                    <a:pt x="1206673" y="81466"/>
                  </a:lnTo>
                  <a:lnTo>
                    <a:pt x="1148472" y="89373"/>
                  </a:lnTo>
                  <a:lnTo>
                    <a:pt x="1091361" y="97602"/>
                  </a:lnTo>
                  <a:lnTo>
                    <a:pt x="1035368" y="106145"/>
                  </a:lnTo>
                  <a:lnTo>
                    <a:pt x="980521" y="114998"/>
                  </a:lnTo>
                  <a:lnTo>
                    <a:pt x="926850" y="124153"/>
                  </a:lnTo>
                  <a:lnTo>
                    <a:pt x="874382" y="133605"/>
                  </a:lnTo>
                  <a:lnTo>
                    <a:pt x="823146" y="143349"/>
                  </a:lnTo>
                  <a:lnTo>
                    <a:pt x="773171" y="153377"/>
                  </a:lnTo>
                  <a:lnTo>
                    <a:pt x="724484" y="163683"/>
                  </a:lnTo>
                  <a:lnTo>
                    <a:pt x="677115" y="174263"/>
                  </a:lnTo>
                  <a:lnTo>
                    <a:pt x="631091" y="185109"/>
                  </a:lnTo>
                  <a:lnTo>
                    <a:pt x="586442" y="196216"/>
                  </a:lnTo>
                  <a:lnTo>
                    <a:pt x="543195" y="207578"/>
                  </a:lnTo>
                  <a:lnTo>
                    <a:pt x="501379" y="219189"/>
                  </a:lnTo>
                  <a:lnTo>
                    <a:pt x="461023" y="231042"/>
                  </a:lnTo>
                  <a:lnTo>
                    <a:pt x="422155" y="243132"/>
                  </a:lnTo>
                  <a:lnTo>
                    <a:pt x="384803" y="255453"/>
                  </a:lnTo>
                  <a:lnTo>
                    <a:pt x="314762" y="280761"/>
                  </a:lnTo>
                  <a:lnTo>
                    <a:pt x="251127" y="306921"/>
                  </a:lnTo>
                  <a:lnTo>
                    <a:pt x="194127" y="333882"/>
                  </a:lnTo>
                  <a:lnTo>
                    <a:pt x="143989" y="361597"/>
                  </a:lnTo>
                  <a:lnTo>
                    <a:pt x="100940" y="390017"/>
                  </a:lnTo>
                  <a:lnTo>
                    <a:pt x="65208" y="419096"/>
                  </a:lnTo>
                  <a:lnTo>
                    <a:pt x="37021" y="448783"/>
                  </a:lnTo>
                  <a:lnTo>
                    <a:pt x="9383" y="494351"/>
                  </a:lnTo>
                  <a:lnTo>
                    <a:pt x="0" y="541020"/>
                  </a:lnTo>
                  <a:lnTo>
                    <a:pt x="1052" y="556609"/>
                  </a:lnTo>
                  <a:lnTo>
                    <a:pt x="16605" y="602708"/>
                  </a:lnTo>
                  <a:lnTo>
                    <a:pt x="50157" y="647677"/>
                  </a:lnTo>
                  <a:lnTo>
                    <a:pt x="82146" y="676948"/>
                  </a:lnTo>
                  <a:lnTo>
                    <a:pt x="121564" y="705594"/>
                  </a:lnTo>
                  <a:lnTo>
                    <a:pt x="168186" y="733568"/>
                  </a:lnTo>
                  <a:lnTo>
                    <a:pt x="221784" y="760821"/>
                  </a:lnTo>
                  <a:lnTo>
                    <a:pt x="282129" y="787304"/>
                  </a:lnTo>
                  <a:lnTo>
                    <a:pt x="348996" y="812969"/>
                  </a:lnTo>
                  <a:lnTo>
                    <a:pt x="422155" y="837767"/>
                  </a:lnTo>
                  <a:lnTo>
                    <a:pt x="461023" y="849826"/>
                  </a:lnTo>
                  <a:lnTo>
                    <a:pt x="501379" y="861650"/>
                  </a:lnTo>
                  <a:lnTo>
                    <a:pt x="543195" y="873232"/>
                  </a:lnTo>
                  <a:lnTo>
                    <a:pt x="586442" y="884568"/>
                  </a:lnTo>
                  <a:lnTo>
                    <a:pt x="631091" y="895651"/>
                  </a:lnTo>
                  <a:lnTo>
                    <a:pt x="677115" y="906474"/>
                  </a:lnTo>
                  <a:lnTo>
                    <a:pt x="724484" y="917032"/>
                  </a:lnTo>
                  <a:lnTo>
                    <a:pt x="773171" y="927319"/>
                  </a:lnTo>
                  <a:lnTo>
                    <a:pt x="823146" y="937328"/>
                  </a:lnTo>
                  <a:lnTo>
                    <a:pt x="874382" y="947054"/>
                  </a:lnTo>
                  <a:lnTo>
                    <a:pt x="926850" y="956490"/>
                  </a:lnTo>
                  <a:lnTo>
                    <a:pt x="980521" y="965631"/>
                  </a:lnTo>
                  <a:lnTo>
                    <a:pt x="1035368" y="974470"/>
                  </a:lnTo>
                  <a:lnTo>
                    <a:pt x="1091361" y="983001"/>
                  </a:lnTo>
                  <a:lnTo>
                    <a:pt x="1148472" y="991218"/>
                  </a:lnTo>
                  <a:lnTo>
                    <a:pt x="1206673" y="999115"/>
                  </a:lnTo>
                  <a:lnTo>
                    <a:pt x="1265936" y="1006686"/>
                  </a:lnTo>
                  <a:lnTo>
                    <a:pt x="1326231" y="1013925"/>
                  </a:lnTo>
                  <a:lnTo>
                    <a:pt x="1387531" y="1020826"/>
                  </a:lnTo>
                  <a:lnTo>
                    <a:pt x="1449806" y="1027383"/>
                  </a:lnTo>
                  <a:lnTo>
                    <a:pt x="1513030" y="1033589"/>
                  </a:lnTo>
                  <a:lnTo>
                    <a:pt x="1577172" y="1039439"/>
                  </a:lnTo>
                  <a:lnTo>
                    <a:pt x="1642205" y="1044926"/>
                  </a:lnTo>
                  <a:lnTo>
                    <a:pt x="1708100" y="1050045"/>
                  </a:lnTo>
                  <a:lnTo>
                    <a:pt x="1774830" y="1054790"/>
                  </a:lnTo>
                  <a:lnTo>
                    <a:pt x="1842364" y="1059153"/>
                  </a:lnTo>
                  <a:lnTo>
                    <a:pt x="1910676" y="1063130"/>
                  </a:lnTo>
                  <a:lnTo>
                    <a:pt x="1979736" y="1066714"/>
                  </a:lnTo>
                  <a:lnTo>
                    <a:pt x="2049516" y="1069899"/>
                  </a:lnTo>
                  <a:lnTo>
                    <a:pt x="2119987" y="1072679"/>
                  </a:lnTo>
                  <a:lnTo>
                    <a:pt x="2191122" y="1075048"/>
                  </a:lnTo>
                  <a:lnTo>
                    <a:pt x="2262891" y="1077000"/>
                  </a:lnTo>
                  <a:lnTo>
                    <a:pt x="2335267" y="1078529"/>
                  </a:lnTo>
                  <a:lnTo>
                    <a:pt x="2408221" y="1079629"/>
                  </a:lnTo>
                  <a:lnTo>
                    <a:pt x="2481724" y="1080293"/>
                  </a:lnTo>
                  <a:lnTo>
                    <a:pt x="2555748" y="1080516"/>
                  </a:lnTo>
                  <a:lnTo>
                    <a:pt x="2629850" y="1080293"/>
                  </a:lnTo>
                  <a:lnTo>
                    <a:pt x="2703429" y="1079629"/>
                  </a:lnTo>
                  <a:lnTo>
                    <a:pt x="2776456" y="1078529"/>
                  </a:lnTo>
                  <a:lnTo>
                    <a:pt x="2848903" y="1077000"/>
                  </a:lnTo>
                  <a:lnTo>
                    <a:pt x="2920740" y="1075048"/>
                  </a:lnTo>
                  <a:lnTo>
                    <a:pt x="2991940" y="1072679"/>
                  </a:lnTo>
                  <a:lnTo>
                    <a:pt x="3062475" y="1069899"/>
                  </a:lnTo>
                  <a:lnTo>
                    <a:pt x="3132315" y="1066714"/>
                  </a:lnTo>
                  <a:lnTo>
                    <a:pt x="3201433" y="1063130"/>
                  </a:lnTo>
                  <a:lnTo>
                    <a:pt x="3269801" y="1059153"/>
                  </a:lnTo>
                  <a:lnTo>
                    <a:pt x="3337389" y="1054790"/>
                  </a:lnTo>
                  <a:lnTo>
                    <a:pt x="3404169" y="1050045"/>
                  </a:lnTo>
                  <a:lnTo>
                    <a:pt x="3470113" y="1044926"/>
                  </a:lnTo>
                  <a:lnTo>
                    <a:pt x="3535193" y="1039439"/>
                  </a:lnTo>
                  <a:lnTo>
                    <a:pt x="3599380" y="1033589"/>
                  </a:lnTo>
                  <a:lnTo>
                    <a:pt x="3662646" y="1027383"/>
                  </a:lnTo>
                  <a:lnTo>
                    <a:pt x="3724962" y="1020826"/>
                  </a:lnTo>
                  <a:lnTo>
                    <a:pt x="3786300" y="1013925"/>
                  </a:lnTo>
                  <a:lnTo>
                    <a:pt x="3846632" y="1006686"/>
                  </a:lnTo>
                  <a:lnTo>
                    <a:pt x="3905929" y="999115"/>
                  </a:lnTo>
                  <a:lnTo>
                    <a:pt x="3964163" y="991218"/>
                  </a:lnTo>
                  <a:lnTo>
                    <a:pt x="4021306" y="983001"/>
                  </a:lnTo>
                  <a:lnTo>
                    <a:pt x="4077328" y="974470"/>
                  </a:lnTo>
                  <a:lnTo>
                    <a:pt x="4132202" y="965631"/>
                  </a:lnTo>
                  <a:lnTo>
                    <a:pt x="4185900" y="956490"/>
                  </a:lnTo>
                  <a:lnTo>
                    <a:pt x="4238392" y="947054"/>
                  </a:lnTo>
                  <a:lnTo>
                    <a:pt x="4289651" y="937328"/>
                  </a:lnTo>
                  <a:lnTo>
                    <a:pt x="4339648" y="927319"/>
                  </a:lnTo>
                  <a:lnTo>
                    <a:pt x="4388354" y="917032"/>
                  </a:lnTo>
                  <a:lnTo>
                    <a:pt x="4435742" y="906474"/>
                  </a:lnTo>
                  <a:lnTo>
                    <a:pt x="4481783" y="895651"/>
                  </a:lnTo>
                  <a:lnTo>
                    <a:pt x="4526449" y="884568"/>
                  </a:lnTo>
                  <a:lnTo>
                    <a:pt x="4569710" y="873232"/>
                  </a:lnTo>
                  <a:lnTo>
                    <a:pt x="4611540" y="861650"/>
                  </a:lnTo>
                  <a:lnTo>
                    <a:pt x="4651909" y="849826"/>
                  </a:lnTo>
                  <a:lnTo>
                    <a:pt x="4690788" y="837767"/>
                  </a:lnTo>
                  <a:lnTo>
                    <a:pt x="4728151" y="825479"/>
                  </a:lnTo>
                  <a:lnTo>
                    <a:pt x="4798210" y="800242"/>
                  </a:lnTo>
                  <a:lnTo>
                    <a:pt x="4861858" y="774162"/>
                  </a:lnTo>
                  <a:lnTo>
                    <a:pt x="4918869" y="747288"/>
                  </a:lnTo>
                  <a:lnTo>
                    <a:pt x="4969016" y="719668"/>
                  </a:lnTo>
                  <a:lnTo>
                    <a:pt x="5012071" y="691352"/>
                  </a:lnTo>
                  <a:lnTo>
                    <a:pt x="5047807" y="662388"/>
                  </a:lnTo>
                  <a:lnTo>
                    <a:pt x="5075997" y="632823"/>
                  </a:lnTo>
                  <a:lnTo>
                    <a:pt x="5103636" y="587459"/>
                  </a:lnTo>
                  <a:lnTo>
                    <a:pt x="5111968" y="556609"/>
                  </a:lnTo>
                  <a:lnTo>
                    <a:pt x="5113020" y="54102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02870" y="3777996"/>
              <a:ext cx="5118100" cy="1087120"/>
            </a:xfrm>
            <a:custGeom>
              <a:avLst/>
              <a:gdLst/>
              <a:ahLst/>
              <a:cxnLst/>
              <a:rect l="l" t="t" r="r" b="b"/>
              <a:pathLst>
                <a:path w="5118100" h="1087120">
                  <a:moveTo>
                    <a:pt x="5092700" y="475487"/>
                  </a:moveTo>
                  <a:lnTo>
                    <a:pt x="5092700" y="454151"/>
                  </a:lnTo>
                  <a:lnTo>
                    <a:pt x="5067300" y="426719"/>
                  </a:lnTo>
                  <a:lnTo>
                    <a:pt x="4965700" y="348995"/>
                  </a:lnTo>
                  <a:lnTo>
                    <a:pt x="4864100" y="300227"/>
                  </a:lnTo>
                  <a:lnTo>
                    <a:pt x="4813300" y="277367"/>
                  </a:lnTo>
                  <a:lnTo>
                    <a:pt x="4749800" y="254507"/>
                  </a:lnTo>
                  <a:lnTo>
                    <a:pt x="4673600" y="233171"/>
                  </a:lnTo>
                  <a:lnTo>
                    <a:pt x="4610100" y="211835"/>
                  </a:lnTo>
                  <a:lnTo>
                    <a:pt x="4533900" y="190499"/>
                  </a:lnTo>
                  <a:lnTo>
                    <a:pt x="4445000" y="170687"/>
                  </a:lnTo>
                  <a:lnTo>
                    <a:pt x="4368800" y="152399"/>
                  </a:lnTo>
                  <a:lnTo>
                    <a:pt x="4279900" y="134111"/>
                  </a:lnTo>
                  <a:lnTo>
                    <a:pt x="4178300" y="117347"/>
                  </a:lnTo>
                  <a:lnTo>
                    <a:pt x="4089400" y="102107"/>
                  </a:lnTo>
                  <a:lnTo>
                    <a:pt x="3987800" y="86867"/>
                  </a:lnTo>
                  <a:lnTo>
                    <a:pt x="3886200" y="73151"/>
                  </a:lnTo>
                  <a:lnTo>
                    <a:pt x="3670300" y="47243"/>
                  </a:lnTo>
                  <a:lnTo>
                    <a:pt x="3556000" y="36575"/>
                  </a:lnTo>
                  <a:lnTo>
                    <a:pt x="3441700" y="27431"/>
                  </a:lnTo>
                  <a:lnTo>
                    <a:pt x="3314700" y="18287"/>
                  </a:lnTo>
                  <a:lnTo>
                    <a:pt x="3200400" y="10667"/>
                  </a:lnTo>
                  <a:lnTo>
                    <a:pt x="3073400" y="6095"/>
                  </a:lnTo>
                  <a:lnTo>
                    <a:pt x="2946400" y="0"/>
                  </a:lnTo>
                  <a:lnTo>
                    <a:pt x="2171700" y="0"/>
                  </a:lnTo>
                  <a:lnTo>
                    <a:pt x="2044700" y="6095"/>
                  </a:lnTo>
                  <a:lnTo>
                    <a:pt x="1917700" y="10667"/>
                  </a:lnTo>
                  <a:lnTo>
                    <a:pt x="1790700" y="18287"/>
                  </a:lnTo>
                  <a:lnTo>
                    <a:pt x="1562100" y="36575"/>
                  </a:lnTo>
                  <a:lnTo>
                    <a:pt x="1447800" y="47243"/>
                  </a:lnTo>
                  <a:lnTo>
                    <a:pt x="1333500" y="59435"/>
                  </a:lnTo>
                  <a:lnTo>
                    <a:pt x="1130300" y="86867"/>
                  </a:lnTo>
                  <a:lnTo>
                    <a:pt x="927100" y="117347"/>
                  </a:lnTo>
                  <a:lnTo>
                    <a:pt x="838200" y="134111"/>
                  </a:lnTo>
                  <a:lnTo>
                    <a:pt x="660400" y="170687"/>
                  </a:lnTo>
                  <a:lnTo>
                    <a:pt x="584200" y="190499"/>
                  </a:lnTo>
                  <a:lnTo>
                    <a:pt x="431800" y="233171"/>
                  </a:lnTo>
                  <a:lnTo>
                    <a:pt x="368300" y="254507"/>
                  </a:lnTo>
                  <a:lnTo>
                    <a:pt x="304800" y="277367"/>
                  </a:lnTo>
                  <a:lnTo>
                    <a:pt x="254000" y="300227"/>
                  </a:lnTo>
                  <a:lnTo>
                    <a:pt x="152400" y="348995"/>
                  </a:lnTo>
                  <a:lnTo>
                    <a:pt x="76200" y="400811"/>
                  </a:lnTo>
                  <a:lnTo>
                    <a:pt x="25400" y="454151"/>
                  </a:lnTo>
                  <a:lnTo>
                    <a:pt x="0" y="496823"/>
                  </a:lnTo>
                  <a:lnTo>
                    <a:pt x="0" y="585215"/>
                  </a:lnTo>
                  <a:lnTo>
                    <a:pt x="12700" y="598931"/>
                  </a:lnTo>
                  <a:lnTo>
                    <a:pt x="12700" y="501395"/>
                  </a:lnTo>
                  <a:lnTo>
                    <a:pt x="25400" y="487679"/>
                  </a:lnTo>
                  <a:lnTo>
                    <a:pt x="25400" y="475487"/>
                  </a:lnTo>
                  <a:lnTo>
                    <a:pt x="38100" y="461771"/>
                  </a:lnTo>
                  <a:lnTo>
                    <a:pt x="50800" y="449579"/>
                  </a:lnTo>
                  <a:lnTo>
                    <a:pt x="63500" y="435863"/>
                  </a:lnTo>
                  <a:lnTo>
                    <a:pt x="88900" y="409955"/>
                  </a:lnTo>
                  <a:lnTo>
                    <a:pt x="114300" y="385571"/>
                  </a:lnTo>
                  <a:lnTo>
                    <a:pt x="165100" y="359663"/>
                  </a:lnTo>
                  <a:lnTo>
                    <a:pt x="203200" y="336803"/>
                  </a:lnTo>
                  <a:lnTo>
                    <a:pt x="254000" y="312419"/>
                  </a:lnTo>
                  <a:lnTo>
                    <a:pt x="317500" y="289559"/>
                  </a:lnTo>
                  <a:lnTo>
                    <a:pt x="368300" y="266699"/>
                  </a:lnTo>
                  <a:lnTo>
                    <a:pt x="444500" y="245363"/>
                  </a:lnTo>
                  <a:lnTo>
                    <a:pt x="508000" y="224027"/>
                  </a:lnTo>
                  <a:lnTo>
                    <a:pt x="584200" y="202691"/>
                  </a:lnTo>
                  <a:lnTo>
                    <a:pt x="660400" y="184403"/>
                  </a:lnTo>
                  <a:lnTo>
                    <a:pt x="749300" y="164591"/>
                  </a:lnTo>
                  <a:lnTo>
                    <a:pt x="927100" y="131063"/>
                  </a:lnTo>
                  <a:lnTo>
                    <a:pt x="1028700" y="114299"/>
                  </a:lnTo>
                  <a:lnTo>
                    <a:pt x="1130300" y="99059"/>
                  </a:lnTo>
                  <a:lnTo>
                    <a:pt x="1333500" y="71627"/>
                  </a:lnTo>
                  <a:lnTo>
                    <a:pt x="1447800" y="60959"/>
                  </a:lnTo>
                  <a:lnTo>
                    <a:pt x="1562100" y="48767"/>
                  </a:lnTo>
                  <a:lnTo>
                    <a:pt x="1676400" y="39623"/>
                  </a:lnTo>
                  <a:lnTo>
                    <a:pt x="1803400" y="32003"/>
                  </a:lnTo>
                  <a:lnTo>
                    <a:pt x="1917700" y="24383"/>
                  </a:lnTo>
                  <a:lnTo>
                    <a:pt x="2044700" y="18287"/>
                  </a:lnTo>
                  <a:lnTo>
                    <a:pt x="2171700" y="13715"/>
                  </a:lnTo>
                  <a:lnTo>
                    <a:pt x="2425700" y="7619"/>
                  </a:lnTo>
                  <a:lnTo>
                    <a:pt x="2692400" y="7619"/>
                  </a:lnTo>
                  <a:lnTo>
                    <a:pt x="2946400" y="13715"/>
                  </a:lnTo>
                  <a:lnTo>
                    <a:pt x="3073400" y="18287"/>
                  </a:lnTo>
                  <a:lnTo>
                    <a:pt x="3200400" y="24383"/>
                  </a:lnTo>
                  <a:lnTo>
                    <a:pt x="3314700" y="32003"/>
                  </a:lnTo>
                  <a:lnTo>
                    <a:pt x="3441700" y="39623"/>
                  </a:lnTo>
                  <a:lnTo>
                    <a:pt x="3556000" y="48767"/>
                  </a:lnTo>
                  <a:lnTo>
                    <a:pt x="3670300" y="60959"/>
                  </a:lnTo>
                  <a:lnTo>
                    <a:pt x="3771900" y="71627"/>
                  </a:lnTo>
                  <a:lnTo>
                    <a:pt x="3886200" y="85343"/>
                  </a:lnTo>
                  <a:lnTo>
                    <a:pt x="3987800" y="99059"/>
                  </a:lnTo>
                  <a:lnTo>
                    <a:pt x="4089400" y="114299"/>
                  </a:lnTo>
                  <a:lnTo>
                    <a:pt x="4178300" y="131063"/>
                  </a:lnTo>
                  <a:lnTo>
                    <a:pt x="4279900" y="147827"/>
                  </a:lnTo>
                  <a:lnTo>
                    <a:pt x="4368800" y="164591"/>
                  </a:lnTo>
                  <a:lnTo>
                    <a:pt x="4445000" y="184403"/>
                  </a:lnTo>
                  <a:lnTo>
                    <a:pt x="4533900" y="202691"/>
                  </a:lnTo>
                  <a:lnTo>
                    <a:pt x="4610100" y="224027"/>
                  </a:lnTo>
                  <a:lnTo>
                    <a:pt x="4737100" y="266699"/>
                  </a:lnTo>
                  <a:lnTo>
                    <a:pt x="4864100" y="312419"/>
                  </a:lnTo>
                  <a:lnTo>
                    <a:pt x="4914900" y="336803"/>
                  </a:lnTo>
                  <a:lnTo>
                    <a:pt x="4991100" y="385571"/>
                  </a:lnTo>
                  <a:lnTo>
                    <a:pt x="5029200" y="411479"/>
                  </a:lnTo>
                  <a:lnTo>
                    <a:pt x="5067300" y="449579"/>
                  </a:lnTo>
                  <a:lnTo>
                    <a:pt x="5080000" y="461771"/>
                  </a:lnTo>
                  <a:lnTo>
                    <a:pt x="5092700" y="475487"/>
                  </a:lnTo>
                  <a:close/>
                </a:path>
                <a:path w="5118100" h="1087120">
                  <a:moveTo>
                    <a:pt x="5092700" y="626363"/>
                  </a:moveTo>
                  <a:lnTo>
                    <a:pt x="5092700" y="606551"/>
                  </a:lnTo>
                  <a:lnTo>
                    <a:pt x="5080000" y="618743"/>
                  </a:lnTo>
                  <a:lnTo>
                    <a:pt x="5067300" y="632459"/>
                  </a:lnTo>
                  <a:lnTo>
                    <a:pt x="5054600" y="644651"/>
                  </a:lnTo>
                  <a:lnTo>
                    <a:pt x="4991100" y="696467"/>
                  </a:lnTo>
                  <a:lnTo>
                    <a:pt x="4914900" y="745235"/>
                  </a:lnTo>
                  <a:lnTo>
                    <a:pt x="4864100" y="768095"/>
                  </a:lnTo>
                  <a:lnTo>
                    <a:pt x="4800600" y="792479"/>
                  </a:lnTo>
                  <a:lnTo>
                    <a:pt x="4737100" y="813815"/>
                  </a:lnTo>
                  <a:lnTo>
                    <a:pt x="4673600" y="836675"/>
                  </a:lnTo>
                  <a:lnTo>
                    <a:pt x="4597400" y="858011"/>
                  </a:lnTo>
                  <a:lnTo>
                    <a:pt x="4533900" y="877823"/>
                  </a:lnTo>
                  <a:lnTo>
                    <a:pt x="4445000" y="897635"/>
                  </a:lnTo>
                  <a:lnTo>
                    <a:pt x="4368800" y="915923"/>
                  </a:lnTo>
                  <a:lnTo>
                    <a:pt x="4279900" y="934211"/>
                  </a:lnTo>
                  <a:lnTo>
                    <a:pt x="4178300" y="950975"/>
                  </a:lnTo>
                  <a:lnTo>
                    <a:pt x="4089400" y="966215"/>
                  </a:lnTo>
                  <a:lnTo>
                    <a:pt x="3987800" y="981455"/>
                  </a:lnTo>
                  <a:lnTo>
                    <a:pt x="3886200" y="995171"/>
                  </a:lnTo>
                  <a:lnTo>
                    <a:pt x="3670300" y="1021079"/>
                  </a:lnTo>
                  <a:lnTo>
                    <a:pt x="3556000" y="1031747"/>
                  </a:lnTo>
                  <a:lnTo>
                    <a:pt x="3441700" y="1040891"/>
                  </a:lnTo>
                  <a:lnTo>
                    <a:pt x="3314700" y="1050035"/>
                  </a:lnTo>
                  <a:lnTo>
                    <a:pt x="3200400" y="1057655"/>
                  </a:lnTo>
                  <a:lnTo>
                    <a:pt x="3073400" y="1062227"/>
                  </a:lnTo>
                  <a:lnTo>
                    <a:pt x="2946400" y="1068323"/>
                  </a:lnTo>
                  <a:lnTo>
                    <a:pt x="2819400" y="1071371"/>
                  </a:lnTo>
                  <a:lnTo>
                    <a:pt x="2692400" y="1072895"/>
                  </a:lnTo>
                  <a:lnTo>
                    <a:pt x="2552700" y="1074419"/>
                  </a:lnTo>
                  <a:lnTo>
                    <a:pt x="2298700" y="1071371"/>
                  </a:lnTo>
                  <a:lnTo>
                    <a:pt x="2171700" y="1068323"/>
                  </a:lnTo>
                  <a:lnTo>
                    <a:pt x="2044700" y="1062227"/>
                  </a:lnTo>
                  <a:lnTo>
                    <a:pt x="1917700" y="1057655"/>
                  </a:lnTo>
                  <a:lnTo>
                    <a:pt x="1803400" y="1050035"/>
                  </a:lnTo>
                  <a:lnTo>
                    <a:pt x="1676400" y="1040891"/>
                  </a:lnTo>
                  <a:lnTo>
                    <a:pt x="1562100" y="1031747"/>
                  </a:lnTo>
                  <a:lnTo>
                    <a:pt x="1447800" y="1021079"/>
                  </a:lnTo>
                  <a:lnTo>
                    <a:pt x="1333500" y="1008887"/>
                  </a:lnTo>
                  <a:lnTo>
                    <a:pt x="1130300" y="981455"/>
                  </a:lnTo>
                  <a:lnTo>
                    <a:pt x="927100" y="950975"/>
                  </a:lnTo>
                  <a:lnTo>
                    <a:pt x="838200" y="934211"/>
                  </a:lnTo>
                  <a:lnTo>
                    <a:pt x="660400" y="897635"/>
                  </a:lnTo>
                  <a:lnTo>
                    <a:pt x="508000" y="858011"/>
                  </a:lnTo>
                  <a:lnTo>
                    <a:pt x="444500" y="836675"/>
                  </a:lnTo>
                  <a:lnTo>
                    <a:pt x="368300" y="813815"/>
                  </a:lnTo>
                  <a:lnTo>
                    <a:pt x="317500" y="792479"/>
                  </a:lnTo>
                  <a:lnTo>
                    <a:pt x="254000" y="768095"/>
                  </a:lnTo>
                  <a:lnTo>
                    <a:pt x="203200" y="745235"/>
                  </a:lnTo>
                  <a:lnTo>
                    <a:pt x="152400" y="720851"/>
                  </a:lnTo>
                  <a:lnTo>
                    <a:pt x="114300" y="694943"/>
                  </a:lnTo>
                  <a:lnTo>
                    <a:pt x="88900" y="670559"/>
                  </a:lnTo>
                  <a:lnTo>
                    <a:pt x="63500" y="644651"/>
                  </a:lnTo>
                  <a:lnTo>
                    <a:pt x="50800" y="632459"/>
                  </a:lnTo>
                  <a:lnTo>
                    <a:pt x="25400" y="605027"/>
                  </a:lnTo>
                  <a:lnTo>
                    <a:pt x="25400" y="592835"/>
                  </a:lnTo>
                  <a:lnTo>
                    <a:pt x="12700" y="579119"/>
                  </a:lnTo>
                  <a:lnTo>
                    <a:pt x="12700" y="612647"/>
                  </a:lnTo>
                  <a:lnTo>
                    <a:pt x="76200" y="681227"/>
                  </a:lnTo>
                  <a:lnTo>
                    <a:pt x="114300" y="707135"/>
                  </a:lnTo>
                  <a:lnTo>
                    <a:pt x="152400" y="731519"/>
                  </a:lnTo>
                  <a:lnTo>
                    <a:pt x="254000" y="780287"/>
                  </a:lnTo>
                  <a:lnTo>
                    <a:pt x="304800" y="803147"/>
                  </a:lnTo>
                  <a:lnTo>
                    <a:pt x="431800" y="848867"/>
                  </a:lnTo>
                  <a:lnTo>
                    <a:pt x="508000" y="870203"/>
                  </a:lnTo>
                  <a:lnTo>
                    <a:pt x="660400" y="909827"/>
                  </a:lnTo>
                  <a:lnTo>
                    <a:pt x="838200" y="946403"/>
                  </a:lnTo>
                  <a:lnTo>
                    <a:pt x="927100" y="963167"/>
                  </a:lnTo>
                  <a:lnTo>
                    <a:pt x="1028700" y="979931"/>
                  </a:lnTo>
                  <a:lnTo>
                    <a:pt x="1130300" y="993647"/>
                  </a:lnTo>
                  <a:lnTo>
                    <a:pt x="1231900" y="1008887"/>
                  </a:lnTo>
                  <a:lnTo>
                    <a:pt x="1333500" y="1021079"/>
                  </a:lnTo>
                  <a:lnTo>
                    <a:pt x="1447800" y="1033271"/>
                  </a:lnTo>
                  <a:lnTo>
                    <a:pt x="1562100" y="1043939"/>
                  </a:lnTo>
                  <a:lnTo>
                    <a:pt x="1790700" y="1062227"/>
                  </a:lnTo>
                  <a:lnTo>
                    <a:pt x="1917700" y="1069847"/>
                  </a:lnTo>
                  <a:lnTo>
                    <a:pt x="2044700" y="1075943"/>
                  </a:lnTo>
                  <a:lnTo>
                    <a:pt x="2171700" y="1080515"/>
                  </a:lnTo>
                  <a:lnTo>
                    <a:pt x="2425700" y="1086611"/>
                  </a:lnTo>
                  <a:lnTo>
                    <a:pt x="2692400" y="1086611"/>
                  </a:lnTo>
                  <a:lnTo>
                    <a:pt x="2946400" y="1080515"/>
                  </a:lnTo>
                  <a:lnTo>
                    <a:pt x="3073400" y="1075943"/>
                  </a:lnTo>
                  <a:lnTo>
                    <a:pt x="3200400" y="1069847"/>
                  </a:lnTo>
                  <a:lnTo>
                    <a:pt x="3314700" y="1062227"/>
                  </a:lnTo>
                  <a:lnTo>
                    <a:pt x="3441700" y="1053083"/>
                  </a:lnTo>
                  <a:lnTo>
                    <a:pt x="3556000" y="1043939"/>
                  </a:lnTo>
                  <a:lnTo>
                    <a:pt x="3670300" y="1033271"/>
                  </a:lnTo>
                  <a:lnTo>
                    <a:pt x="3771900" y="1021079"/>
                  </a:lnTo>
                  <a:lnTo>
                    <a:pt x="3886200" y="1008887"/>
                  </a:lnTo>
                  <a:lnTo>
                    <a:pt x="3987800" y="993647"/>
                  </a:lnTo>
                  <a:lnTo>
                    <a:pt x="4089400" y="979931"/>
                  </a:lnTo>
                  <a:lnTo>
                    <a:pt x="4178300" y="963167"/>
                  </a:lnTo>
                  <a:lnTo>
                    <a:pt x="4279900" y="946403"/>
                  </a:lnTo>
                  <a:lnTo>
                    <a:pt x="4368800" y="928115"/>
                  </a:lnTo>
                  <a:lnTo>
                    <a:pt x="4445000" y="909827"/>
                  </a:lnTo>
                  <a:lnTo>
                    <a:pt x="4533900" y="890015"/>
                  </a:lnTo>
                  <a:lnTo>
                    <a:pt x="4610100" y="870203"/>
                  </a:lnTo>
                  <a:lnTo>
                    <a:pt x="4673600" y="848867"/>
                  </a:lnTo>
                  <a:lnTo>
                    <a:pt x="4749800" y="826007"/>
                  </a:lnTo>
                  <a:lnTo>
                    <a:pt x="4813300" y="803147"/>
                  </a:lnTo>
                  <a:lnTo>
                    <a:pt x="4864100" y="780287"/>
                  </a:lnTo>
                  <a:lnTo>
                    <a:pt x="4965700" y="731519"/>
                  </a:lnTo>
                  <a:lnTo>
                    <a:pt x="5041900" y="679703"/>
                  </a:lnTo>
                  <a:lnTo>
                    <a:pt x="5067300" y="653795"/>
                  </a:lnTo>
                  <a:lnTo>
                    <a:pt x="5092700" y="626363"/>
                  </a:lnTo>
                  <a:close/>
                </a:path>
                <a:path w="5118100" h="1087120">
                  <a:moveTo>
                    <a:pt x="5118100" y="583691"/>
                  </a:moveTo>
                  <a:lnTo>
                    <a:pt x="5118100" y="496823"/>
                  </a:lnTo>
                  <a:lnTo>
                    <a:pt x="5105400" y="481583"/>
                  </a:lnTo>
                  <a:lnTo>
                    <a:pt x="5092700" y="467867"/>
                  </a:lnTo>
                  <a:lnTo>
                    <a:pt x="5092700" y="487679"/>
                  </a:lnTo>
                  <a:lnTo>
                    <a:pt x="5105400" y="501395"/>
                  </a:lnTo>
                  <a:lnTo>
                    <a:pt x="5105400" y="597407"/>
                  </a:lnTo>
                  <a:lnTo>
                    <a:pt x="5118100" y="583691"/>
                  </a:lnTo>
                  <a:close/>
                </a:path>
                <a:path w="5118100" h="1087120">
                  <a:moveTo>
                    <a:pt x="5105400" y="597407"/>
                  </a:moveTo>
                  <a:lnTo>
                    <a:pt x="5105400" y="580643"/>
                  </a:lnTo>
                  <a:lnTo>
                    <a:pt x="5092700" y="592835"/>
                  </a:lnTo>
                  <a:lnTo>
                    <a:pt x="5092700" y="612647"/>
                  </a:lnTo>
                  <a:lnTo>
                    <a:pt x="5105400" y="5974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05445" y="2282443"/>
            <a:ext cx="8425180" cy="2344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1665" marR="5080" indent="-609600" algn="just">
              <a:lnSpc>
                <a:spcPct val="100000"/>
              </a:lnSpc>
              <a:spcBef>
                <a:spcPts val="100"/>
              </a:spcBef>
              <a:buSzPct val="70000"/>
              <a:buFont typeface="Wingdings"/>
              <a:buChar char=""/>
              <a:tabLst>
                <a:tab pos="622300" algn="l"/>
              </a:tabLst>
            </a:pPr>
            <a:r>
              <a:rPr sz="2000" spc="-25" dirty="0">
                <a:latin typeface="Arial"/>
                <a:cs typeface="Arial"/>
              </a:rPr>
              <a:t>Il </a:t>
            </a:r>
            <a:r>
              <a:rPr sz="2000" spc="-80" dirty="0">
                <a:latin typeface="Arial"/>
                <a:cs typeface="Arial"/>
              </a:rPr>
              <a:t>n’est </a:t>
            </a:r>
            <a:r>
              <a:rPr sz="2000" spc="-145" dirty="0">
                <a:latin typeface="Arial"/>
                <a:cs typeface="Arial"/>
              </a:rPr>
              <a:t>pas </a:t>
            </a:r>
            <a:r>
              <a:rPr sz="2000" spc="-70" dirty="0">
                <a:latin typeface="Arial"/>
                <a:cs typeface="Arial"/>
              </a:rPr>
              <a:t>rare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40" dirty="0">
                <a:latin typeface="Arial"/>
                <a:cs typeface="Arial"/>
              </a:rPr>
              <a:t>voir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114" dirty="0">
                <a:latin typeface="Arial"/>
                <a:cs typeface="Arial"/>
              </a:rPr>
              <a:t>grandes </a:t>
            </a:r>
            <a:r>
              <a:rPr sz="2000" spc="-70" dirty="0">
                <a:latin typeface="Arial"/>
                <a:cs typeface="Arial"/>
              </a:rPr>
              <a:t>entreprises pratiquées </a:t>
            </a:r>
            <a:r>
              <a:rPr sz="2000" spc="-95" dirty="0">
                <a:latin typeface="Arial"/>
                <a:cs typeface="Arial"/>
              </a:rPr>
              <a:t>deux </a:t>
            </a:r>
            <a:r>
              <a:rPr sz="2000" spc="-85" dirty="0">
                <a:latin typeface="Arial"/>
                <a:cs typeface="Arial"/>
              </a:rPr>
              <a:t>normes  comptables </a:t>
            </a:r>
            <a:r>
              <a:rPr sz="2000" spc="-65" dirty="0">
                <a:latin typeface="Arial"/>
                <a:cs typeface="Arial"/>
              </a:rPr>
              <a:t>ou </a:t>
            </a:r>
            <a:r>
              <a:rPr sz="2000" spc="-85" dirty="0">
                <a:latin typeface="Arial"/>
                <a:cs typeface="Arial"/>
              </a:rPr>
              <a:t>plus </a:t>
            </a:r>
            <a:r>
              <a:rPr sz="2000" spc="-20" dirty="0">
                <a:latin typeface="Arial"/>
                <a:cs typeface="Arial"/>
              </a:rPr>
              <a:t>: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85" dirty="0">
                <a:latin typeface="Arial"/>
                <a:cs typeface="Arial"/>
              </a:rPr>
              <a:t>normes comptables </a:t>
            </a:r>
            <a:r>
              <a:rPr sz="2000" spc="-75" dirty="0">
                <a:latin typeface="Arial"/>
                <a:cs typeface="Arial"/>
              </a:rPr>
              <a:t>propres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35" dirty="0">
                <a:latin typeface="Arial"/>
                <a:cs typeface="Arial"/>
              </a:rPr>
              <a:t>leur </a:t>
            </a:r>
            <a:r>
              <a:rPr sz="2000" spc="-150" dirty="0">
                <a:latin typeface="Arial"/>
                <a:cs typeface="Arial"/>
              </a:rPr>
              <a:t>pays </a:t>
            </a:r>
            <a:r>
              <a:rPr sz="2000" spc="-65" dirty="0">
                <a:latin typeface="Arial"/>
                <a:cs typeface="Arial"/>
              </a:rPr>
              <a:t>(par  </a:t>
            </a:r>
            <a:r>
              <a:rPr sz="2000" spc="-95" dirty="0">
                <a:latin typeface="Arial"/>
                <a:cs typeface="Arial"/>
              </a:rPr>
              <a:t>exemple, </a:t>
            </a:r>
            <a:r>
              <a:rPr sz="2000" spc="-215" dirty="0">
                <a:latin typeface="Arial"/>
                <a:cs typeface="Arial"/>
              </a:rPr>
              <a:t>La </a:t>
            </a:r>
            <a:r>
              <a:rPr sz="2000" spc="-125" dirty="0">
                <a:latin typeface="Arial"/>
                <a:cs typeface="Arial"/>
              </a:rPr>
              <a:t>France, </a:t>
            </a:r>
            <a:r>
              <a:rPr sz="2000" spc="-250" dirty="0">
                <a:latin typeface="Arial"/>
                <a:cs typeface="Arial"/>
              </a:rPr>
              <a:t>…),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85" dirty="0">
                <a:latin typeface="Arial"/>
                <a:cs typeface="Arial"/>
              </a:rPr>
              <a:t>normes </a:t>
            </a:r>
            <a:r>
              <a:rPr sz="2000" spc="-200" dirty="0">
                <a:latin typeface="Arial"/>
                <a:cs typeface="Arial"/>
              </a:rPr>
              <a:t>IAS/IFRS </a:t>
            </a:r>
            <a:r>
              <a:rPr sz="2000" spc="-95" dirty="0">
                <a:latin typeface="Arial"/>
                <a:cs typeface="Arial"/>
              </a:rPr>
              <a:t>(au </a:t>
            </a:r>
            <a:r>
              <a:rPr sz="2000" spc="-85" dirty="0">
                <a:latin typeface="Arial"/>
                <a:cs typeface="Arial"/>
              </a:rPr>
              <a:t>niveau </a:t>
            </a:r>
            <a:r>
              <a:rPr sz="2000" spc="-75" dirty="0">
                <a:latin typeface="Arial"/>
                <a:cs typeface="Arial"/>
              </a:rPr>
              <a:t>européen)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05" dirty="0">
                <a:latin typeface="Arial"/>
                <a:cs typeface="Arial"/>
              </a:rPr>
              <a:t>les  </a:t>
            </a:r>
            <a:r>
              <a:rPr sz="2000" spc="-85" dirty="0">
                <a:latin typeface="Arial"/>
                <a:cs typeface="Arial"/>
              </a:rPr>
              <a:t>normes </a:t>
            </a:r>
            <a:r>
              <a:rPr sz="2000" spc="-290" dirty="0">
                <a:latin typeface="Arial"/>
                <a:cs typeface="Arial"/>
              </a:rPr>
              <a:t>US </a:t>
            </a:r>
            <a:r>
              <a:rPr sz="2000" spc="-240" dirty="0">
                <a:latin typeface="Arial"/>
                <a:cs typeface="Arial"/>
              </a:rPr>
              <a:t>GAAP </a:t>
            </a:r>
            <a:r>
              <a:rPr sz="2000" spc="-60" dirty="0">
                <a:latin typeface="Arial"/>
                <a:cs typeface="Arial"/>
              </a:rPr>
              <a:t>( </a:t>
            </a:r>
            <a:r>
              <a:rPr sz="2000" spc="-110" dirty="0">
                <a:latin typeface="Arial"/>
                <a:cs typeface="Arial"/>
              </a:rPr>
              <a:t>au </a:t>
            </a:r>
            <a:r>
              <a:rPr sz="2000" spc="-85" dirty="0">
                <a:latin typeface="Arial"/>
                <a:cs typeface="Arial"/>
              </a:rPr>
              <a:t>niveau </a:t>
            </a:r>
            <a:r>
              <a:rPr sz="2000" spc="-135" dirty="0">
                <a:latin typeface="Arial"/>
                <a:cs typeface="Arial"/>
              </a:rPr>
              <a:t>des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-175" dirty="0">
                <a:latin typeface="Arial"/>
                <a:cs typeface="Arial"/>
              </a:rPr>
              <a:t>USA).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 marL="1873250" marR="2567305" indent="452120">
              <a:lnSpc>
                <a:spcPct val="100000"/>
              </a:lnSpc>
              <a:spcBef>
                <a:spcPts val="1555"/>
              </a:spcBef>
            </a:pPr>
            <a:r>
              <a:rPr sz="2000" b="1" dirty="0">
                <a:latin typeface="Times New Roman"/>
                <a:cs typeface="Times New Roman"/>
              </a:rPr>
              <a:t>Comment se conformer aux  </a:t>
            </a:r>
            <a:r>
              <a:rPr sz="2000" b="1" spc="-5" dirty="0">
                <a:latin typeface="Times New Roman"/>
                <a:cs typeface="Times New Roman"/>
              </a:rPr>
              <a:t>obligations </a:t>
            </a:r>
            <a:r>
              <a:rPr sz="2000" b="1" dirty="0">
                <a:latin typeface="Times New Roman"/>
                <a:cs typeface="Times New Roman"/>
              </a:rPr>
              <a:t>comptables </a:t>
            </a:r>
            <a:r>
              <a:rPr sz="2000" b="1" spc="-5" dirty="0">
                <a:latin typeface="Times New Roman"/>
                <a:cs typeface="Times New Roman"/>
              </a:rPr>
              <a:t>et</a:t>
            </a:r>
            <a:r>
              <a:rPr sz="2000" b="1" spc="-1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financières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52253" y="5428488"/>
            <a:ext cx="3180715" cy="1308100"/>
            <a:chOff x="1452253" y="5428488"/>
            <a:chExt cx="3180715" cy="1308100"/>
          </a:xfrm>
        </p:grpSpPr>
        <p:sp>
          <p:nvSpPr>
            <p:cNvPr id="10" name="object 10"/>
            <p:cNvSpPr/>
            <p:nvPr/>
          </p:nvSpPr>
          <p:spPr>
            <a:xfrm>
              <a:off x="1458349" y="5434583"/>
              <a:ext cx="3168650" cy="1295400"/>
            </a:xfrm>
            <a:custGeom>
              <a:avLst/>
              <a:gdLst/>
              <a:ahLst/>
              <a:cxnLst/>
              <a:rect l="l" t="t" r="r" b="b"/>
              <a:pathLst>
                <a:path w="3168650" h="1295400">
                  <a:moveTo>
                    <a:pt x="3168395" y="1295399"/>
                  </a:moveTo>
                  <a:lnTo>
                    <a:pt x="3168395" y="0"/>
                  </a:lnTo>
                  <a:lnTo>
                    <a:pt x="0" y="0"/>
                  </a:lnTo>
                  <a:lnTo>
                    <a:pt x="0" y="1295399"/>
                  </a:lnTo>
                  <a:lnTo>
                    <a:pt x="3168395" y="12953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52253" y="5428488"/>
              <a:ext cx="3180715" cy="1308100"/>
            </a:xfrm>
            <a:custGeom>
              <a:avLst/>
              <a:gdLst/>
              <a:ahLst/>
              <a:cxnLst/>
              <a:rect l="l" t="t" r="r" b="b"/>
              <a:pathLst>
                <a:path w="3180715" h="1308100">
                  <a:moveTo>
                    <a:pt x="3180585" y="1307592"/>
                  </a:moveTo>
                  <a:lnTo>
                    <a:pt x="3180585" y="0"/>
                  </a:lnTo>
                  <a:lnTo>
                    <a:pt x="0" y="0"/>
                  </a:lnTo>
                  <a:lnTo>
                    <a:pt x="0" y="1307592"/>
                  </a:lnTo>
                  <a:lnTo>
                    <a:pt x="6096" y="1307592"/>
                  </a:lnTo>
                  <a:lnTo>
                    <a:pt x="6096" y="12192"/>
                  </a:lnTo>
                  <a:lnTo>
                    <a:pt x="13716" y="6096"/>
                  </a:lnTo>
                  <a:lnTo>
                    <a:pt x="13716" y="12192"/>
                  </a:lnTo>
                  <a:lnTo>
                    <a:pt x="3166869" y="12192"/>
                  </a:lnTo>
                  <a:lnTo>
                    <a:pt x="3166869" y="6096"/>
                  </a:lnTo>
                  <a:lnTo>
                    <a:pt x="3174489" y="12192"/>
                  </a:lnTo>
                  <a:lnTo>
                    <a:pt x="3174489" y="1307592"/>
                  </a:lnTo>
                  <a:lnTo>
                    <a:pt x="3180585" y="1307592"/>
                  </a:lnTo>
                  <a:close/>
                </a:path>
                <a:path w="3180715" h="1308100">
                  <a:moveTo>
                    <a:pt x="13716" y="12192"/>
                  </a:moveTo>
                  <a:lnTo>
                    <a:pt x="13716" y="6096"/>
                  </a:lnTo>
                  <a:lnTo>
                    <a:pt x="6096" y="12192"/>
                  </a:lnTo>
                  <a:lnTo>
                    <a:pt x="13716" y="12192"/>
                  </a:lnTo>
                  <a:close/>
                </a:path>
                <a:path w="3180715" h="1308100">
                  <a:moveTo>
                    <a:pt x="13716" y="1295400"/>
                  </a:moveTo>
                  <a:lnTo>
                    <a:pt x="13716" y="12192"/>
                  </a:lnTo>
                  <a:lnTo>
                    <a:pt x="6096" y="12192"/>
                  </a:lnTo>
                  <a:lnTo>
                    <a:pt x="6096" y="1295400"/>
                  </a:lnTo>
                  <a:lnTo>
                    <a:pt x="13716" y="1295400"/>
                  </a:lnTo>
                  <a:close/>
                </a:path>
                <a:path w="3180715" h="1308100">
                  <a:moveTo>
                    <a:pt x="3174489" y="1295400"/>
                  </a:moveTo>
                  <a:lnTo>
                    <a:pt x="6096" y="1295400"/>
                  </a:lnTo>
                  <a:lnTo>
                    <a:pt x="13716" y="1301496"/>
                  </a:lnTo>
                  <a:lnTo>
                    <a:pt x="13716" y="1307592"/>
                  </a:lnTo>
                  <a:lnTo>
                    <a:pt x="3166869" y="1307592"/>
                  </a:lnTo>
                  <a:lnTo>
                    <a:pt x="3166869" y="1301496"/>
                  </a:lnTo>
                  <a:lnTo>
                    <a:pt x="3174489" y="1295400"/>
                  </a:lnTo>
                  <a:close/>
                </a:path>
                <a:path w="3180715" h="1308100">
                  <a:moveTo>
                    <a:pt x="13716" y="1307592"/>
                  </a:moveTo>
                  <a:lnTo>
                    <a:pt x="13716" y="1301496"/>
                  </a:lnTo>
                  <a:lnTo>
                    <a:pt x="6096" y="1295400"/>
                  </a:lnTo>
                  <a:lnTo>
                    <a:pt x="6096" y="1307592"/>
                  </a:lnTo>
                  <a:lnTo>
                    <a:pt x="13716" y="1307592"/>
                  </a:lnTo>
                  <a:close/>
                </a:path>
                <a:path w="3180715" h="1308100">
                  <a:moveTo>
                    <a:pt x="3174489" y="12192"/>
                  </a:moveTo>
                  <a:lnTo>
                    <a:pt x="3166869" y="6096"/>
                  </a:lnTo>
                  <a:lnTo>
                    <a:pt x="3166869" y="12192"/>
                  </a:lnTo>
                  <a:lnTo>
                    <a:pt x="3174489" y="12192"/>
                  </a:lnTo>
                  <a:close/>
                </a:path>
                <a:path w="3180715" h="1308100">
                  <a:moveTo>
                    <a:pt x="3174489" y="1295400"/>
                  </a:moveTo>
                  <a:lnTo>
                    <a:pt x="3174489" y="12192"/>
                  </a:lnTo>
                  <a:lnTo>
                    <a:pt x="3166869" y="12192"/>
                  </a:lnTo>
                  <a:lnTo>
                    <a:pt x="3166869" y="1295400"/>
                  </a:lnTo>
                  <a:lnTo>
                    <a:pt x="3174489" y="1295400"/>
                  </a:lnTo>
                  <a:close/>
                </a:path>
                <a:path w="3180715" h="1308100">
                  <a:moveTo>
                    <a:pt x="3174489" y="1307592"/>
                  </a:moveTo>
                  <a:lnTo>
                    <a:pt x="3174489" y="1295400"/>
                  </a:lnTo>
                  <a:lnTo>
                    <a:pt x="3166869" y="1301496"/>
                  </a:lnTo>
                  <a:lnTo>
                    <a:pt x="3166869" y="1307592"/>
                  </a:lnTo>
                  <a:lnTo>
                    <a:pt x="3174489" y="13075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458349" y="5434583"/>
            <a:ext cx="3168650" cy="1295400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261620" marR="257810" indent="2540" algn="ctr">
              <a:lnSpc>
                <a:spcPct val="100000"/>
              </a:lnSpc>
              <a:spcBef>
                <a:spcPts val="1785"/>
              </a:spcBef>
            </a:pPr>
            <a:r>
              <a:rPr sz="1800" b="1" spc="-40" dirty="0">
                <a:latin typeface="Times New Roman"/>
                <a:cs typeface="Times New Roman"/>
              </a:rPr>
              <a:t>Tenue </a:t>
            </a:r>
            <a:r>
              <a:rPr sz="1800" b="1" spc="-5" dirty="0">
                <a:latin typeface="Times New Roman"/>
                <a:cs typeface="Times New Roman"/>
              </a:rPr>
              <a:t>de comptabilité </a:t>
            </a:r>
            <a:r>
              <a:rPr sz="1800" b="1" dirty="0">
                <a:latin typeface="Times New Roman"/>
                <a:cs typeface="Times New Roman"/>
              </a:rPr>
              <a:t>en  </a:t>
            </a:r>
            <a:r>
              <a:rPr sz="1800" b="1" spc="-5" dirty="0">
                <a:latin typeface="Times New Roman"/>
                <a:cs typeface="Times New Roman"/>
              </a:rPr>
              <a:t>respectant </a:t>
            </a:r>
            <a:r>
              <a:rPr sz="1800" b="1" dirty="0">
                <a:latin typeface="Times New Roman"/>
                <a:cs typeface="Times New Roman"/>
              </a:rPr>
              <a:t>le </a:t>
            </a:r>
            <a:r>
              <a:rPr sz="1800" b="1" spc="-5" dirty="0">
                <a:latin typeface="Times New Roman"/>
                <a:cs typeface="Times New Roman"/>
              </a:rPr>
              <a:t>référentiel  national: Obligation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fiscale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348862" y="5428488"/>
            <a:ext cx="2966085" cy="1381125"/>
            <a:chOff x="6348862" y="5428488"/>
            <a:chExt cx="2966085" cy="1381125"/>
          </a:xfrm>
        </p:grpSpPr>
        <p:sp>
          <p:nvSpPr>
            <p:cNvPr id="14" name="object 14"/>
            <p:cNvSpPr/>
            <p:nvPr/>
          </p:nvSpPr>
          <p:spPr>
            <a:xfrm>
              <a:off x="6354958" y="5434583"/>
              <a:ext cx="2952115" cy="1369060"/>
            </a:xfrm>
            <a:custGeom>
              <a:avLst/>
              <a:gdLst/>
              <a:ahLst/>
              <a:cxnLst/>
              <a:rect l="l" t="t" r="r" b="b"/>
              <a:pathLst>
                <a:path w="2952115" h="1369059">
                  <a:moveTo>
                    <a:pt x="2951987" y="1368551"/>
                  </a:moveTo>
                  <a:lnTo>
                    <a:pt x="2951987" y="0"/>
                  </a:lnTo>
                  <a:lnTo>
                    <a:pt x="0" y="0"/>
                  </a:lnTo>
                  <a:lnTo>
                    <a:pt x="0" y="1368551"/>
                  </a:lnTo>
                  <a:lnTo>
                    <a:pt x="2951987" y="1368551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48862" y="5428488"/>
              <a:ext cx="2966085" cy="1381125"/>
            </a:xfrm>
            <a:custGeom>
              <a:avLst/>
              <a:gdLst/>
              <a:ahLst/>
              <a:cxnLst/>
              <a:rect l="l" t="t" r="r" b="b"/>
              <a:pathLst>
                <a:path w="2966084" h="1381125">
                  <a:moveTo>
                    <a:pt x="2965704" y="1380744"/>
                  </a:moveTo>
                  <a:lnTo>
                    <a:pt x="2965704" y="0"/>
                  </a:lnTo>
                  <a:lnTo>
                    <a:pt x="0" y="0"/>
                  </a:lnTo>
                  <a:lnTo>
                    <a:pt x="0" y="1380744"/>
                  </a:lnTo>
                  <a:lnTo>
                    <a:pt x="6096" y="1380744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lnTo>
                    <a:pt x="2951988" y="12192"/>
                  </a:lnTo>
                  <a:lnTo>
                    <a:pt x="2951988" y="6096"/>
                  </a:lnTo>
                  <a:lnTo>
                    <a:pt x="2958084" y="12192"/>
                  </a:lnTo>
                  <a:lnTo>
                    <a:pt x="2958084" y="1380744"/>
                  </a:lnTo>
                  <a:lnTo>
                    <a:pt x="2965704" y="1380744"/>
                  </a:lnTo>
                  <a:close/>
                </a:path>
                <a:path w="2966084" h="1381125">
                  <a:moveTo>
                    <a:pt x="12192" y="12192"/>
                  </a:move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close/>
                </a:path>
                <a:path w="2966084" h="1381125">
                  <a:moveTo>
                    <a:pt x="12192" y="1368552"/>
                  </a:moveTo>
                  <a:lnTo>
                    <a:pt x="12192" y="12192"/>
                  </a:lnTo>
                  <a:lnTo>
                    <a:pt x="6096" y="12192"/>
                  </a:lnTo>
                  <a:lnTo>
                    <a:pt x="6096" y="1368552"/>
                  </a:lnTo>
                  <a:lnTo>
                    <a:pt x="12192" y="1368552"/>
                  </a:lnTo>
                  <a:close/>
                </a:path>
                <a:path w="2966084" h="1381125">
                  <a:moveTo>
                    <a:pt x="2958084" y="1368552"/>
                  </a:moveTo>
                  <a:lnTo>
                    <a:pt x="6096" y="1368552"/>
                  </a:lnTo>
                  <a:lnTo>
                    <a:pt x="12192" y="1374648"/>
                  </a:lnTo>
                  <a:lnTo>
                    <a:pt x="12192" y="1380744"/>
                  </a:lnTo>
                  <a:lnTo>
                    <a:pt x="2951988" y="1380744"/>
                  </a:lnTo>
                  <a:lnTo>
                    <a:pt x="2951988" y="1374648"/>
                  </a:lnTo>
                  <a:lnTo>
                    <a:pt x="2958084" y="1368552"/>
                  </a:lnTo>
                  <a:close/>
                </a:path>
                <a:path w="2966084" h="1381125">
                  <a:moveTo>
                    <a:pt x="12192" y="1380744"/>
                  </a:moveTo>
                  <a:lnTo>
                    <a:pt x="12192" y="1374648"/>
                  </a:lnTo>
                  <a:lnTo>
                    <a:pt x="6096" y="1368552"/>
                  </a:lnTo>
                  <a:lnTo>
                    <a:pt x="6096" y="1380744"/>
                  </a:lnTo>
                  <a:lnTo>
                    <a:pt x="12192" y="1380744"/>
                  </a:lnTo>
                  <a:close/>
                </a:path>
                <a:path w="2966084" h="1381125">
                  <a:moveTo>
                    <a:pt x="2958084" y="12192"/>
                  </a:moveTo>
                  <a:lnTo>
                    <a:pt x="2951988" y="6096"/>
                  </a:lnTo>
                  <a:lnTo>
                    <a:pt x="2951988" y="12192"/>
                  </a:lnTo>
                  <a:lnTo>
                    <a:pt x="2958084" y="12192"/>
                  </a:lnTo>
                  <a:close/>
                </a:path>
                <a:path w="2966084" h="1381125">
                  <a:moveTo>
                    <a:pt x="2958084" y="1368552"/>
                  </a:moveTo>
                  <a:lnTo>
                    <a:pt x="2958084" y="12192"/>
                  </a:lnTo>
                  <a:lnTo>
                    <a:pt x="2951988" y="12192"/>
                  </a:lnTo>
                  <a:lnTo>
                    <a:pt x="2951988" y="1368552"/>
                  </a:lnTo>
                  <a:lnTo>
                    <a:pt x="2958084" y="1368552"/>
                  </a:lnTo>
                  <a:close/>
                </a:path>
                <a:path w="2966084" h="1381125">
                  <a:moveTo>
                    <a:pt x="2958084" y="1380744"/>
                  </a:moveTo>
                  <a:lnTo>
                    <a:pt x="2958084" y="1368552"/>
                  </a:lnTo>
                  <a:lnTo>
                    <a:pt x="2951988" y="1374648"/>
                  </a:lnTo>
                  <a:lnTo>
                    <a:pt x="2951988" y="1380744"/>
                  </a:lnTo>
                  <a:lnTo>
                    <a:pt x="2958084" y="13807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354957" y="5434583"/>
            <a:ext cx="2952115" cy="1369060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marL="99060" marR="91440" indent="124460">
              <a:lnSpc>
                <a:spcPct val="100000"/>
              </a:lnSpc>
              <a:spcBef>
                <a:spcPts val="1480"/>
              </a:spcBef>
            </a:pPr>
            <a:r>
              <a:rPr sz="1600" b="1" spc="-10" dirty="0">
                <a:latin typeface="Times New Roman"/>
                <a:cs typeface="Times New Roman"/>
              </a:rPr>
              <a:t>Retraitements </a:t>
            </a:r>
            <a:r>
              <a:rPr sz="1600" b="1" spc="-5" dirty="0">
                <a:latin typeface="Times New Roman"/>
                <a:cs typeface="Times New Roman"/>
              </a:rPr>
              <a:t>pour parvenir  à des états financiers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conformes</a:t>
            </a:r>
            <a:endParaRPr sz="1600">
              <a:latin typeface="Times New Roman"/>
              <a:cs typeface="Times New Roman"/>
            </a:endParaRPr>
          </a:p>
          <a:p>
            <a:pPr marL="1034415" marR="574040" indent="-452755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aux </a:t>
            </a:r>
            <a:r>
              <a:rPr sz="1600" b="1" spc="-10" dirty="0">
                <a:latin typeface="Times New Roman"/>
                <a:cs typeface="Times New Roman"/>
              </a:rPr>
              <a:t>normes </a:t>
            </a:r>
            <a:r>
              <a:rPr sz="1600" b="1" spc="-5" dirty="0">
                <a:latin typeface="Times New Roman"/>
                <a:cs typeface="Times New Roman"/>
              </a:rPr>
              <a:t>IFRS </a:t>
            </a:r>
            <a:r>
              <a:rPr sz="1600" b="1" dirty="0">
                <a:latin typeface="Times New Roman"/>
                <a:cs typeface="Times New Roman"/>
              </a:rPr>
              <a:t>ou  </a:t>
            </a:r>
            <a:r>
              <a:rPr sz="1600" b="1" spc="-10" dirty="0">
                <a:latin typeface="Times New Roman"/>
                <a:cs typeface="Times New Roman"/>
              </a:rPr>
              <a:t>US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GAAP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450214" y="4780788"/>
            <a:ext cx="2921635" cy="1673860"/>
            <a:chOff x="3450214" y="4780788"/>
            <a:chExt cx="2921635" cy="1673860"/>
          </a:xfrm>
        </p:grpSpPr>
        <p:sp>
          <p:nvSpPr>
            <p:cNvPr id="18" name="object 18"/>
            <p:cNvSpPr/>
            <p:nvPr/>
          </p:nvSpPr>
          <p:spPr>
            <a:xfrm>
              <a:off x="3474598" y="4786883"/>
              <a:ext cx="576580" cy="647700"/>
            </a:xfrm>
            <a:custGeom>
              <a:avLst/>
              <a:gdLst/>
              <a:ahLst/>
              <a:cxnLst/>
              <a:rect l="l" t="t" r="r" b="b"/>
              <a:pathLst>
                <a:path w="576579" h="647700">
                  <a:moveTo>
                    <a:pt x="576071" y="486155"/>
                  </a:moveTo>
                  <a:lnTo>
                    <a:pt x="432815" y="486155"/>
                  </a:lnTo>
                  <a:lnTo>
                    <a:pt x="432815" y="0"/>
                  </a:lnTo>
                  <a:lnTo>
                    <a:pt x="144779" y="0"/>
                  </a:lnTo>
                  <a:lnTo>
                    <a:pt x="144779" y="486155"/>
                  </a:lnTo>
                  <a:lnTo>
                    <a:pt x="0" y="486155"/>
                  </a:lnTo>
                  <a:lnTo>
                    <a:pt x="288035" y="647699"/>
                  </a:lnTo>
                  <a:lnTo>
                    <a:pt x="576071" y="48615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50214" y="4780788"/>
              <a:ext cx="624840" cy="661670"/>
            </a:xfrm>
            <a:custGeom>
              <a:avLst/>
              <a:gdLst/>
              <a:ahLst/>
              <a:cxnLst/>
              <a:rect l="l" t="t" r="r" b="b"/>
              <a:pathLst>
                <a:path w="624839" h="661670">
                  <a:moveTo>
                    <a:pt x="27432" y="486156"/>
                  </a:moveTo>
                  <a:lnTo>
                    <a:pt x="0" y="486156"/>
                  </a:lnTo>
                  <a:lnTo>
                    <a:pt x="24384" y="499834"/>
                  </a:lnTo>
                  <a:lnTo>
                    <a:pt x="24384" y="498348"/>
                  </a:lnTo>
                  <a:lnTo>
                    <a:pt x="27432" y="486156"/>
                  </a:lnTo>
                  <a:close/>
                </a:path>
                <a:path w="624839" h="661670">
                  <a:moveTo>
                    <a:pt x="49170" y="498348"/>
                  </a:moveTo>
                  <a:lnTo>
                    <a:pt x="27432" y="486156"/>
                  </a:lnTo>
                  <a:lnTo>
                    <a:pt x="24384" y="498348"/>
                  </a:lnTo>
                  <a:lnTo>
                    <a:pt x="49170" y="498348"/>
                  </a:lnTo>
                  <a:close/>
                </a:path>
                <a:path w="624839" h="661670">
                  <a:moveTo>
                    <a:pt x="312420" y="645990"/>
                  </a:moveTo>
                  <a:lnTo>
                    <a:pt x="49170" y="498348"/>
                  </a:lnTo>
                  <a:lnTo>
                    <a:pt x="24384" y="498348"/>
                  </a:lnTo>
                  <a:lnTo>
                    <a:pt x="24384" y="499834"/>
                  </a:lnTo>
                  <a:lnTo>
                    <a:pt x="309372" y="659706"/>
                  </a:lnTo>
                  <a:lnTo>
                    <a:pt x="309372" y="647700"/>
                  </a:lnTo>
                  <a:lnTo>
                    <a:pt x="312420" y="645990"/>
                  </a:lnTo>
                  <a:close/>
                </a:path>
                <a:path w="624839" h="661670">
                  <a:moveTo>
                    <a:pt x="169164" y="486156"/>
                  </a:moveTo>
                  <a:lnTo>
                    <a:pt x="27432" y="486156"/>
                  </a:lnTo>
                  <a:lnTo>
                    <a:pt x="49170" y="498348"/>
                  </a:lnTo>
                  <a:lnTo>
                    <a:pt x="163068" y="498348"/>
                  </a:lnTo>
                  <a:lnTo>
                    <a:pt x="163068" y="492252"/>
                  </a:lnTo>
                  <a:lnTo>
                    <a:pt x="169164" y="486156"/>
                  </a:lnTo>
                  <a:close/>
                </a:path>
                <a:path w="624839" h="661670">
                  <a:moveTo>
                    <a:pt x="463296" y="486156"/>
                  </a:moveTo>
                  <a:lnTo>
                    <a:pt x="463296" y="0"/>
                  </a:lnTo>
                  <a:lnTo>
                    <a:pt x="163068" y="0"/>
                  </a:lnTo>
                  <a:lnTo>
                    <a:pt x="163068" y="486156"/>
                  </a:lnTo>
                  <a:lnTo>
                    <a:pt x="169164" y="486156"/>
                  </a:lnTo>
                  <a:lnTo>
                    <a:pt x="169164" y="12192"/>
                  </a:lnTo>
                  <a:lnTo>
                    <a:pt x="175260" y="6096"/>
                  </a:lnTo>
                  <a:lnTo>
                    <a:pt x="175260" y="12192"/>
                  </a:lnTo>
                  <a:lnTo>
                    <a:pt x="451104" y="12192"/>
                  </a:lnTo>
                  <a:lnTo>
                    <a:pt x="451104" y="6096"/>
                  </a:lnTo>
                  <a:lnTo>
                    <a:pt x="457200" y="12192"/>
                  </a:lnTo>
                  <a:lnTo>
                    <a:pt x="457200" y="486156"/>
                  </a:lnTo>
                  <a:lnTo>
                    <a:pt x="463296" y="486156"/>
                  </a:lnTo>
                  <a:close/>
                </a:path>
                <a:path w="624839" h="661670">
                  <a:moveTo>
                    <a:pt x="175260" y="498348"/>
                  </a:moveTo>
                  <a:lnTo>
                    <a:pt x="175260" y="12192"/>
                  </a:lnTo>
                  <a:lnTo>
                    <a:pt x="169164" y="12192"/>
                  </a:lnTo>
                  <a:lnTo>
                    <a:pt x="169164" y="486156"/>
                  </a:lnTo>
                  <a:lnTo>
                    <a:pt x="163068" y="492252"/>
                  </a:lnTo>
                  <a:lnTo>
                    <a:pt x="163068" y="498348"/>
                  </a:lnTo>
                  <a:lnTo>
                    <a:pt x="175260" y="498348"/>
                  </a:lnTo>
                  <a:close/>
                </a:path>
                <a:path w="624839" h="661670">
                  <a:moveTo>
                    <a:pt x="175260" y="12192"/>
                  </a:moveTo>
                  <a:lnTo>
                    <a:pt x="175260" y="6096"/>
                  </a:lnTo>
                  <a:lnTo>
                    <a:pt x="169164" y="12192"/>
                  </a:lnTo>
                  <a:lnTo>
                    <a:pt x="175260" y="12192"/>
                  </a:lnTo>
                  <a:close/>
                </a:path>
                <a:path w="624839" h="661670">
                  <a:moveTo>
                    <a:pt x="315468" y="647700"/>
                  </a:moveTo>
                  <a:lnTo>
                    <a:pt x="312420" y="645990"/>
                  </a:lnTo>
                  <a:lnTo>
                    <a:pt x="309372" y="647700"/>
                  </a:lnTo>
                  <a:lnTo>
                    <a:pt x="315468" y="647700"/>
                  </a:lnTo>
                  <a:close/>
                </a:path>
                <a:path w="624839" h="661670">
                  <a:moveTo>
                    <a:pt x="315468" y="659706"/>
                  </a:moveTo>
                  <a:lnTo>
                    <a:pt x="315468" y="647700"/>
                  </a:lnTo>
                  <a:lnTo>
                    <a:pt x="309372" y="647700"/>
                  </a:lnTo>
                  <a:lnTo>
                    <a:pt x="309372" y="659706"/>
                  </a:lnTo>
                  <a:lnTo>
                    <a:pt x="312420" y="661416"/>
                  </a:lnTo>
                  <a:lnTo>
                    <a:pt x="315468" y="659706"/>
                  </a:lnTo>
                  <a:close/>
                </a:path>
                <a:path w="624839" h="661670">
                  <a:moveTo>
                    <a:pt x="600456" y="499834"/>
                  </a:moveTo>
                  <a:lnTo>
                    <a:pt x="600456" y="498348"/>
                  </a:lnTo>
                  <a:lnTo>
                    <a:pt x="575669" y="498348"/>
                  </a:lnTo>
                  <a:lnTo>
                    <a:pt x="312420" y="645990"/>
                  </a:lnTo>
                  <a:lnTo>
                    <a:pt x="315468" y="647700"/>
                  </a:lnTo>
                  <a:lnTo>
                    <a:pt x="315468" y="659706"/>
                  </a:lnTo>
                  <a:lnTo>
                    <a:pt x="600456" y="499834"/>
                  </a:lnTo>
                  <a:close/>
                </a:path>
                <a:path w="624839" h="661670">
                  <a:moveTo>
                    <a:pt x="457200" y="12192"/>
                  </a:moveTo>
                  <a:lnTo>
                    <a:pt x="451104" y="6096"/>
                  </a:lnTo>
                  <a:lnTo>
                    <a:pt x="451104" y="12192"/>
                  </a:lnTo>
                  <a:lnTo>
                    <a:pt x="457200" y="12192"/>
                  </a:lnTo>
                  <a:close/>
                </a:path>
                <a:path w="624839" h="661670">
                  <a:moveTo>
                    <a:pt x="463296" y="498348"/>
                  </a:moveTo>
                  <a:lnTo>
                    <a:pt x="463296" y="492252"/>
                  </a:lnTo>
                  <a:lnTo>
                    <a:pt x="457200" y="486156"/>
                  </a:lnTo>
                  <a:lnTo>
                    <a:pt x="457200" y="12192"/>
                  </a:lnTo>
                  <a:lnTo>
                    <a:pt x="451104" y="12192"/>
                  </a:lnTo>
                  <a:lnTo>
                    <a:pt x="451104" y="498348"/>
                  </a:lnTo>
                  <a:lnTo>
                    <a:pt x="463296" y="498348"/>
                  </a:lnTo>
                  <a:close/>
                </a:path>
                <a:path w="624839" h="661670">
                  <a:moveTo>
                    <a:pt x="597408" y="486156"/>
                  </a:moveTo>
                  <a:lnTo>
                    <a:pt x="457200" y="486156"/>
                  </a:lnTo>
                  <a:lnTo>
                    <a:pt x="463296" y="492252"/>
                  </a:lnTo>
                  <a:lnTo>
                    <a:pt x="463296" y="498348"/>
                  </a:lnTo>
                  <a:lnTo>
                    <a:pt x="575669" y="498348"/>
                  </a:lnTo>
                  <a:lnTo>
                    <a:pt x="597408" y="486156"/>
                  </a:lnTo>
                  <a:close/>
                </a:path>
                <a:path w="624839" h="661670">
                  <a:moveTo>
                    <a:pt x="600456" y="498348"/>
                  </a:moveTo>
                  <a:lnTo>
                    <a:pt x="597408" y="486156"/>
                  </a:lnTo>
                  <a:lnTo>
                    <a:pt x="575669" y="498348"/>
                  </a:lnTo>
                  <a:lnTo>
                    <a:pt x="600456" y="498348"/>
                  </a:lnTo>
                  <a:close/>
                </a:path>
                <a:path w="624839" h="661670">
                  <a:moveTo>
                    <a:pt x="624840" y="486156"/>
                  </a:moveTo>
                  <a:lnTo>
                    <a:pt x="597408" y="486156"/>
                  </a:lnTo>
                  <a:lnTo>
                    <a:pt x="600456" y="498348"/>
                  </a:lnTo>
                  <a:lnTo>
                    <a:pt x="600456" y="499834"/>
                  </a:lnTo>
                  <a:lnTo>
                    <a:pt x="624840" y="4861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26742" y="6083807"/>
              <a:ext cx="1728470" cy="360045"/>
            </a:xfrm>
            <a:custGeom>
              <a:avLst/>
              <a:gdLst/>
              <a:ahLst/>
              <a:cxnLst/>
              <a:rect l="l" t="t" r="r" b="b"/>
              <a:pathLst>
                <a:path w="1728470" h="360045">
                  <a:moveTo>
                    <a:pt x="1728215" y="179831"/>
                  </a:moveTo>
                  <a:lnTo>
                    <a:pt x="1295399" y="0"/>
                  </a:lnTo>
                  <a:lnTo>
                    <a:pt x="1295399" y="89915"/>
                  </a:lnTo>
                  <a:lnTo>
                    <a:pt x="0" y="89915"/>
                  </a:lnTo>
                  <a:lnTo>
                    <a:pt x="0" y="269747"/>
                  </a:lnTo>
                  <a:lnTo>
                    <a:pt x="1295399" y="269747"/>
                  </a:lnTo>
                  <a:lnTo>
                    <a:pt x="1295399" y="359663"/>
                  </a:lnTo>
                  <a:lnTo>
                    <a:pt x="1728215" y="179831"/>
                  </a:lnTo>
                  <a:close/>
                </a:path>
              </a:pathLst>
            </a:custGeom>
            <a:solidFill>
              <a:srgbClr val="9832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19122" y="6074664"/>
              <a:ext cx="1752600" cy="379730"/>
            </a:xfrm>
            <a:custGeom>
              <a:avLst/>
              <a:gdLst/>
              <a:ahLst/>
              <a:cxnLst/>
              <a:rect l="l" t="t" r="r" b="b"/>
              <a:pathLst>
                <a:path w="1752600" h="379729">
                  <a:moveTo>
                    <a:pt x="1303020" y="92964"/>
                  </a:moveTo>
                  <a:lnTo>
                    <a:pt x="0" y="92964"/>
                  </a:lnTo>
                  <a:lnTo>
                    <a:pt x="0" y="284988"/>
                  </a:lnTo>
                  <a:lnTo>
                    <a:pt x="7620" y="284988"/>
                  </a:lnTo>
                  <a:lnTo>
                    <a:pt x="7620" y="105156"/>
                  </a:lnTo>
                  <a:lnTo>
                    <a:pt x="13716" y="99060"/>
                  </a:lnTo>
                  <a:lnTo>
                    <a:pt x="13716" y="105156"/>
                  </a:lnTo>
                  <a:lnTo>
                    <a:pt x="1296924" y="105156"/>
                  </a:lnTo>
                  <a:lnTo>
                    <a:pt x="1296924" y="99060"/>
                  </a:lnTo>
                  <a:lnTo>
                    <a:pt x="1303020" y="92964"/>
                  </a:lnTo>
                  <a:close/>
                </a:path>
                <a:path w="1752600" h="379729">
                  <a:moveTo>
                    <a:pt x="13716" y="105156"/>
                  </a:moveTo>
                  <a:lnTo>
                    <a:pt x="13716" y="99060"/>
                  </a:lnTo>
                  <a:lnTo>
                    <a:pt x="7620" y="105156"/>
                  </a:lnTo>
                  <a:lnTo>
                    <a:pt x="13716" y="105156"/>
                  </a:lnTo>
                  <a:close/>
                </a:path>
                <a:path w="1752600" h="379729">
                  <a:moveTo>
                    <a:pt x="13716" y="272796"/>
                  </a:moveTo>
                  <a:lnTo>
                    <a:pt x="13716" y="105156"/>
                  </a:lnTo>
                  <a:lnTo>
                    <a:pt x="7620" y="105156"/>
                  </a:lnTo>
                  <a:lnTo>
                    <a:pt x="7620" y="272796"/>
                  </a:lnTo>
                  <a:lnTo>
                    <a:pt x="13716" y="272796"/>
                  </a:lnTo>
                  <a:close/>
                </a:path>
                <a:path w="1752600" h="379729">
                  <a:moveTo>
                    <a:pt x="1309116" y="361031"/>
                  </a:moveTo>
                  <a:lnTo>
                    <a:pt x="1309116" y="272796"/>
                  </a:lnTo>
                  <a:lnTo>
                    <a:pt x="7620" y="272796"/>
                  </a:lnTo>
                  <a:lnTo>
                    <a:pt x="13716" y="278892"/>
                  </a:lnTo>
                  <a:lnTo>
                    <a:pt x="13716" y="284988"/>
                  </a:lnTo>
                  <a:lnTo>
                    <a:pt x="1296924" y="284988"/>
                  </a:lnTo>
                  <a:lnTo>
                    <a:pt x="1296924" y="278892"/>
                  </a:lnTo>
                  <a:lnTo>
                    <a:pt x="1303020" y="284988"/>
                  </a:lnTo>
                  <a:lnTo>
                    <a:pt x="1303020" y="363595"/>
                  </a:lnTo>
                  <a:lnTo>
                    <a:pt x="1309116" y="361031"/>
                  </a:lnTo>
                  <a:close/>
                </a:path>
                <a:path w="1752600" h="379729">
                  <a:moveTo>
                    <a:pt x="13716" y="284988"/>
                  </a:moveTo>
                  <a:lnTo>
                    <a:pt x="13716" y="278892"/>
                  </a:lnTo>
                  <a:lnTo>
                    <a:pt x="7620" y="272796"/>
                  </a:lnTo>
                  <a:lnTo>
                    <a:pt x="7620" y="284988"/>
                  </a:lnTo>
                  <a:lnTo>
                    <a:pt x="13716" y="284988"/>
                  </a:lnTo>
                  <a:close/>
                </a:path>
                <a:path w="1752600" h="379729">
                  <a:moveTo>
                    <a:pt x="1752600" y="188976"/>
                  </a:moveTo>
                  <a:lnTo>
                    <a:pt x="1296924" y="0"/>
                  </a:lnTo>
                  <a:lnTo>
                    <a:pt x="1296924" y="92964"/>
                  </a:lnTo>
                  <a:lnTo>
                    <a:pt x="1301496" y="92964"/>
                  </a:lnTo>
                  <a:lnTo>
                    <a:pt x="1301496" y="15240"/>
                  </a:lnTo>
                  <a:lnTo>
                    <a:pt x="1309116" y="9144"/>
                  </a:lnTo>
                  <a:lnTo>
                    <a:pt x="1309116" y="18417"/>
                  </a:lnTo>
                  <a:lnTo>
                    <a:pt x="1718229" y="189001"/>
                  </a:lnTo>
                  <a:lnTo>
                    <a:pt x="1732788" y="182880"/>
                  </a:lnTo>
                  <a:lnTo>
                    <a:pt x="1732788" y="197258"/>
                  </a:lnTo>
                  <a:lnTo>
                    <a:pt x="1752600" y="188976"/>
                  </a:lnTo>
                  <a:close/>
                </a:path>
                <a:path w="1752600" h="379729">
                  <a:moveTo>
                    <a:pt x="1303020" y="105156"/>
                  </a:moveTo>
                  <a:lnTo>
                    <a:pt x="1303020" y="92964"/>
                  </a:lnTo>
                  <a:lnTo>
                    <a:pt x="1296924" y="99060"/>
                  </a:lnTo>
                  <a:lnTo>
                    <a:pt x="1296924" y="105156"/>
                  </a:lnTo>
                  <a:lnTo>
                    <a:pt x="1303020" y="105156"/>
                  </a:lnTo>
                  <a:close/>
                </a:path>
                <a:path w="1752600" h="379729">
                  <a:moveTo>
                    <a:pt x="1303020" y="284988"/>
                  </a:moveTo>
                  <a:lnTo>
                    <a:pt x="1296924" y="278892"/>
                  </a:lnTo>
                  <a:lnTo>
                    <a:pt x="1296924" y="284988"/>
                  </a:lnTo>
                  <a:lnTo>
                    <a:pt x="1303020" y="284988"/>
                  </a:lnTo>
                  <a:close/>
                </a:path>
                <a:path w="1752600" h="379729">
                  <a:moveTo>
                    <a:pt x="1303020" y="363595"/>
                  </a:moveTo>
                  <a:lnTo>
                    <a:pt x="1303020" y="284988"/>
                  </a:lnTo>
                  <a:lnTo>
                    <a:pt x="1296924" y="284988"/>
                  </a:lnTo>
                  <a:lnTo>
                    <a:pt x="1296924" y="379476"/>
                  </a:lnTo>
                  <a:lnTo>
                    <a:pt x="1301496" y="377564"/>
                  </a:lnTo>
                  <a:lnTo>
                    <a:pt x="1301496" y="364236"/>
                  </a:lnTo>
                  <a:lnTo>
                    <a:pt x="1303020" y="363595"/>
                  </a:lnTo>
                  <a:close/>
                </a:path>
                <a:path w="1752600" h="379729">
                  <a:moveTo>
                    <a:pt x="1309116" y="18417"/>
                  </a:moveTo>
                  <a:lnTo>
                    <a:pt x="1309116" y="9144"/>
                  </a:lnTo>
                  <a:lnTo>
                    <a:pt x="1301496" y="15240"/>
                  </a:lnTo>
                  <a:lnTo>
                    <a:pt x="1309116" y="18417"/>
                  </a:lnTo>
                  <a:close/>
                </a:path>
                <a:path w="1752600" h="379729">
                  <a:moveTo>
                    <a:pt x="1309116" y="105156"/>
                  </a:moveTo>
                  <a:lnTo>
                    <a:pt x="1309116" y="18417"/>
                  </a:lnTo>
                  <a:lnTo>
                    <a:pt x="1301496" y="15240"/>
                  </a:lnTo>
                  <a:lnTo>
                    <a:pt x="1301496" y="92964"/>
                  </a:lnTo>
                  <a:lnTo>
                    <a:pt x="1303020" y="92964"/>
                  </a:lnTo>
                  <a:lnTo>
                    <a:pt x="1303020" y="105156"/>
                  </a:lnTo>
                  <a:lnTo>
                    <a:pt x="1309116" y="105156"/>
                  </a:lnTo>
                  <a:close/>
                </a:path>
                <a:path w="1752600" h="379729">
                  <a:moveTo>
                    <a:pt x="1732788" y="197258"/>
                  </a:moveTo>
                  <a:lnTo>
                    <a:pt x="1732788" y="195072"/>
                  </a:lnTo>
                  <a:lnTo>
                    <a:pt x="1718229" y="189001"/>
                  </a:lnTo>
                  <a:lnTo>
                    <a:pt x="1301496" y="364236"/>
                  </a:lnTo>
                  <a:lnTo>
                    <a:pt x="1309116" y="368808"/>
                  </a:lnTo>
                  <a:lnTo>
                    <a:pt x="1309116" y="374379"/>
                  </a:lnTo>
                  <a:lnTo>
                    <a:pt x="1732788" y="197258"/>
                  </a:lnTo>
                  <a:close/>
                </a:path>
                <a:path w="1752600" h="379729">
                  <a:moveTo>
                    <a:pt x="1309116" y="374379"/>
                  </a:moveTo>
                  <a:lnTo>
                    <a:pt x="1309116" y="368808"/>
                  </a:lnTo>
                  <a:lnTo>
                    <a:pt x="1301496" y="364236"/>
                  </a:lnTo>
                  <a:lnTo>
                    <a:pt x="1301496" y="377564"/>
                  </a:lnTo>
                  <a:lnTo>
                    <a:pt x="1309116" y="374379"/>
                  </a:lnTo>
                  <a:close/>
                </a:path>
                <a:path w="1752600" h="379729">
                  <a:moveTo>
                    <a:pt x="1732788" y="195072"/>
                  </a:moveTo>
                  <a:lnTo>
                    <a:pt x="1732788" y="182880"/>
                  </a:lnTo>
                  <a:lnTo>
                    <a:pt x="1718229" y="189001"/>
                  </a:lnTo>
                  <a:lnTo>
                    <a:pt x="1732788" y="1950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Espace réservé du numéro de diapositive 21">
            <a:extLst>
              <a:ext uri="{FF2B5EF4-FFF2-40B4-BE49-F238E27FC236}">
                <a16:creationId xmlns:a16="http://schemas.microsoft.com/office/drawing/2014/main" id="{216B7E7B-4589-65FB-AC66-36D2D697F4C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28</a:t>
            </a:fld>
            <a:endParaRPr lang="fr-F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7756" y="721867"/>
            <a:ext cx="59309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Application des normes</a:t>
            </a:r>
            <a:r>
              <a:rPr sz="3200" spc="-120" dirty="0"/>
              <a:t> </a:t>
            </a:r>
            <a:r>
              <a:rPr sz="3200" spc="-5" dirty="0"/>
              <a:t>IAS/IFRS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1523881" y="2333244"/>
            <a:ext cx="2665730" cy="1211580"/>
            <a:chOff x="1523881" y="2333244"/>
            <a:chExt cx="2665730" cy="1211580"/>
          </a:xfrm>
        </p:grpSpPr>
        <p:sp>
          <p:nvSpPr>
            <p:cNvPr id="4" name="object 4"/>
            <p:cNvSpPr/>
            <p:nvPr/>
          </p:nvSpPr>
          <p:spPr>
            <a:xfrm>
              <a:off x="1529974" y="2339339"/>
              <a:ext cx="2653665" cy="1199515"/>
            </a:xfrm>
            <a:custGeom>
              <a:avLst/>
              <a:gdLst/>
              <a:ahLst/>
              <a:cxnLst/>
              <a:rect l="l" t="t" r="r" b="b"/>
              <a:pathLst>
                <a:path w="2653665" h="1199514">
                  <a:moveTo>
                    <a:pt x="2653283" y="1199387"/>
                  </a:moveTo>
                  <a:lnTo>
                    <a:pt x="2653283" y="0"/>
                  </a:lnTo>
                  <a:lnTo>
                    <a:pt x="0" y="0"/>
                  </a:lnTo>
                  <a:lnTo>
                    <a:pt x="0" y="1199387"/>
                  </a:lnTo>
                  <a:lnTo>
                    <a:pt x="2653283" y="1199387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3881" y="2333244"/>
              <a:ext cx="2665730" cy="1211580"/>
            </a:xfrm>
            <a:custGeom>
              <a:avLst/>
              <a:gdLst/>
              <a:ahLst/>
              <a:cxnLst/>
              <a:rect l="l" t="t" r="r" b="b"/>
              <a:pathLst>
                <a:path w="2665729" h="1211579">
                  <a:moveTo>
                    <a:pt x="2665473" y="1211580"/>
                  </a:moveTo>
                  <a:lnTo>
                    <a:pt x="2665473" y="0"/>
                  </a:lnTo>
                  <a:lnTo>
                    <a:pt x="0" y="0"/>
                  </a:lnTo>
                  <a:lnTo>
                    <a:pt x="0" y="1211580"/>
                  </a:lnTo>
                  <a:lnTo>
                    <a:pt x="6092" y="1211580"/>
                  </a:lnTo>
                  <a:lnTo>
                    <a:pt x="6092" y="12192"/>
                  </a:lnTo>
                  <a:lnTo>
                    <a:pt x="12188" y="6096"/>
                  </a:lnTo>
                  <a:lnTo>
                    <a:pt x="12188" y="12192"/>
                  </a:lnTo>
                  <a:lnTo>
                    <a:pt x="2653281" y="12192"/>
                  </a:lnTo>
                  <a:lnTo>
                    <a:pt x="2653281" y="6096"/>
                  </a:lnTo>
                  <a:lnTo>
                    <a:pt x="2659377" y="12192"/>
                  </a:lnTo>
                  <a:lnTo>
                    <a:pt x="2659377" y="1211580"/>
                  </a:lnTo>
                  <a:lnTo>
                    <a:pt x="2665473" y="1211580"/>
                  </a:lnTo>
                  <a:close/>
                </a:path>
                <a:path w="2665729" h="1211579">
                  <a:moveTo>
                    <a:pt x="12188" y="12192"/>
                  </a:moveTo>
                  <a:lnTo>
                    <a:pt x="12188" y="6096"/>
                  </a:lnTo>
                  <a:lnTo>
                    <a:pt x="6092" y="12192"/>
                  </a:lnTo>
                  <a:lnTo>
                    <a:pt x="12188" y="12192"/>
                  </a:lnTo>
                  <a:close/>
                </a:path>
                <a:path w="2665729" h="1211579">
                  <a:moveTo>
                    <a:pt x="12188" y="1199388"/>
                  </a:moveTo>
                  <a:lnTo>
                    <a:pt x="12188" y="12192"/>
                  </a:lnTo>
                  <a:lnTo>
                    <a:pt x="6092" y="12192"/>
                  </a:lnTo>
                  <a:lnTo>
                    <a:pt x="6092" y="1199388"/>
                  </a:lnTo>
                  <a:lnTo>
                    <a:pt x="12188" y="1199388"/>
                  </a:lnTo>
                  <a:close/>
                </a:path>
                <a:path w="2665729" h="1211579">
                  <a:moveTo>
                    <a:pt x="2659377" y="1199388"/>
                  </a:moveTo>
                  <a:lnTo>
                    <a:pt x="6092" y="1199388"/>
                  </a:lnTo>
                  <a:lnTo>
                    <a:pt x="12188" y="1205484"/>
                  </a:lnTo>
                  <a:lnTo>
                    <a:pt x="12188" y="1211580"/>
                  </a:lnTo>
                  <a:lnTo>
                    <a:pt x="2653281" y="1211580"/>
                  </a:lnTo>
                  <a:lnTo>
                    <a:pt x="2653281" y="1205484"/>
                  </a:lnTo>
                  <a:lnTo>
                    <a:pt x="2659377" y="1199388"/>
                  </a:lnTo>
                  <a:close/>
                </a:path>
                <a:path w="2665729" h="1211579">
                  <a:moveTo>
                    <a:pt x="12188" y="1211580"/>
                  </a:moveTo>
                  <a:lnTo>
                    <a:pt x="12188" y="1205484"/>
                  </a:lnTo>
                  <a:lnTo>
                    <a:pt x="6092" y="1199388"/>
                  </a:lnTo>
                  <a:lnTo>
                    <a:pt x="6092" y="1211580"/>
                  </a:lnTo>
                  <a:lnTo>
                    <a:pt x="12188" y="1211580"/>
                  </a:lnTo>
                  <a:close/>
                </a:path>
                <a:path w="2665729" h="1211579">
                  <a:moveTo>
                    <a:pt x="2659377" y="12192"/>
                  </a:moveTo>
                  <a:lnTo>
                    <a:pt x="2653281" y="6096"/>
                  </a:lnTo>
                  <a:lnTo>
                    <a:pt x="2653281" y="12192"/>
                  </a:lnTo>
                  <a:lnTo>
                    <a:pt x="2659377" y="12192"/>
                  </a:lnTo>
                  <a:close/>
                </a:path>
                <a:path w="2665729" h="1211579">
                  <a:moveTo>
                    <a:pt x="2659377" y="1199388"/>
                  </a:moveTo>
                  <a:lnTo>
                    <a:pt x="2659377" y="12192"/>
                  </a:lnTo>
                  <a:lnTo>
                    <a:pt x="2653281" y="12192"/>
                  </a:lnTo>
                  <a:lnTo>
                    <a:pt x="2653281" y="1199388"/>
                  </a:lnTo>
                  <a:lnTo>
                    <a:pt x="2659377" y="1199388"/>
                  </a:lnTo>
                  <a:close/>
                </a:path>
                <a:path w="2665729" h="1211579">
                  <a:moveTo>
                    <a:pt x="2659377" y="1211580"/>
                  </a:moveTo>
                  <a:lnTo>
                    <a:pt x="2659377" y="1199388"/>
                  </a:lnTo>
                  <a:lnTo>
                    <a:pt x="2653281" y="1205484"/>
                  </a:lnTo>
                  <a:lnTo>
                    <a:pt x="2653281" y="1211580"/>
                  </a:lnTo>
                  <a:lnTo>
                    <a:pt x="2659377" y="12115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29974" y="2339339"/>
            <a:ext cx="2653665" cy="119951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07950" marR="101600" indent="-1905" algn="ctr">
              <a:lnSpc>
                <a:spcPct val="100699"/>
              </a:lnSpc>
              <a:spcBef>
                <a:spcPts val="244"/>
              </a:spcBef>
            </a:pPr>
            <a:r>
              <a:rPr sz="1400" spc="-200" dirty="0">
                <a:latin typeface="Arial"/>
                <a:cs typeface="Arial"/>
              </a:rPr>
              <a:t>APE </a:t>
            </a:r>
            <a:r>
              <a:rPr sz="1400" spc="-10" dirty="0">
                <a:latin typeface="Arial"/>
                <a:cs typeface="Arial"/>
              </a:rPr>
              <a:t>et </a:t>
            </a:r>
            <a:r>
              <a:rPr sz="1400" spc="-70" dirty="0">
                <a:latin typeface="Arial"/>
                <a:cs typeface="Arial"/>
              </a:rPr>
              <a:t>Entreprises </a:t>
            </a:r>
            <a:r>
              <a:rPr sz="1400" spc="-55" dirty="0">
                <a:latin typeface="Arial"/>
                <a:cs typeface="Arial"/>
              </a:rPr>
              <a:t>établissant  </a:t>
            </a:r>
            <a:r>
              <a:rPr sz="1400" spc="-100" dirty="0">
                <a:latin typeface="Arial"/>
                <a:cs typeface="Arial"/>
              </a:rPr>
              <a:t>des </a:t>
            </a:r>
            <a:r>
              <a:rPr sz="1400" spc="-65" dirty="0">
                <a:latin typeface="Arial"/>
                <a:cs typeface="Arial"/>
              </a:rPr>
              <a:t>comptes </a:t>
            </a:r>
            <a:r>
              <a:rPr sz="1400" spc="-70" dirty="0">
                <a:latin typeface="Arial"/>
                <a:cs typeface="Arial"/>
              </a:rPr>
              <a:t>consolidés </a:t>
            </a:r>
            <a:r>
              <a:rPr sz="1400" spc="-10" dirty="0">
                <a:latin typeface="Arial"/>
                <a:cs typeface="Arial"/>
              </a:rPr>
              <a:t>et  </a:t>
            </a:r>
            <a:r>
              <a:rPr sz="1400" spc="-85" dirty="0">
                <a:latin typeface="Arial"/>
                <a:cs typeface="Arial"/>
              </a:rPr>
              <a:t>soumises </a:t>
            </a:r>
            <a:r>
              <a:rPr sz="1400" spc="-80" dirty="0">
                <a:latin typeface="Arial"/>
                <a:cs typeface="Arial"/>
              </a:rPr>
              <a:t>au </a:t>
            </a:r>
            <a:r>
              <a:rPr sz="1400" spc="-45" dirty="0">
                <a:latin typeface="Arial"/>
                <a:cs typeface="Arial"/>
              </a:rPr>
              <a:t>double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60" dirty="0">
                <a:latin typeface="Arial"/>
                <a:cs typeface="Arial"/>
              </a:rPr>
              <a:t>commissariat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00222" y="2333244"/>
            <a:ext cx="2665730" cy="1211580"/>
            <a:chOff x="5800222" y="2333244"/>
            <a:chExt cx="2665730" cy="1211580"/>
          </a:xfrm>
        </p:grpSpPr>
        <p:sp>
          <p:nvSpPr>
            <p:cNvPr id="8" name="object 8"/>
            <p:cNvSpPr/>
            <p:nvPr/>
          </p:nvSpPr>
          <p:spPr>
            <a:xfrm>
              <a:off x="5806318" y="2339339"/>
              <a:ext cx="2653665" cy="1199515"/>
            </a:xfrm>
            <a:custGeom>
              <a:avLst/>
              <a:gdLst/>
              <a:ahLst/>
              <a:cxnLst/>
              <a:rect l="l" t="t" r="r" b="b"/>
              <a:pathLst>
                <a:path w="2653665" h="1199514">
                  <a:moveTo>
                    <a:pt x="2653283" y="1199387"/>
                  </a:moveTo>
                  <a:lnTo>
                    <a:pt x="2653283" y="0"/>
                  </a:lnTo>
                  <a:lnTo>
                    <a:pt x="0" y="0"/>
                  </a:lnTo>
                  <a:lnTo>
                    <a:pt x="0" y="1199387"/>
                  </a:lnTo>
                  <a:lnTo>
                    <a:pt x="2653283" y="1199387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00222" y="2333244"/>
              <a:ext cx="2665730" cy="1211580"/>
            </a:xfrm>
            <a:custGeom>
              <a:avLst/>
              <a:gdLst/>
              <a:ahLst/>
              <a:cxnLst/>
              <a:rect l="l" t="t" r="r" b="b"/>
              <a:pathLst>
                <a:path w="2665729" h="1211579">
                  <a:moveTo>
                    <a:pt x="2665476" y="1211580"/>
                  </a:moveTo>
                  <a:lnTo>
                    <a:pt x="2665476" y="0"/>
                  </a:lnTo>
                  <a:lnTo>
                    <a:pt x="0" y="0"/>
                  </a:lnTo>
                  <a:lnTo>
                    <a:pt x="0" y="1211580"/>
                  </a:lnTo>
                  <a:lnTo>
                    <a:pt x="6096" y="1211580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lnTo>
                    <a:pt x="2653284" y="12192"/>
                  </a:lnTo>
                  <a:lnTo>
                    <a:pt x="2653284" y="6096"/>
                  </a:lnTo>
                  <a:lnTo>
                    <a:pt x="2659380" y="12192"/>
                  </a:lnTo>
                  <a:lnTo>
                    <a:pt x="2659380" y="1211580"/>
                  </a:lnTo>
                  <a:lnTo>
                    <a:pt x="2665476" y="1211580"/>
                  </a:lnTo>
                  <a:close/>
                </a:path>
                <a:path w="2665729" h="1211579">
                  <a:moveTo>
                    <a:pt x="12192" y="12192"/>
                  </a:move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close/>
                </a:path>
                <a:path w="2665729" h="1211579">
                  <a:moveTo>
                    <a:pt x="12192" y="1199388"/>
                  </a:moveTo>
                  <a:lnTo>
                    <a:pt x="12192" y="12192"/>
                  </a:lnTo>
                  <a:lnTo>
                    <a:pt x="6096" y="12192"/>
                  </a:lnTo>
                  <a:lnTo>
                    <a:pt x="6096" y="1199388"/>
                  </a:lnTo>
                  <a:lnTo>
                    <a:pt x="12192" y="1199388"/>
                  </a:lnTo>
                  <a:close/>
                </a:path>
                <a:path w="2665729" h="1211579">
                  <a:moveTo>
                    <a:pt x="2659380" y="1199388"/>
                  </a:moveTo>
                  <a:lnTo>
                    <a:pt x="6096" y="1199388"/>
                  </a:lnTo>
                  <a:lnTo>
                    <a:pt x="12192" y="1205484"/>
                  </a:lnTo>
                  <a:lnTo>
                    <a:pt x="12192" y="1211580"/>
                  </a:lnTo>
                  <a:lnTo>
                    <a:pt x="2653284" y="1211580"/>
                  </a:lnTo>
                  <a:lnTo>
                    <a:pt x="2653284" y="1205484"/>
                  </a:lnTo>
                  <a:lnTo>
                    <a:pt x="2659380" y="1199388"/>
                  </a:lnTo>
                  <a:close/>
                </a:path>
                <a:path w="2665729" h="1211579">
                  <a:moveTo>
                    <a:pt x="12192" y="1211580"/>
                  </a:moveTo>
                  <a:lnTo>
                    <a:pt x="12192" y="1205484"/>
                  </a:lnTo>
                  <a:lnTo>
                    <a:pt x="6096" y="1199388"/>
                  </a:lnTo>
                  <a:lnTo>
                    <a:pt x="6096" y="1211580"/>
                  </a:lnTo>
                  <a:lnTo>
                    <a:pt x="12192" y="1211580"/>
                  </a:lnTo>
                  <a:close/>
                </a:path>
                <a:path w="2665729" h="1211579">
                  <a:moveTo>
                    <a:pt x="2659380" y="12192"/>
                  </a:moveTo>
                  <a:lnTo>
                    <a:pt x="2653284" y="6096"/>
                  </a:lnTo>
                  <a:lnTo>
                    <a:pt x="2653284" y="12192"/>
                  </a:lnTo>
                  <a:lnTo>
                    <a:pt x="2659380" y="12192"/>
                  </a:lnTo>
                  <a:close/>
                </a:path>
                <a:path w="2665729" h="1211579">
                  <a:moveTo>
                    <a:pt x="2659380" y="1199388"/>
                  </a:moveTo>
                  <a:lnTo>
                    <a:pt x="2659380" y="12192"/>
                  </a:lnTo>
                  <a:lnTo>
                    <a:pt x="2653284" y="12192"/>
                  </a:lnTo>
                  <a:lnTo>
                    <a:pt x="2653284" y="1199388"/>
                  </a:lnTo>
                  <a:lnTo>
                    <a:pt x="2659380" y="1199388"/>
                  </a:lnTo>
                  <a:close/>
                </a:path>
                <a:path w="2665729" h="1211579">
                  <a:moveTo>
                    <a:pt x="2659380" y="1211580"/>
                  </a:moveTo>
                  <a:lnTo>
                    <a:pt x="2659380" y="1199388"/>
                  </a:lnTo>
                  <a:lnTo>
                    <a:pt x="2653284" y="1205484"/>
                  </a:lnTo>
                  <a:lnTo>
                    <a:pt x="2653284" y="1211580"/>
                  </a:lnTo>
                  <a:lnTo>
                    <a:pt x="2659380" y="12115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806318" y="2339339"/>
            <a:ext cx="2653665" cy="119951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373380" marR="336550" indent="-30480" algn="just">
              <a:lnSpc>
                <a:spcPct val="100699"/>
              </a:lnSpc>
              <a:spcBef>
                <a:spcPts val="244"/>
              </a:spcBef>
            </a:pPr>
            <a:r>
              <a:rPr sz="1400" spc="-70" dirty="0">
                <a:latin typeface="Arial"/>
                <a:cs typeface="Arial"/>
              </a:rPr>
              <a:t>Entreprises </a:t>
            </a:r>
            <a:r>
              <a:rPr sz="1400" spc="-45" dirty="0">
                <a:latin typeface="Arial"/>
                <a:cs typeface="Arial"/>
              </a:rPr>
              <a:t>non </a:t>
            </a:r>
            <a:r>
              <a:rPr sz="1400" spc="-85" dirty="0">
                <a:latin typeface="Arial"/>
                <a:cs typeface="Arial"/>
              </a:rPr>
              <a:t>soumises </a:t>
            </a:r>
            <a:r>
              <a:rPr sz="1400" spc="-110" dirty="0">
                <a:latin typeface="Arial"/>
                <a:cs typeface="Arial"/>
              </a:rPr>
              <a:t>à  </a:t>
            </a:r>
            <a:r>
              <a:rPr sz="1400" spc="-35" dirty="0">
                <a:latin typeface="Arial"/>
                <a:cs typeface="Arial"/>
              </a:rPr>
              <a:t>l’obligation </a:t>
            </a:r>
            <a:r>
              <a:rPr sz="1400" spc="-70" dirty="0">
                <a:latin typeface="Arial"/>
                <a:cs typeface="Arial"/>
              </a:rPr>
              <a:t>de </a:t>
            </a:r>
            <a:r>
              <a:rPr sz="1400" spc="-65" dirty="0">
                <a:latin typeface="Arial"/>
                <a:cs typeface="Arial"/>
              </a:rPr>
              <a:t>désigner </a:t>
            </a:r>
            <a:r>
              <a:rPr sz="1400" spc="-50" dirty="0">
                <a:latin typeface="Arial"/>
                <a:cs typeface="Arial"/>
              </a:rPr>
              <a:t>un  </a:t>
            </a:r>
            <a:r>
              <a:rPr sz="1400" spc="-70" dirty="0">
                <a:latin typeface="Arial"/>
                <a:cs typeface="Arial"/>
              </a:rPr>
              <a:t>commissaire </a:t>
            </a:r>
            <a:r>
              <a:rPr sz="1400" spc="-85" dirty="0">
                <a:latin typeface="Arial"/>
                <a:cs typeface="Arial"/>
              </a:rPr>
              <a:t>aux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65" dirty="0">
                <a:latin typeface="Arial"/>
                <a:cs typeface="Arial"/>
              </a:rPr>
              <a:t>comptes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382902" y="3637788"/>
            <a:ext cx="1320165" cy="876300"/>
            <a:chOff x="4382902" y="3637788"/>
            <a:chExt cx="1320165" cy="876300"/>
          </a:xfrm>
        </p:grpSpPr>
        <p:sp>
          <p:nvSpPr>
            <p:cNvPr id="12" name="object 12"/>
            <p:cNvSpPr/>
            <p:nvPr/>
          </p:nvSpPr>
          <p:spPr>
            <a:xfrm>
              <a:off x="4390522" y="3643884"/>
              <a:ext cx="1306195" cy="134620"/>
            </a:xfrm>
            <a:custGeom>
              <a:avLst/>
              <a:gdLst/>
              <a:ahLst/>
              <a:cxnLst/>
              <a:rect l="l" t="t" r="r" b="b"/>
              <a:pathLst>
                <a:path w="1306195" h="134620">
                  <a:moveTo>
                    <a:pt x="0" y="0"/>
                  </a:moveTo>
                  <a:lnTo>
                    <a:pt x="0" y="134112"/>
                  </a:lnTo>
                  <a:lnTo>
                    <a:pt x="1306068" y="134112"/>
                  </a:lnTo>
                  <a:lnTo>
                    <a:pt x="13060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B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82902" y="3637788"/>
              <a:ext cx="1320165" cy="140335"/>
            </a:xfrm>
            <a:custGeom>
              <a:avLst/>
              <a:gdLst/>
              <a:ahLst/>
              <a:cxnLst/>
              <a:rect l="l" t="t" r="r" b="b"/>
              <a:pathLst>
                <a:path w="1320164" h="140335">
                  <a:moveTo>
                    <a:pt x="1319784" y="140208"/>
                  </a:moveTo>
                  <a:lnTo>
                    <a:pt x="1319784" y="0"/>
                  </a:lnTo>
                  <a:lnTo>
                    <a:pt x="0" y="0"/>
                  </a:lnTo>
                  <a:lnTo>
                    <a:pt x="0" y="140208"/>
                  </a:lnTo>
                  <a:lnTo>
                    <a:pt x="7620" y="140208"/>
                  </a:lnTo>
                  <a:lnTo>
                    <a:pt x="7620" y="12192"/>
                  </a:lnTo>
                  <a:lnTo>
                    <a:pt x="13716" y="6096"/>
                  </a:lnTo>
                  <a:lnTo>
                    <a:pt x="13716" y="12192"/>
                  </a:lnTo>
                  <a:lnTo>
                    <a:pt x="1307592" y="12192"/>
                  </a:lnTo>
                  <a:lnTo>
                    <a:pt x="1307592" y="6096"/>
                  </a:lnTo>
                  <a:lnTo>
                    <a:pt x="1313688" y="12192"/>
                  </a:lnTo>
                  <a:lnTo>
                    <a:pt x="1313688" y="140208"/>
                  </a:lnTo>
                  <a:lnTo>
                    <a:pt x="1319784" y="140208"/>
                  </a:lnTo>
                  <a:close/>
                </a:path>
                <a:path w="1320164" h="140335">
                  <a:moveTo>
                    <a:pt x="13716" y="12192"/>
                  </a:moveTo>
                  <a:lnTo>
                    <a:pt x="13716" y="6096"/>
                  </a:lnTo>
                  <a:lnTo>
                    <a:pt x="7620" y="12192"/>
                  </a:lnTo>
                  <a:lnTo>
                    <a:pt x="13716" y="12192"/>
                  </a:lnTo>
                  <a:close/>
                </a:path>
                <a:path w="1320164" h="140335">
                  <a:moveTo>
                    <a:pt x="13716" y="140208"/>
                  </a:moveTo>
                  <a:lnTo>
                    <a:pt x="13716" y="12192"/>
                  </a:lnTo>
                  <a:lnTo>
                    <a:pt x="7620" y="12192"/>
                  </a:lnTo>
                  <a:lnTo>
                    <a:pt x="7620" y="140208"/>
                  </a:lnTo>
                  <a:lnTo>
                    <a:pt x="13716" y="140208"/>
                  </a:lnTo>
                  <a:close/>
                </a:path>
                <a:path w="1320164" h="140335">
                  <a:moveTo>
                    <a:pt x="1313688" y="12192"/>
                  </a:moveTo>
                  <a:lnTo>
                    <a:pt x="1307592" y="6096"/>
                  </a:lnTo>
                  <a:lnTo>
                    <a:pt x="1307592" y="12192"/>
                  </a:lnTo>
                  <a:lnTo>
                    <a:pt x="1313688" y="12192"/>
                  </a:lnTo>
                  <a:close/>
                </a:path>
                <a:path w="1320164" h="140335">
                  <a:moveTo>
                    <a:pt x="1313688" y="140208"/>
                  </a:moveTo>
                  <a:lnTo>
                    <a:pt x="1313688" y="12192"/>
                  </a:lnTo>
                  <a:lnTo>
                    <a:pt x="1307592" y="12192"/>
                  </a:lnTo>
                  <a:lnTo>
                    <a:pt x="1307592" y="140208"/>
                  </a:lnTo>
                  <a:lnTo>
                    <a:pt x="1313688" y="1402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90522" y="3777996"/>
              <a:ext cx="1306195" cy="730250"/>
            </a:xfrm>
            <a:custGeom>
              <a:avLst/>
              <a:gdLst/>
              <a:ahLst/>
              <a:cxnLst/>
              <a:rect l="l" t="t" r="r" b="b"/>
              <a:pathLst>
                <a:path w="1306195" h="730250">
                  <a:moveTo>
                    <a:pt x="1306067" y="729995"/>
                  </a:moveTo>
                  <a:lnTo>
                    <a:pt x="1306067" y="0"/>
                  </a:lnTo>
                  <a:lnTo>
                    <a:pt x="0" y="0"/>
                  </a:lnTo>
                  <a:lnTo>
                    <a:pt x="0" y="729995"/>
                  </a:lnTo>
                  <a:lnTo>
                    <a:pt x="1306067" y="729995"/>
                  </a:lnTo>
                  <a:close/>
                </a:path>
              </a:pathLst>
            </a:custGeom>
            <a:solidFill>
              <a:srgbClr val="8DB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82902" y="3777996"/>
              <a:ext cx="1320165" cy="736600"/>
            </a:xfrm>
            <a:custGeom>
              <a:avLst/>
              <a:gdLst/>
              <a:ahLst/>
              <a:cxnLst/>
              <a:rect l="l" t="t" r="r" b="b"/>
              <a:pathLst>
                <a:path w="1320164" h="736600">
                  <a:moveTo>
                    <a:pt x="13716" y="722375"/>
                  </a:moveTo>
                  <a:lnTo>
                    <a:pt x="13716" y="0"/>
                  </a:lnTo>
                  <a:lnTo>
                    <a:pt x="0" y="0"/>
                  </a:lnTo>
                  <a:lnTo>
                    <a:pt x="0" y="736091"/>
                  </a:lnTo>
                  <a:lnTo>
                    <a:pt x="7620" y="736091"/>
                  </a:lnTo>
                  <a:lnTo>
                    <a:pt x="7620" y="722375"/>
                  </a:lnTo>
                  <a:lnTo>
                    <a:pt x="13716" y="722375"/>
                  </a:lnTo>
                  <a:close/>
                </a:path>
                <a:path w="1320164" h="736600">
                  <a:moveTo>
                    <a:pt x="1313688" y="722375"/>
                  </a:moveTo>
                  <a:lnTo>
                    <a:pt x="7620" y="722375"/>
                  </a:lnTo>
                  <a:lnTo>
                    <a:pt x="13716" y="729995"/>
                  </a:lnTo>
                  <a:lnTo>
                    <a:pt x="13716" y="736091"/>
                  </a:lnTo>
                  <a:lnTo>
                    <a:pt x="1307592" y="736091"/>
                  </a:lnTo>
                  <a:lnTo>
                    <a:pt x="1307592" y="729995"/>
                  </a:lnTo>
                  <a:lnTo>
                    <a:pt x="1313688" y="722375"/>
                  </a:lnTo>
                  <a:close/>
                </a:path>
                <a:path w="1320164" h="736600">
                  <a:moveTo>
                    <a:pt x="13716" y="736091"/>
                  </a:moveTo>
                  <a:lnTo>
                    <a:pt x="13716" y="729995"/>
                  </a:lnTo>
                  <a:lnTo>
                    <a:pt x="7620" y="722375"/>
                  </a:lnTo>
                  <a:lnTo>
                    <a:pt x="7620" y="736091"/>
                  </a:lnTo>
                  <a:lnTo>
                    <a:pt x="13716" y="736091"/>
                  </a:lnTo>
                  <a:close/>
                </a:path>
                <a:path w="1320164" h="736600">
                  <a:moveTo>
                    <a:pt x="1319784" y="736091"/>
                  </a:moveTo>
                  <a:lnTo>
                    <a:pt x="1319784" y="0"/>
                  </a:lnTo>
                  <a:lnTo>
                    <a:pt x="1307592" y="0"/>
                  </a:lnTo>
                  <a:lnTo>
                    <a:pt x="1307592" y="722375"/>
                  </a:lnTo>
                  <a:lnTo>
                    <a:pt x="1313688" y="722375"/>
                  </a:lnTo>
                  <a:lnTo>
                    <a:pt x="1313688" y="736091"/>
                  </a:lnTo>
                  <a:lnTo>
                    <a:pt x="1319784" y="736091"/>
                  </a:lnTo>
                  <a:close/>
                </a:path>
                <a:path w="1320164" h="736600">
                  <a:moveTo>
                    <a:pt x="1313688" y="736091"/>
                  </a:moveTo>
                  <a:lnTo>
                    <a:pt x="1313688" y="722375"/>
                  </a:lnTo>
                  <a:lnTo>
                    <a:pt x="1307592" y="729995"/>
                  </a:lnTo>
                  <a:lnTo>
                    <a:pt x="1307592" y="736091"/>
                  </a:lnTo>
                  <a:lnTo>
                    <a:pt x="1313688" y="7360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605918" y="3741420"/>
            <a:ext cx="600710" cy="1903730"/>
            <a:chOff x="2605918" y="3741420"/>
            <a:chExt cx="600710" cy="1903730"/>
          </a:xfrm>
        </p:grpSpPr>
        <p:sp>
          <p:nvSpPr>
            <p:cNvPr id="17" name="object 17"/>
            <p:cNvSpPr/>
            <p:nvPr/>
          </p:nvSpPr>
          <p:spPr>
            <a:xfrm>
              <a:off x="2761366" y="3747516"/>
              <a:ext cx="289560" cy="30480"/>
            </a:xfrm>
            <a:custGeom>
              <a:avLst/>
              <a:gdLst/>
              <a:ahLst/>
              <a:cxnLst/>
              <a:rect l="l" t="t" r="r" b="b"/>
              <a:pathLst>
                <a:path w="289560" h="30479">
                  <a:moveTo>
                    <a:pt x="289560" y="30480"/>
                  </a:moveTo>
                  <a:lnTo>
                    <a:pt x="0" y="30480"/>
                  </a:lnTo>
                  <a:lnTo>
                    <a:pt x="0" y="0"/>
                  </a:lnTo>
                  <a:lnTo>
                    <a:pt x="289560" y="0"/>
                  </a:lnTo>
                  <a:lnTo>
                    <a:pt x="289560" y="3048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55270" y="3741420"/>
              <a:ext cx="302260" cy="36830"/>
            </a:xfrm>
            <a:custGeom>
              <a:avLst/>
              <a:gdLst/>
              <a:ahLst/>
              <a:cxnLst/>
              <a:rect l="l" t="t" r="r" b="b"/>
              <a:pathLst>
                <a:path w="302260" h="36829">
                  <a:moveTo>
                    <a:pt x="301752" y="36576"/>
                  </a:moveTo>
                  <a:lnTo>
                    <a:pt x="301752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6096" y="36576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lnTo>
                    <a:pt x="288036" y="12192"/>
                  </a:lnTo>
                  <a:lnTo>
                    <a:pt x="288036" y="6096"/>
                  </a:lnTo>
                  <a:lnTo>
                    <a:pt x="295656" y="12192"/>
                  </a:lnTo>
                  <a:lnTo>
                    <a:pt x="295656" y="36576"/>
                  </a:lnTo>
                  <a:lnTo>
                    <a:pt x="301752" y="36576"/>
                  </a:lnTo>
                  <a:close/>
                </a:path>
                <a:path w="302260" h="36829">
                  <a:moveTo>
                    <a:pt x="12192" y="12192"/>
                  </a:move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close/>
                </a:path>
                <a:path w="302260" h="36829">
                  <a:moveTo>
                    <a:pt x="12192" y="36576"/>
                  </a:moveTo>
                  <a:lnTo>
                    <a:pt x="12192" y="12192"/>
                  </a:lnTo>
                  <a:lnTo>
                    <a:pt x="6096" y="12192"/>
                  </a:lnTo>
                  <a:lnTo>
                    <a:pt x="6096" y="36576"/>
                  </a:lnTo>
                  <a:lnTo>
                    <a:pt x="12192" y="36576"/>
                  </a:lnTo>
                  <a:close/>
                </a:path>
                <a:path w="302260" h="36829">
                  <a:moveTo>
                    <a:pt x="295656" y="12192"/>
                  </a:moveTo>
                  <a:lnTo>
                    <a:pt x="288036" y="6096"/>
                  </a:lnTo>
                  <a:lnTo>
                    <a:pt x="288036" y="12192"/>
                  </a:lnTo>
                  <a:lnTo>
                    <a:pt x="295656" y="12192"/>
                  </a:lnTo>
                  <a:close/>
                </a:path>
                <a:path w="302260" h="36829">
                  <a:moveTo>
                    <a:pt x="295656" y="36576"/>
                  </a:moveTo>
                  <a:lnTo>
                    <a:pt x="295656" y="12192"/>
                  </a:lnTo>
                  <a:lnTo>
                    <a:pt x="288036" y="12192"/>
                  </a:lnTo>
                  <a:lnTo>
                    <a:pt x="288036" y="36576"/>
                  </a:lnTo>
                  <a:lnTo>
                    <a:pt x="295656" y="365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16586" y="3777996"/>
              <a:ext cx="577850" cy="1853564"/>
            </a:xfrm>
            <a:custGeom>
              <a:avLst/>
              <a:gdLst/>
              <a:ahLst/>
              <a:cxnLst/>
              <a:rect l="l" t="t" r="r" b="b"/>
              <a:pathLst>
                <a:path w="577850" h="1853564">
                  <a:moveTo>
                    <a:pt x="577596" y="1350263"/>
                  </a:moveTo>
                  <a:lnTo>
                    <a:pt x="434340" y="1350263"/>
                  </a:lnTo>
                  <a:lnTo>
                    <a:pt x="434340" y="0"/>
                  </a:lnTo>
                  <a:lnTo>
                    <a:pt x="144780" y="0"/>
                  </a:lnTo>
                  <a:lnTo>
                    <a:pt x="144780" y="1350263"/>
                  </a:lnTo>
                  <a:lnTo>
                    <a:pt x="0" y="1350263"/>
                  </a:lnTo>
                  <a:lnTo>
                    <a:pt x="289560" y="1853183"/>
                  </a:lnTo>
                  <a:lnTo>
                    <a:pt x="577596" y="1350263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605918" y="3777996"/>
              <a:ext cx="600710" cy="1866900"/>
            </a:xfrm>
            <a:custGeom>
              <a:avLst/>
              <a:gdLst/>
              <a:ahLst/>
              <a:cxnLst/>
              <a:rect l="l" t="t" r="r" b="b"/>
              <a:pathLst>
                <a:path w="600710" h="1866900">
                  <a:moveTo>
                    <a:pt x="155448" y="1344167"/>
                  </a:moveTo>
                  <a:lnTo>
                    <a:pt x="0" y="1344167"/>
                  </a:lnTo>
                  <a:lnTo>
                    <a:pt x="10668" y="1362741"/>
                  </a:lnTo>
                  <a:lnTo>
                    <a:pt x="10668" y="1357883"/>
                  </a:lnTo>
                  <a:lnTo>
                    <a:pt x="16764" y="1347215"/>
                  </a:lnTo>
                  <a:lnTo>
                    <a:pt x="22873" y="1357883"/>
                  </a:lnTo>
                  <a:lnTo>
                    <a:pt x="149352" y="1357883"/>
                  </a:lnTo>
                  <a:lnTo>
                    <a:pt x="149352" y="1350263"/>
                  </a:lnTo>
                  <a:lnTo>
                    <a:pt x="155448" y="1344167"/>
                  </a:lnTo>
                  <a:close/>
                </a:path>
                <a:path w="600710" h="1866900">
                  <a:moveTo>
                    <a:pt x="22873" y="1357883"/>
                  </a:moveTo>
                  <a:lnTo>
                    <a:pt x="16764" y="1347215"/>
                  </a:lnTo>
                  <a:lnTo>
                    <a:pt x="10668" y="1357883"/>
                  </a:lnTo>
                  <a:lnTo>
                    <a:pt x="22873" y="1357883"/>
                  </a:lnTo>
                  <a:close/>
                </a:path>
                <a:path w="600710" h="1866900">
                  <a:moveTo>
                    <a:pt x="299480" y="1840846"/>
                  </a:moveTo>
                  <a:lnTo>
                    <a:pt x="22873" y="1357883"/>
                  </a:lnTo>
                  <a:lnTo>
                    <a:pt x="10668" y="1357883"/>
                  </a:lnTo>
                  <a:lnTo>
                    <a:pt x="10668" y="1362741"/>
                  </a:lnTo>
                  <a:lnTo>
                    <a:pt x="294132" y="1856285"/>
                  </a:lnTo>
                  <a:lnTo>
                    <a:pt x="294132" y="1850135"/>
                  </a:lnTo>
                  <a:lnTo>
                    <a:pt x="299480" y="1840846"/>
                  </a:lnTo>
                  <a:close/>
                </a:path>
                <a:path w="600710" h="1866900">
                  <a:moveTo>
                    <a:pt x="161544" y="1357883"/>
                  </a:moveTo>
                  <a:lnTo>
                    <a:pt x="161544" y="0"/>
                  </a:lnTo>
                  <a:lnTo>
                    <a:pt x="149352" y="0"/>
                  </a:lnTo>
                  <a:lnTo>
                    <a:pt x="149352" y="1344167"/>
                  </a:lnTo>
                  <a:lnTo>
                    <a:pt x="155448" y="1344167"/>
                  </a:lnTo>
                  <a:lnTo>
                    <a:pt x="155448" y="1357883"/>
                  </a:lnTo>
                  <a:lnTo>
                    <a:pt x="161544" y="1357883"/>
                  </a:lnTo>
                  <a:close/>
                </a:path>
                <a:path w="600710" h="1866900">
                  <a:moveTo>
                    <a:pt x="155448" y="1357883"/>
                  </a:moveTo>
                  <a:lnTo>
                    <a:pt x="155448" y="1344167"/>
                  </a:lnTo>
                  <a:lnTo>
                    <a:pt x="149352" y="1350263"/>
                  </a:lnTo>
                  <a:lnTo>
                    <a:pt x="149352" y="1357883"/>
                  </a:lnTo>
                  <a:lnTo>
                    <a:pt x="155448" y="1357883"/>
                  </a:lnTo>
                  <a:close/>
                </a:path>
                <a:path w="600710" h="1866900">
                  <a:moveTo>
                    <a:pt x="304800" y="1850135"/>
                  </a:moveTo>
                  <a:lnTo>
                    <a:pt x="299480" y="1840846"/>
                  </a:lnTo>
                  <a:lnTo>
                    <a:pt x="294132" y="1850135"/>
                  </a:lnTo>
                  <a:lnTo>
                    <a:pt x="304800" y="1850135"/>
                  </a:lnTo>
                  <a:close/>
                </a:path>
                <a:path w="600710" h="1866900">
                  <a:moveTo>
                    <a:pt x="304800" y="1858939"/>
                  </a:moveTo>
                  <a:lnTo>
                    <a:pt x="304800" y="1850135"/>
                  </a:lnTo>
                  <a:lnTo>
                    <a:pt x="294132" y="1850135"/>
                  </a:lnTo>
                  <a:lnTo>
                    <a:pt x="294132" y="1856285"/>
                  </a:lnTo>
                  <a:lnTo>
                    <a:pt x="300228" y="1866899"/>
                  </a:lnTo>
                  <a:lnTo>
                    <a:pt x="304800" y="1858939"/>
                  </a:lnTo>
                  <a:close/>
                </a:path>
                <a:path w="600710" h="1866900">
                  <a:moveTo>
                    <a:pt x="588264" y="1365395"/>
                  </a:moveTo>
                  <a:lnTo>
                    <a:pt x="588264" y="1357883"/>
                  </a:lnTo>
                  <a:lnTo>
                    <a:pt x="577549" y="1357883"/>
                  </a:lnTo>
                  <a:lnTo>
                    <a:pt x="299480" y="1840846"/>
                  </a:lnTo>
                  <a:lnTo>
                    <a:pt x="304800" y="1850135"/>
                  </a:lnTo>
                  <a:lnTo>
                    <a:pt x="304800" y="1858939"/>
                  </a:lnTo>
                  <a:lnTo>
                    <a:pt x="588264" y="1365395"/>
                  </a:lnTo>
                  <a:close/>
                </a:path>
                <a:path w="600710" h="1866900">
                  <a:moveTo>
                    <a:pt x="451104" y="1344167"/>
                  </a:moveTo>
                  <a:lnTo>
                    <a:pt x="451104" y="0"/>
                  </a:lnTo>
                  <a:lnTo>
                    <a:pt x="437388" y="0"/>
                  </a:lnTo>
                  <a:lnTo>
                    <a:pt x="437388" y="1357883"/>
                  </a:lnTo>
                  <a:lnTo>
                    <a:pt x="445008" y="1357883"/>
                  </a:lnTo>
                  <a:lnTo>
                    <a:pt x="445008" y="1344167"/>
                  </a:lnTo>
                  <a:lnTo>
                    <a:pt x="451104" y="1344167"/>
                  </a:lnTo>
                  <a:close/>
                </a:path>
                <a:path w="600710" h="1866900">
                  <a:moveTo>
                    <a:pt x="600456" y="1344167"/>
                  </a:moveTo>
                  <a:lnTo>
                    <a:pt x="445008" y="1344167"/>
                  </a:lnTo>
                  <a:lnTo>
                    <a:pt x="451104" y="1350263"/>
                  </a:lnTo>
                  <a:lnTo>
                    <a:pt x="451104" y="1357883"/>
                  </a:lnTo>
                  <a:lnTo>
                    <a:pt x="577549" y="1357883"/>
                  </a:lnTo>
                  <a:lnTo>
                    <a:pt x="583692" y="1347215"/>
                  </a:lnTo>
                  <a:lnTo>
                    <a:pt x="588264" y="1357883"/>
                  </a:lnTo>
                  <a:lnTo>
                    <a:pt x="588264" y="1365395"/>
                  </a:lnTo>
                  <a:lnTo>
                    <a:pt x="600456" y="1344167"/>
                  </a:lnTo>
                  <a:close/>
                </a:path>
                <a:path w="600710" h="1866900">
                  <a:moveTo>
                    <a:pt x="451104" y="1357883"/>
                  </a:moveTo>
                  <a:lnTo>
                    <a:pt x="451104" y="1350263"/>
                  </a:lnTo>
                  <a:lnTo>
                    <a:pt x="445008" y="1344167"/>
                  </a:lnTo>
                  <a:lnTo>
                    <a:pt x="445008" y="1357883"/>
                  </a:lnTo>
                  <a:lnTo>
                    <a:pt x="451104" y="1357883"/>
                  </a:lnTo>
                  <a:close/>
                </a:path>
                <a:path w="600710" h="1866900">
                  <a:moveTo>
                    <a:pt x="588264" y="1357883"/>
                  </a:moveTo>
                  <a:lnTo>
                    <a:pt x="583692" y="1347215"/>
                  </a:lnTo>
                  <a:lnTo>
                    <a:pt x="577549" y="1357883"/>
                  </a:lnTo>
                  <a:lnTo>
                    <a:pt x="588264" y="13578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6827397" y="3741420"/>
            <a:ext cx="597535" cy="1903730"/>
            <a:chOff x="6827397" y="3741420"/>
            <a:chExt cx="597535" cy="1903730"/>
          </a:xfrm>
        </p:grpSpPr>
        <p:sp>
          <p:nvSpPr>
            <p:cNvPr id="22" name="object 22"/>
            <p:cNvSpPr/>
            <p:nvPr/>
          </p:nvSpPr>
          <p:spPr>
            <a:xfrm>
              <a:off x="6981322" y="3747516"/>
              <a:ext cx="289560" cy="30480"/>
            </a:xfrm>
            <a:custGeom>
              <a:avLst/>
              <a:gdLst/>
              <a:ahLst/>
              <a:cxnLst/>
              <a:rect l="l" t="t" r="r" b="b"/>
              <a:pathLst>
                <a:path w="289559" h="30479">
                  <a:moveTo>
                    <a:pt x="289560" y="30480"/>
                  </a:moveTo>
                  <a:lnTo>
                    <a:pt x="0" y="30480"/>
                  </a:lnTo>
                  <a:lnTo>
                    <a:pt x="0" y="0"/>
                  </a:lnTo>
                  <a:lnTo>
                    <a:pt x="289560" y="0"/>
                  </a:lnTo>
                  <a:lnTo>
                    <a:pt x="289560" y="30480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75225" y="3741420"/>
              <a:ext cx="302260" cy="36830"/>
            </a:xfrm>
            <a:custGeom>
              <a:avLst/>
              <a:gdLst/>
              <a:ahLst/>
              <a:cxnLst/>
              <a:rect l="l" t="t" r="r" b="b"/>
              <a:pathLst>
                <a:path w="302259" h="36829">
                  <a:moveTo>
                    <a:pt x="301752" y="36576"/>
                  </a:moveTo>
                  <a:lnTo>
                    <a:pt x="301752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6096" y="36576"/>
                  </a:lnTo>
                  <a:lnTo>
                    <a:pt x="6096" y="12192"/>
                  </a:lnTo>
                  <a:lnTo>
                    <a:pt x="13716" y="6096"/>
                  </a:lnTo>
                  <a:lnTo>
                    <a:pt x="13716" y="12192"/>
                  </a:lnTo>
                  <a:lnTo>
                    <a:pt x="288036" y="12192"/>
                  </a:lnTo>
                  <a:lnTo>
                    <a:pt x="288036" y="6096"/>
                  </a:lnTo>
                  <a:lnTo>
                    <a:pt x="295656" y="12192"/>
                  </a:lnTo>
                  <a:lnTo>
                    <a:pt x="295656" y="36576"/>
                  </a:lnTo>
                  <a:lnTo>
                    <a:pt x="301752" y="36576"/>
                  </a:lnTo>
                  <a:close/>
                </a:path>
                <a:path w="302259" h="36829">
                  <a:moveTo>
                    <a:pt x="13716" y="12192"/>
                  </a:moveTo>
                  <a:lnTo>
                    <a:pt x="13716" y="6096"/>
                  </a:lnTo>
                  <a:lnTo>
                    <a:pt x="6096" y="12192"/>
                  </a:lnTo>
                  <a:lnTo>
                    <a:pt x="13716" y="12192"/>
                  </a:lnTo>
                  <a:close/>
                </a:path>
                <a:path w="302259" h="36829">
                  <a:moveTo>
                    <a:pt x="13716" y="36576"/>
                  </a:moveTo>
                  <a:lnTo>
                    <a:pt x="13716" y="12192"/>
                  </a:lnTo>
                  <a:lnTo>
                    <a:pt x="6096" y="12192"/>
                  </a:lnTo>
                  <a:lnTo>
                    <a:pt x="6096" y="36576"/>
                  </a:lnTo>
                  <a:lnTo>
                    <a:pt x="13716" y="36576"/>
                  </a:lnTo>
                  <a:close/>
                </a:path>
                <a:path w="302259" h="36829">
                  <a:moveTo>
                    <a:pt x="295656" y="12192"/>
                  </a:moveTo>
                  <a:lnTo>
                    <a:pt x="288036" y="6096"/>
                  </a:lnTo>
                  <a:lnTo>
                    <a:pt x="288036" y="12192"/>
                  </a:lnTo>
                  <a:lnTo>
                    <a:pt x="295656" y="12192"/>
                  </a:lnTo>
                  <a:close/>
                </a:path>
                <a:path w="302259" h="36829">
                  <a:moveTo>
                    <a:pt x="295656" y="36576"/>
                  </a:moveTo>
                  <a:lnTo>
                    <a:pt x="295656" y="12192"/>
                  </a:lnTo>
                  <a:lnTo>
                    <a:pt x="288036" y="12192"/>
                  </a:lnTo>
                  <a:lnTo>
                    <a:pt x="288036" y="36576"/>
                  </a:lnTo>
                  <a:lnTo>
                    <a:pt x="295656" y="365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838065" y="3777996"/>
              <a:ext cx="576580" cy="1853564"/>
            </a:xfrm>
            <a:custGeom>
              <a:avLst/>
              <a:gdLst/>
              <a:ahLst/>
              <a:cxnLst/>
              <a:rect l="l" t="t" r="r" b="b"/>
              <a:pathLst>
                <a:path w="576579" h="1853564">
                  <a:moveTo>
                    <a:pt x="576072" y="1351787"/>
                  </a:moveTo>
                  <a:lnTo>
                    <a:pt x="432816" y="1351787"/>
                  </a:lnTo>
                  <a:lnTo>
                    <a:pt x="432816" y="0"/>
                  </a:lnTo>
                  <a:lnTo>
                    <a:pt x="143256" y="0"/>
                  </a:lnTo>
                  <a:lnTo>
                    <a:pt x="143256" y="1351787"/>
                  </a:lnTo>
                  <a:lnTo>
                    <a:pt x="0" y="1351787"/>
                  </a:lnTo>
                  <a:lnTo>
                    <a:pt x="288036" y="1853183"/>
                  </a:lnTo>
                  <a:lnTo>
                    <a:pt x="576072" y="1351787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827397" y="3777996"/>
              <a:ext cx="597535" cy="1866900"/>
            </a:xfrm>
            <a:custGeom>
              <a:avLst/>
              <a:gdLst/>
              <a:ahLst/>
              <a:cxnLst/>
              <a:rect l="l" t="t" r="r" b="b"/>
              <a:pathLst>
                <a:path w="597534" h="1866900">
                  <a:moveTo>
                    <a:pt x="153924" y="1345691"/>
                  </a:moveTo>
                  <a:lnTo>
                    <a:pt x="0" y="1345691"/>
                  </a:lnTo>
                  <a:lnTo>
                    <a:pt x="10668" y="1364306"/>
                  </a:lnTo>
                  <a:lnTo>
                    <a:pt x="10668" y="1359407"/>
                  </a:lnTo>
                  <a:lnTo>
                    <a:pt x="15240" y="1348739"/>
                  </a:lnTo>
                  <a:lnTo>
                    <a:pt x="21400" y="1359407"/>
                  </a:lnTo>
                  <a:lnTo>
                    <a:pt x="147828" y="1359407"/>
                  </a:lnTo>
                  <a:lnTo>
                    <a:pt x="147828" y="1351787"/>
                  </a:lnTo>
                  <a:lnTo>
                    <a:pt x="153924" y="1345691"/>
                  </a:lnTo>
                  <a:close/>
                </a:path>
                <a:path w="597534" h="1866900">
                  <a:moveTo>
                    <a:pt x="21400" y="1359407"/>
                  </a:moveTo>
                  <a:lnTo>
                    <a:pt x="15240" y="1348739"/>
                  </a:lnTo>
                  <a:lnTo>
                    <a:pt x="10668" y="1359407"/>
                  </a:lnTo>
                  <a:lnTo>
                    <a:pt x="21400" y="1359407"/>
                  </a:lnTo>
                  <a:close/>
                </a:path>
                <a:path w="597534" h="1866900">
                  <a:moveTo>
                    <a:pt x="298687" y="1839552"/>
                  </a:moveTo>
                  <a:lnTo>
                    <a:pt x="21400" y="1359407"/>
                  </a:lnTo>
                  <a:lnTo>
                    <a:pt x="10668" y="1359407"/>
                  </a:lnTo>
                  <a:lnTo>
                    <a:pt x="10668" y="1364306"/>
                  </a:lnTo>
                  <a:lnTo>
                    <a:pt x="292608" y="1856262"/>
                  </a:lnTo>
                  <a:lnTo>
                    <a:pt x="292608" y="1850135"/>
                  </a:lnTo>
                  <a:lnTo>
                    <a:pt x="298687" y="1839552"/>
                  </a:lnTo>
                  <a:close/>
                </a:path>
                <a:path w="597534" h="1866900">
                  <a:moveTo>
                    <a:pt x="161544" y="1359407"/>
                  </a:moveTo>
                  <a:lnTo>
                    <a:pt x="161544" y="0"/>
                  </a:lnTo>
                  <a:lnTo>
                    <a:pt x="147828" y="0"/>
                  </a:lnTo>
                  <a:lnTo>
                    <a:pt x="147828" y="1345691"/>
                  </a:lnTo>
                  <a:lnTo>
                    <a:pt x="153924" y="1345691"/>
                  </a:lnTo>
                  <a:lnTo>
                    <a:pt x="153924" y="1359407"/>
                  </a:lnTo>
                  <a:lnTo>
                    <a:pt x="161544" y="1359407"/>
                  </a:lnTo>
                  <a:close/>
                </a:path>
                <a:path w="597534" h="1866900">
                  <a:moveTo>
                    <a:pt x="153924" y="1359407"/>
                  </a:moveTo>
                  <a:lnTo>
                    <a:pt x="153924" y="1345691"/>
                  </a:lnTo>
                  <a:lnTo>
                    <a:pt x="147828" y="1351787"/>
                  </a:lnTo>
                  <a:lnTo>
                    <a:pt x="147828" y="1359407"/>
                  </a:lnTo>
                  <a:lnTo>
                    <a:pt x="153924" y="1359407"/>
                  </a:lnTo>
                  <a:close/>
                </a:path>
                <a:path w="597534" h="1866900">
                  <a:moveTo>
                    <a:pt x="304800" y="1850135"/>
                  </a:moveTo>
                  <a:lnTo>
                    <a:pt x="298687" y="1839552"/>
                  </a:lnTo>
                  <a:lnTo>
                    <a:pt x="292608" y="1850135"/>
                  </a:lnTo>
                  <a:lnTo>
                    <a:pt x="304800" y="1850135"/>
                  </a:lnTo>
                  <a:close/>
                </a:path>
                <a:path w="597534" h="1866900">
                  <a:moveTo>
                    <a:pt x="304800" y="1856262"/>
                  </a:moveTo>
                  <a:lnTo>
                    <a:pt x="304800" y="1850135"/>
                  </a:lnTo>
                  <a:lnTo>
                    <a:pt x="292608" y="1850135"/>
                  </a:lnTo>
                  <a:lnTo>
                    <a:pt x="292608" y="1856262"/>
                  </a:lnTo>
                  <a:lnTo>
                    <a:pt x="298704" y="1866899"/>
                  </a:lnTo>
                  <a:lnTo>
                    <a:pt x="304800" y="1856262"/>
                  </a:lnTo>
                  <a:close/>
                </a:path>
                <a:path w="597534" h="1866900">
                  <a:moveTo>
                    <a:pt x="586740" y="1364306"/>
                  </a:moveTo>
                  <a:lnTo>
                    <a:pt x="586740" y="1359407"/>
                  </a:lnTo>
                  <a:lnTo>
                    <a:pt x="574515" y="1359407"/>
                  </a:lnTo>
                  <a:lnTo>
                    <a:pt x="298687" y="1839552"/>
                  </a:lnTo>
                  <a:lnTo>
                    <a:pt x="304800" y="1850135"/>
                  </a:lnTo>
                  <a:lnTo>
                    <a:pt x="304800" y="1856262"/>
                  </a:lnTo>
                  <a:lnTo>
                    <a:pt x="586740" y="1364306"/>
                  </a:lnTo>
                  <a:close/>
                </a:path>
                <a:path w="597534" h="1866900">
                  <a:moveTo>
                    <a:pt x="449580" y="1345691"/>
                  </a:moveTo>
                  <a:lnTo>
                    <a:pt x="449580" y="0"/>
                  </a:lnTo>
                  <a:lnTo>
                    <a:pt x="435864" y="0"/>
                  </a:lnTo>
                  <a:lnTo>
                    <a:pt x="435864" y="1359407"/>
                  </a:lnTo>
                  <a:lnTo>
                    <a:pt x="443484" y="1359407"/>
                  </a:lnTo>
                  <a:lnTo>
                    <a:pt x="443484" y="1345691"/>
                  </a:lnTo>
                  <a:lnTo>
                    <a:pt x="449580" y="1345691"/>
                  </a:lnTo>
                  <a:close/>
                </a:path>
                <a:path w="597534" h="1866900">
                  <a:moveTo>
                    <a:pt x="597408" y="1345691"/>
                  </a:moveTo>
                  <a:lnTo>
                    <a:pt x="443484" y="1345691"/>
                  </a:lnTo>
                  <a:lnTo>
                    <a:pt x="449580" y="1351787"/>
                  </a:lnTo>
                  <a:lnTo>
                    <a:pt x="449580" y="1359407"/>
                  </a:lnTo>
                  <a:lnTo>
                    <a:pt x="574515" y="1359407"/>
                  </a:lnTo>
                  <a:lnTo>
                    <a:pt x="580644" y="1348739"/>
                  </a:lnTo>
                  <a:lnTo>
                    <a:pt x="586740" y="1359407"/>
                  </a:lnTo>
                  <a:lnTo>
                    <a:pt x="586740" y="1364306"/>
                  </a:lnTo>
                  <a:lnTo>
                    <a:pt x="597408" y="1345691"/>
                  </a:lnTo>
                  <a:close/>
                </a:path>
                <a:path w="597534" h="1866900">
                  <a:moveTo>
                    <a:pt x="449580" y="1359407"/>
                  </a:moveTo>
                  <a:lnTo>
                    <a:pt x="449580" y="1351787"/>
                  </a:lnTo>
                  <a:lnTo>
                    <a:pt x="443484" y="1345691"/>
                  </a:lnTo>
                  <a:lnTo>
                    <a:pt x="443484" y="1359407"/>
                  </a:lnTo>
                  <a:lnTo>
                    <a:pt x="449580" y="1359407"/>
                  </a:lnTo>
                  <a:close/>
                </a:path>
                <a:path w="597534" h="1866900">
                  <a:moveTo>
                    <a:pt x="586740" y="1359407"/>
                  </a:moveTo>
                  <a:lnTo>
                    <a:pt x="580644" y="1348739"/>
                  </a:lnTo>
                  <a:lnTo>
                    <a:pt x="574515" y="1359407"/>
                  </a:lnTo>
                  <a:lnTo>
                    <a:pt x="586740" y="13594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390521" y="3643884"/>
            <a:ext cx="1306195" cy="86423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245110" marR="240665" indent="168910">
              <a:lnSpc>
                <a:spcPct val="101400"/>
              </a:lnSpc>
              <a:spcBef>
                <a:spcPts val="244"/>
              </a:spcBef>
            </a:pPr>
            <a:r>
              <a:rPr sz="1400" spc="-60" dirty="0">
                <a:latin typeface="Arial"/>
                <a:cs typeface="Arial"/>
              </a:rPr>
              <a:t>Autres  </a:t>
            </a:r>
            <a:r>
              <a:rPr sz="1400" spc="-85" dirty="0">
                <a:latin typeface="Arial"/>
                <a:cs typeface="Arial"/>
              </a:rPr>
              <a:t>e</a:t>
            </a:r>
            <a:r>
              <a:rPr sz="1400" spc="-65" dirty="0">
                <a:latin typeface="Arial"/>
                <a:cs typeface="Arial"/>
              </a:rPr>
              <a:t>n</a:t>
            </a:r>
            <a:r>
              <a:rPr sz="1400" spc="75" dirty="0">
                <a:latin typeface="Arial"/>
                <a:cs typeface="Arial"/>
              </a:rPr>
              <a:t>t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sz="1400" spc="-85" dirty="0">
                <a:latin typeface="Arial"/>
                <a:cs typeface="Arial"/>
              </a:rPr>
              <a:t>e</a:t>
            </a:r>
            <a:r>
              <a:rPr sz="1400" spc="-55" dirty="0">
                <a:latin typeface="Arial"/>
                <a:cs typeface="Arial"/>
              </a:rPr>
              <a:t>p</a:t>
            </a:r>
            <a:r>
              <a:rPr sz="1400" spc="20" dirty="0">
                <a:latin typeface="Arial"/>
                <a:cs typeface="Arial"/>
              </a:rPr>
              <a:t>r</a:t>
            </a:r>
            <a:r>
              <a:rPr sz="1400" spc="10" dirty="0">
                <a:latin typeface="Arial"/>
                <a:cs typeface="Arial"/>
              </a:rPr>
              <a:t>i</a:t>
            </a:r>
            <a:r>
              <a:rPr sz="1400" spc="-155" dirty="0">
                <a:latin typeface="Arial"/>
                <a:cs typeface="Arial"/>
              </a:rPr>
              <a:t>s</a:t>
            </a:r>
            <a:r>
              <a:rPr sz="1400" spc="-85" dirty="0">
                <a:latin typeface="Arial"/>
                <a:cs typeface="Arial"/>
              </a:rPr>
              <a:t>e</a:t>
            </a:r>
            <a:r>
              <a:rPr sz="1400" spc="-155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788286" y="4579620"/>
            <a:ext cx="607060" cy="1178560"/>
            <a:chOff x="4788286" y="4579620"/>
            <a:chExt cx="607060" cy="1178560"/>
          </a:xfrm>
        </p:grpSpPr>
        <p:sp>
          <p:nvSpPr>
            <p:cNvPr id="28" name="object 28"/>
            <p:cNvSpPr/>
            <p:nvPr/>
          </p:nvSpPr>
          <p:spPr>
            <a:xfrm>
              <a:off x="4802002" y="4585715"/>
              <a:ext cx="579120" cy="1161415"/>
            </a:xfrm>
            <a:custGeom>
              <a:avLst/>
              <a:gdLst/>
              <a:ahLst/>
              <a:cxnLst/>
              <a:rect l="l" t="t" r="r" b="b"/>
              <a:pathLst>
                <a:path w="579120" h="1161414">
                  <a:moveTo>
                    <a:pt x="579119" y="851915"/>
                  </a:moveTo>
                  <a:lnTo>
                    <a:pt x="434339" y="851915"/>
                  </a:lnTo>
                  <a:lnTo>
                    <a:pt x="434339" y="0"/>
                  </a:lnTo>
                  <a:lnTo>
                    <a:pt x="144779" y="0"/>
                  </a:lnTo>
                  <a:lnTo>
                    <a:pt x="144779" y="851915"/>
                  </a:lnTo>
                  <a:lnTo>
                    <a:pt x="0" y="851915"/>
                  </a:lnTo>
                  <a:lnTo>
                    <a:pt x="289559" y="1161287"/>
                  </a:lnTo>
                  <a:lnTo>
                    <a:pt x="579119" y="851915"/>
                  </a:lnTo>
                  <a:close/>
                </a:path>
              </a:pathLst>
            </a:custGeom>
            <a:solidFill>
              <a:srgbClr val="8DB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88286" y="4579620"/>
              <a:ext cx="607060" cy="1178560"/>
            </a:xfrm>
            <a:custGeom>
              <a:avLst/>
              <a:gdLst/>
              <a:ahLst/>
              <a:cxnLst/>
              <a:rect l="l" t="t" r="r" b="b"/>
              <a:pathLst>
                <a:path w="607060" h="1178560">
                  <a:moveTo>
                    <a:pt x="158496" y="851916"/>
                  </a:moveTo>
                  <a:lnTo>
                    <a:pt x="0" y="851916"/>
                  </a:lnTo>
                  <a:lnTo>
                    <a:pt x="13716" y="866665"/>
                  </a:lnTo>
                  <a:lnTo>
                    <a:pt x="13716" y="864108"/>
                  </a:lnTo>
                  <a:lnTo>
                    <a:pt x="18288" y="853440"/>
                  </a:lnTo>
                  <a:lnTo>
                    <a:pt x="28223" y="864108"/>
                  </a:lnTo>
                  <a:lnTo>
                    <a:pt x="152400" y="864108"/>
                  </a:lnTo>
                  <a:lnTo>
                    <a:pt x="152400" y="858012"/>
                  </a:lnTo>
                  <a:lnTo>
                    <a:pt x="158496" y="851916"/>
                  </a:lnTo>
                  <a:close/>
                </a:path>
                <a:path w="607060" h="1178560">
                  <a:moveTo>
                    <a:pt x="28223" y="864108"/>
                  </a:moveTo>
                  <a:lnTo>
                    <a:pt x="18288" y="853440"/>
                  </a:lnTo>
                  <a:lnTo>
                    <a:pt x="13716" y="864108"/>
                  </a:lnTo>
                  <a:lnTo>
                    <a:pt x="28223" y="864108"/>
                  </a:lnTo>
                  <a:close/>
                </a:path>
                <a:path w="607060" h="1178560">
                  <a:moveTo>
                    <a:pt x="303276" y="1159427"/>
                  </a:moveTo>
                  <a:lnTo>
                    <a:pt x="28223" y="864108"/>
                  </a:lnTo>
                  <a:lnTo>
                    <a:pt x="13716" y="864108"/>
                  </a:lnTo>
                  <a:lnTo>
                    <a:pt x="13716" y="866665"/>
                  </a:lnTo>
                  <a:lnTo>
                    <a:pt x="298704" y="1173135"/>
                  </a:lnTo>
                  <a:lnTo>
                    <a:pt x="298704" y="1164336"/>
                  </a:lnTo>
                  <a:lnTo>
                    <a:pt x="303276" y="1159427"/>
                  </a:lnTo>
                  <a:close/>
                </a:path>
                <a:path w="607060" h="1178560">
                  <a:moveTo>
                    <a:pt x="454152" y="851916"/>
                  </a:moveTo>
                  <a:lnTo>
                    <a:pt x="454152" y="0"/>
                  </a:lnTo>
                  <a:lnTo>
                    <a:pt x="152400" y="0"/>
                  </a:lnTo>
                  <a:lnTo>
                    <a:pt x="152400" y="851916"/>
                  </a:lnTo>
                  <a:lnTo>
                    <a:pt x="158496" y="851916"/>
                  </a:lnTo>
                  <a:lnTo>
                    <a:pt x="158496" y="12192"/>
                  </a:lnTo>
                  <a:lnTo>
                    <a:pt x="164592" y="6096"/>
                  </a:lnTo>
                  <a:lnTo>
                    <a:pt x="164592" y="12192"/>
                  </a:lnTo>
                  <a:lnTo>
                    <a:pt x="441960" y="12192"/>
                  </a:lnTo>
                  <a:lnTo>
                    <a:pt x="441960" y="6096"/>
                  </a:lnTo>
                  <a:lnTo>
                    <a:pt x="448056" y="12192"/>
                  </a:lnTo>
                  <a:lnTo>
                    <a:pt x="448056" y="851916"/>
                  </a:lnTo>
                  <a:lnTo>
                    <a:pt x="454152" y="851916"/>
                  </a:lnTo>
                  <a:close/>
                </a:path>
                <a:path w="607060" h="1178560">
                  <a:moveTo>
                    <a:pt x="164592" y="864108"/>
                  </a:moveTo>
                  <a:lnTo>
                    <a:pt x="164592" y="12192"/>
                  </a:lnTo>
                  <a:lnTo>
                    <a:pt x="158496" y="12192"/>
                  </a:lnTo>
                  <a:lnTo>
                    <a:pt x="158496" y="851916"/>
                  </a:lnTo>
                  <a:lnTo>
                    <a:pt x="152400" y="858012"/>
                  </a:lnTo>
                  <a:lnTo>
                    <a:pt x="152400" y="864108"/>
                  </a:lnTo>
                  <a:lnTo>
                    <a:pt x="164592" y="864108"/>
                  </a:lnTo>
                  <a:close/>
                </a:path>
                <a:path w="607060" h="1178560">
                  <a:moveTo>
                    <a:pt x="164592" y="12192"/>
                  </a:moveTo>
                  <a:lnTo>
                    <a:pt x="164592" y="6096"/>
                  </a:lnTo>
                  <a:lnTo>
                    <a:pt x="158496" y="12192"/>
                  </a:lnTo>
                  <a:lnTo>
                    <a:pt x="164592" y="12192"/>
                  </a:lnTo>
                  <a:close/>
                </a:path>
                <a:path w="607060" h="1178560">
                  <a:moveTo>
                    <a:pt x="307848" y="1164336"/>
                  </a:moveTo>
                  <a:lnTo>
                    <a:pt x="303276" y="1159427"/>
                  </a:lnTo>
                  <a:lnTo>
                    <a:pt x="298704" y="1164336"/>
                  </a:lnTo>
                  <a:lnTo>
                    <a:pt x="307848" y="1164336"/>
                  </a:lnTo>
                  <a:close/>
                </a:path>
                <a:path w="607060" h="1178560">
                  <a:moveTo>
                    <a:pt x="307848" y="1173135"/>
                  </a:moveTo>
                  <a:lnTo>
                    <a:pt x="307848" y="1164336"/>
                  </a:lnTo>
                  <a:lnTo>
                    <a:pt x="298704" y="1164336"/>
                  </a:lnTo>
                  <a:lnTo>
                    <a:pt x="298704" y="1173135"/>
                  </a:lnTo>
                  <a:lnTo>
                    <a:pt x="303276" y="1178052"/>
                  </a:lnTo>
                  <a:lnTo>
                    <a:pt x="307848" y="1173135"/>
                  </a:lnTo>
                  <a:close/>
                </a:path>
                <a:path w="607060" h="1178560">
                  <a:moveTo>
                    <a:pt x="592836" y="866665"/>
                  </a:moveTo>
                  <a:lnTo>
                    <a:pt x="592836" y="864108"/>
                  </a:lnTo>
                  <a:lnTo>
                    <a:pt x="578328" y="864108"/>
                  </a:lnTo>
                  <a:lnTo>
                    <a:pt x="303276" y="1159427"/>
                  </a:lnTo>
                  <a:lnTo>
                    <a:pt x="307848" y="1164336"/>
                  </a:lnTo>
                  <a:lnTo>
                    <a:pt x="307848" y="1173135"/>
                  </a:lnTo>
                  <a:lnTo>
                    <a:pt x="592836" y="866665"/>
                  </a:lnTo>
                  <a:close/>
                </a:path>
                <a:path w="607060" h="1178560">
                  <a:moveTo>
                    <a:pt x="448056" y="12192"/>
                  </a:moveTo>
                  <a:lnTo>
                    <a:pt x="441960" y="6096"/>
                  </a:lnTo>
                  <a:lnTo>
                    <a:pt x="441960" y="12192"/>
                  </a:lnTo>
                  <a:lnTo>
                    <a:pt x="448056" y="12192"/>
                  </a:lnTo>
                  <a:close/>
                </a:path>
                <a:path w="607060" h="1178560">
                  <a:moveTo>
                    <a:pt x="454152" y="864108"/>
                  </a:moveTo>
                  <a:lnTo>
                    <a:pt x="454152" y="858012"/>
                  </a:lnTo>
                  <a:lnTo>
                    <a:pt x="448056" y="851916"/>
                  </a:lnTo>
                  <a:lnTo>
                    <a:pt x="448056" y="12192"/>
                  </a:lnTo>
                  <a:lnTo>
                    <a:pt x="441960" y="12192"/>
                  </a:lnTo>
                  <a:lnTo>
                    <a:pt x="441960" y="864108"/>
                  </a:lnTo>
                  <a:lnTo>
                    <a:pt x="454152" y="864108"/>
                  </a:lnTo>
                  <a:close/>
                </a:path>
                <a:path w="607060" h="1178560">
                  <a:moveTo>
                    <a:pt x="606552" y="851916"/>
                  </a:moveTo>
                  <a:lnTo>
                    <a:pt x="448056" y="851916"/>
                  </a:lnTo>
                  <a:lnTo>
                    <a:pt x="454152" y="858012"/>
                  </a:lnTo>
                  <a:lnTo>
                    <a:pt x="454152" y="864108"/>
                  </a:lnTo>
                  <a:lnTo>
                    <a:pt x="578328" y="864108"/>
                  </a:lnTo>
                  <a:lnTo>
                    <a:pt x="588264" y="853440"/>
                  </a:lnTo>
                  <a:lnTo>
                    <a:pt x="592836" y="864108"/>
                  </a:lnTo>
                  <a:lnTo>
                    <a:pt x="592836" y="866665"/>
                  </a:lnTo>
                  <a:lnTo>
                    <a:pt x="606552" y="851916"/>
                  </a:lnTo>
                  <a:close/>
                </a:path>
                <a:path w="607060" h="1178560">
                  <a:moveTo>
                    <a:pt x="592836" y="864108"/>
                  </a:moveTo>
                  <a:lnTo>
                    <a:pt x="588264" y="853440"/>
                  </a:lnTo>
                  <a:lnTo>
                    <a:pt x="578328" y="864108"/>
                  </a:lnTo>
                  <a:lnTo>
                    <a:pt x="592836" y="8641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570364" y="5964425"/>
            <a:ext cx="7226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15" dirty="0">
                <a:latin typeface="Arial"/>
                <a:cs typeface="Arial"/>
              </a:rPr>
              <a:t>FULL</a:t>
            </a:r>
            <a:r>
              <a:rPr sz="1400" b="1" spc="-165" dirty="0">
                <a:latin typeface="Arial"/>
                <a:cs typeface="Arial"/>
              </a:rPr>
              <a:t> </a:t>
            </a:r>
            <a:r>
              <a:rPr sz="1400" b="1" spc="-185" dirty="0">
                <a:latin typeface="Arial"/>
                <a:cs typeface="Arial"/>
              </a:rPr>
              <a:t>IFRS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89307" y="5964425"/>
            <a:ext cx="7118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85" dirty="0">
                <a:latin typeface="Arial"/>
                <a:cs typeface="Arial"/>
              </a:rPr>
              <a:t>IFRS</a:t>
            </a:r>
            <a:r>
              <a:rPr sz="1400" b="1" spc="-175" dirty="0">
                <a:latin typeface="Arial"/>
                <a:cs typeface="Arial"/>
              </a:rPr>
              <a:t> </a:t>
            </a:r>
            <a:r>
              <a:rPr sz="1400" b="1" spc="-130" dirty="0">
                <a:latin typeface="Arial"/>
                <a:cs typeface="Arial"/>
              </a:rPr>
              <a:t>PME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927478" y="5926325"/>
            <a:ext cx="13150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30" dirty="0">
                <a:latin typeface="Arial"/>
                <a:cs typeface="Arial"/>
              </a:rPr>
              <a:t>Système</a:t>
            </a:r>
            <a:r>
              <a:rPr sz="1400" b="1" spc="-165" dirty="0">
                <a:latin typeface="Arial"/>
                <a:cs typeface="Arial"/>
              </a:rPr>
              <a:t> </a:t>
            </a:r>
            <a:r>
              <a:rPr sz="1400" b="1" spc="-80" dirty="0">
                <a:latin typeface="Arial"/>
                <a:cs typeface="Arial"/>
              </a:rPr>
              <a:t>simplifié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Espace réservé du numéro de diapositive 32">
            <a:extLst>
              <a:ext uri="{FF2B5EF4-FFF2-40B4-BE49-F238E27FC236}">
                <a16:creationId xmlns:a16="http://schemas.microsoft.com/office/drawing/2014/main" id="{1AD88995-3B5C-C25B-AB0E-22AA9BD4758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29</a:t>
            </a:fld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7132" y="656335"/>
            <a:ext cx="6962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95" dirty="0">
                <a:solidFill>
                  <a:srgbClr val="FF0000"/>
                </a:solidFill>
                <a:latin typeface="Arial"/>
                <a:cs typeface="Arial"/>
              </a:rPr>
              <a:t>Evolutions </a:t>
            </a:r>
            <a:r>
              <a:rPr sz="3600" spc="-345" dirty="0">
                <a:solidFill>
                  <a:srgbClr val="FF0000"/>
                </a:solidFill>
                <a:latin typeface="Arial"/>
                <a:cs typeface="Arial"/>
              </a:rPr>
              <a:t>des </a:t>
            </a:r>
            <a:r>
              <a:rPr sz="3600" spc="-235" dirty="0">
                <a:solidFill>
                  <a:srgbClr val="FF0000"/>
                </a:solidFill>
                <a:latin typeface="Arial"/>
                <a:cs typeface="Arial"/>
              </a:rPr>
              <a:t>pratiques</a:t>
            </a:r>
            <a:r>
              <a:rPr sz="3600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spc="-270" dirty="0">
                <a:solidFill>
                  <a:srgbClr val="FF0000"/>
                </a:solidFill>
                <a:latin typeface="Arial"/>
                <a:cs typeface="Arial"/>
              </a:rPr>
              <a:t>comptables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691262" y="2479548"/>
            <a:ext cx="4876800" cy="883919"/>
            <a:chOff x="2691262" y="2479548"/>
            <a:chExt cx="4876800" cy="883919"/>
          </a:xfrm>
        </p:grpSpPr>
        <p:sp>
          <p:nvSpPr>
            <p:cNvPr id="4" name="object 4"/>
            <p:cNvSpPr/>
            <p:nvPr/>
          </p:nvSpPr>
          <p:spPr>
            <a:xfrm>
              <a:off x="2703454" y="2493264"/>
              <a:ext cx="4859020" cy="856615"/>
            </a:xfrm>
            <a:custGeom>
              <a:avLst/>
              <a:gdLst/>
              <a:ahLst/>
              <a:cxnLst/>
              <a:rect l="l" t="t" r="r" b="b"/>
              <a:pathLst>
                <a:path w="4859020" h="856614">
                  <a:moveTo>
                    <a:pt x="4858512" y="428244"/>
                  </a:moveTo>
                  <a:lnTo>
                    <a:pt x="4857355" y="414921"/>
                  </a:lnTo>
                  <a:lnTo>
                    <a:pt x="4853908" y="401698"/>
                  </a:lnTo>
                  <a:lnTo>
                    <a:pt x="4830160" y="362693"/>
                  </a:lnTo>
                  <a:lnTo>
                    <a:pt x="4787008" y="324805"/>
                  </a:lnTo>
                  <a:lnTo>
                    <a:pt x="4747909" y="300247"/>
                  </a:lnTo>
                  <a:lnTo>
                    <a:pt x="4700859" y="276305"/>
                  </a:lnTo>
                  <a:lnTo>
                    <a:pt x="4646128" y="253026"/>
                  </a:lnTo>
                  <a:lnTo>
                    <a:pt x="4583985" y="230459"/>
                  </a:lnTo>
                  <a:lnTo>
                    <a:pt x="4514699" y="208651"/>
                  </a:lnTo>
                  <a:lnTo>
                    <a:pt x="4477461" y="198046"/>
                  </a:lnTo>
                  <a:lnTo>
                    <a:pt x="4438539" y="187649"/>
                  </a:lnTo>
                  <a:lnTo>
                    <a:pt x="4397966" y="177465"/>
                  </a:lnTo>
                  <a:lnTo>
                    <a:pt x="4355775" y="167501"/>
                  </a:lnTo>
                  <a:lnTo>
                    <a:pt x="4312001" y="157762"/>
                  </a:lnTo>
                  <a:lnTo>
                    <a:pt x="4266676" y="148255"/>
                  </a:lnTo>
                  <a:lnTo>
                    <a:pt x="4219835" y="138986"/>
                  </a:lnTo>
                  <a:lnTo>
                    <a:pt x="4171511" y="129959"/>
                  </a:lnTo>
                  <a:lnTo>
                    <a:pt x="4121738" y="121182"/>
                  </a:lnTo>
                  <a:lnTo>
                    <a:pt x="4070550" y="112660"/>
                  </a:lnTo>
                  <a:lnTo>
                    <a:pt x="4017979" y="104399"/>
                  </a:lnTo>
                  <a:lnTo>
                    <a:pt x="3964061" y="96406"/>
                  </a:lnTo>
                  <a:lnTo>
                    <a:pt x="3908828" y="88686"/>
                  </a:lnTo>
                  <a:lnTo>
                    <a:pt x="3852314" y="81244"/>
                  </a:lnTo>
                  <a:lnTo>
                    <a:pt x="3794553" y="74088"/>
                  </a:lnTo>
                  <a:lnTo>
                    <a:pt x="3735578" y="67223"/>
                  </a:lnTo>
                  <a:lnTo>
                    <a:pt x="3675424" y="60655"/>
                  </a:lnTo>
                  <a:lnTo>
                    <a:pt x="3614123" y="54389"/>
                  </a:lnTo>
                  <a:lnTo>
                    <a:pt x="3551710" y="48433"/>
                  </a:lnTo>
                  <a:lnTo>
                    <a:pt x="3488218" y="42791"/>
                  </a:lnTo>
                  <a:lnTo>
                    <a:pt x="3423681" y="37471"/>
                  </a:lnTo>
                  <a:lnTo>
                    <a:pt x="3358132" y="32477"/>
                  </a:lnTo>
                  <a:lnTo>
                    <a:pt x="3291605" y="27815"/>
                  </a:lnTo>
                  <a:lnTo>
                    <a:pt x="3224134" y="23493"/>
                  </a:lnTo>
                  <a:lnTo>
                    <a:pt x="3155752" y="19515"/>
                  </a:lnTo>
                  <a:lnTo>
                    <a:pt x="3086493" y="15887"/>
                  </a:lnTo>
                  <a:lnTo>
                    <a:pt x="3016391" y="12616"/>
                  </a:lnTo>
                  <a:lnTo>
                    <a:pt x="2945480" y="9708"/>
                  </a:lnTo>
                  <a:lnTo>
                    <a:pt x="2873792" y="7168"/>
                  </a:lnTo>
                  <a:lnTo>
                    <a:pt x="2801362" y="5002"/>
                  </a:lnTo>
                  <a:lnTo>
                    <a:pt x="2728223" y="3217"/>
                  </a:lnTo>
                  <a:lnTo>
                    <a:pt x="2654410" y="1818"/>
                  </a:lnTo>
                  <a:lnTo>
                    <a:pt x="2579955" y="812"/>
                  </a:lnTo>
                  <a:lnTo>
                    <a:pt x="2504892" y="204"/>
                  </a:lnTo>
                  <a:lnTo>
                    <a:pt x="2429256" y="0"/>
                  </a:lnTo>
                  <a:lnTo>
                    <a:pt x="2353619" y="204"/>
                  </a:lnTo>
                  <a:lnTo>
                    <a:pt x="2278556" y="812"/>
                  </a:lnTo>
                  <a:lnTo>
                    <a:pt x="2204101" y="1818"/>
                  </a:lnTo>
                  <a:lnTo>
                    <a:pt x="2130288" y="3217"/>
                  </a:lnTo>
                  <a:lnTo>
                    <a:pt x="2057149" y="5002"/>
                  </a:lnTo>
                  <a:lnTo>
                    <a:pt x="1984719" y="7168"/>
                  </a:lnTo>
                  <a:lnTo>
                    <a:pt x="1913032" y="9708"/>
                  </a:lnTo>
                  <a:lnTo>
                    <a:pt x="1842120" y="12616"/>
                  </a:lnTo>
                  <a:lnTo>
                    <a:pt x="1772018" y="15887"/>
                  </a:lnTo>
                  <a:lnTo>
                    <a:pt x="1702759" y="19515"/>
                  </a:lnTo>
                  <a:lnTo>
                    <a:pt x="1634378" y="23493"/>
                  </a:lnTo>
                  <a:lnTo>
                    <a:pt x="1566906" y="27815"/>
                  </a:lnTo>
                  <a:lnTo>
                    <a:pt x="1500380" y="32477"/>
                  </a:lnTo>
                  <a:lnTo>
                    <a:pt x="1434831" y="37471"/>
                  </a:lnTo>
                  <a:lnTo>
                    <a:pt x="1370293" y="42791"/>
                  </a:lnTo>
                  <a:lnTo>
                    <a:pt x="1306801" y="48433"/>
                  </a:lnTo>
                  <a:lnTo>
                    <a:pt x="1244388" y="54389"/>
                  </a:lnTo>
                  <a:lnTo>
                    <a:pt x="1183087" y="60655"/>
                  </a:lnTo>
                  <a:lnTo>
                    <a:pt x="1122933" y="67223"/>
                  </a:lnTo>
                  <a:lnTo>
                    <a:pt x="1063958" y="74088"/>
                  </a:lnTo>
                  <a:lnTo>
                    <a:pt x="1006197" y="81244"/>
                  </a:lnTo>
                  <a:lnTo>
                    <a:pt x="949683" y="88686"/>
                  </a:lnTo>
                  <a:lnTo>
                    <a:pt x="894450" y="96406"/>
                  </a:lnTo>
                  <a:lnTo>
                    <a:pt x="840532" y="104399"/>
                  </a:lnTo>
                  <a:lnTo>
                    <a:pt x="787962" y="112660"/>
                  </a:lnTo>
                  <a:lnTo>
                    <a:pt x="736773" y="121182"/>
                  </a:lnTo>
                  <a:lnTo>
                    <a:pt x="687000" y="129959"/>
                  </a:lnTo>
                  <a:lnTo>
                    <a:pt x="638676" y="138986"/>
                  </a:lnTo>
                  <a:lnTo>
                    <a:pt x="591835" y="148255"/>
                  </a:lnTo>
                  <a:lnTo>
                    <a:pt x="546510" y="157762"/>
                  </a:lnTo>
                  <a:lnTo>
                    <a:pt x="502736" y="167501"/>
                  </a:lnTo>
                  <a:lnTo>
                    <a:pt x="460545" y="177465"/>
                  </a:lnTo>
                  <a:lnTo>
                    <a:pt x="419972" y="187649"/>
                  </a:lnTo>
                  <a:lnTo>
                    <a:pt x="381050" y="198046"/>
                  </a:lnTo>
                  <a:lnTo>
                    <a:pt x="343812" y="208651"/>
                  </a:lnTo>
                  <a:lnTo>
                    <a:pt x="274526" y="230459"/>
                  </a:lnTo>
                  <a:lnTo>
                    <a:pt x="212383" y="253026"/>
                  </a:lnTo>
                  <a:lnTo>
                    <a:pt x="157652" y="276305"/>
                  </a:lnTo>
                  <a:lnTo>
                    <a:pt x="110602" y="300247"/>
                  </a:lnTo>
                  <a:lnTo>
                    <a:pt x="71503" y="324805"/>
                  </a:lnTo>
                  <a:lnTo>
                    <a:pt x="40624" y="349932"/>
                  </a:lnTo>
                  <a:lnTo>
                    <a:pt x="10307" y="388582"/>
                  </a:lnTo>
                  <a:lnTo>
                    <a:pt x="0" y="428244"/>
                  </a:lnTo>
                  <a:lnTo>
                    <a:pt x="1156" y="441566"/>
                  </a:lnTo>
                  <a:lnTo>
                    <a:pt x="18234" y="480909"/>
                  </a:lnTo>
                  <a:lnTo>
                    <a:pt x="55019" y="519187"/>
                  </a:lnTo>
                  <a:lnTo>
                    <a:pt x="90042" y="544035"/>
                  </a:lnTo>
                  <a:lnTo>
                    <a:pt x="133150" y="568291"/>
                  </a:lnTo>
                  <a:lnTo>
                    <a:pt x="184074" y="591907"/>
                  </a:lnTo>
                  <a:lnTo>
                    <a:pt x="242545" y="614836"/>
                  </a:lnTo>
                  <a:lnTo>
                    <a:pt x="308293" y="637030"/>
                  </a:lnTo>
                  <a:lnTo>
                    <a:pt x="381050" y="658441"/>
                  </a:lnTo>
                  <a:lnTo>
                    <a:pt x="419972" y="668838"/>
                  </a:lnTo>
                  <a:lnTo>
                    <a:pt x="460545" y="679022"/>
                  </a:lnTo>
                  <a:lnTo>
                    <a:pt x="502736" y="688986"/>
                  </a:lnTo>
                  <a:lnTo>
                    <a:pt x="546510" y="698725"/>
                  </a:lnTo>
                  <a:lnTo>
                    <a:pt x="591835" y="708232"/>
                  </a:lnTo>
                  <a:lnTo>
                    <a:pt x="638676" y="717501"/>
                  </a:lnTo>
                  <a:lnTo>
                    <a:pt x="687000" y="726528"/>
                  </a:lnTo>
                  <a:lnTo>
                    <a:pt x="736773" y="735305"/>
                  </a:lnTo>
                  <a:lnTo>
                    <a:pt x="787962" y="743827"/>
                  </a:lnTo>
                  <a:lnTo>
                    <a:pt x="840532" y="752088"/>
                  </a:lnTo>
                  <a:lnTo>
                    <a:pt x="894450" y="760081"/>
                  </a:lnTo>
                  <a:lnTo>
                    <a:pt x="949683" y="767801"/>
                  </a:lnTo>
                  <a:lnTo>
                    <a:pt x="1006197" y="775243"/>
                  </a:lnTo>
                  <a:lnTo>
                    <a:pt x="1063958" y="782399"/>
                  </a:lnTo>
                  <a:lnTo>
                    <a:pt x="1122933" y="789264"/>
                  </a:lnTo>
                  <a:lnTo>
                    <a:pt x="1183087" y="795832"/>
                  </a:lnTo>
                  <a:lnTo>
                    <a:pt x="1244388" y="802098"/>
                  </a:lnTo>
                  <a:lnTo>
                    <a:pt x="1306801" y="808054"/>
                  </a:lnTo>
                  <a:lnTo>
                    <a:pt x="1370293" y="813696"/>
                  </a:lnTo>
                  <a:lnTo>
                    <a:pt x="1434831" y="819016"/>
                  </a:lnTo>
                  <a:lnTo>
                    <a:pt x="1500380" y="824010"/>
                  </a:lnTo>
                  <a:lnTo>
                    <a:pt x="1566906" y="828672"/>
                  </a:lnTo>
                  <a:lnTo>
                    <a:pt x="1634378" y="832994"/>
                  </a:lnTo>
                  <a:lnTo>
                    <a:pt x="1702759" y="836972"/>
                  </a:lnTo>
                  <a:lnTo>
                    <a:pt x="1772018" y="840600"/>
                  </a:lnTo>
                  <a:lnTo>
                    <a:pt x="1842120" y="843871"/>
                  </a:lnTo>
                  <a:lnTo>
                    <a:pt x="1913032" y="846779"/>
                  </a:lnTo>
                  <a:lnTo>
                    <a:pt x="1984719" y="849319"/>
                  </a:lnTo>
                  <a:lnTo>
                    <a:pt x="2057149" y="851485"/>
                  </a:lnTo>
                  <a:lnTo>
                    <a:pt x="2130288" y="853270"/>
                  </a:lnTo>
                  <a:lnTo>
                    <a:pt x="2204101" y="854669"/>
                  </a:lnTo>
                  <a:lnTo>
                    <a:pt x="2278556" y="855675"/>
                  </a:lnTo>
                  <a:lnTo>
                    <a:pt x="2353619" y="856283"/>
                  </a:lnTo>
                  <a:lnTo>
                    <a:pt x="2429256" y="856488"/>
                  </a:lnTo>
                  <a:lnTo>
                    <a:pt x="2504892" y="856283"/>
                  </a:lnTo>
                  <a:lnTo>
                    <a:pt x="2579955" y="855675"/>
                  </a:lnTo>
                  <a:lnTo>
                    <a:pt x="2654410" y="854669"/>
                  </a:lnTo>
                  <a:lnTo>
                    <a:pt x="2728223" y="853270"/>
                  </a:lnTo>
                  <a:lnTo>
                    <a:pt x="2801362" y="851485"/>
                  </a:lnTo>
                  <a:lnTo>
                    <a:pt x="2873792" y="849319"/>
                  </a:lnTo>
                  <a:lnTo>
                    <a:pt x="2945480" y="846779"/>
                  </a:lnTo>
                  <a:lnTo>
                    <a:pt x="3016391" y="843871"/>
                  </a:lnTo>
                  <a:lnTo>
                    <a:pt x="3086493" y="840600"/>
                  </a:lnTo>
                  <a:lnTo>
                    <a:pt x="3155752" y="836972"/>
                  </a:lnTo>
                  <a:lnTo>
                    <a:pt x="3224134" y="832994"/>
                  </a:lnTo>
                  <a:lnTo>
                    <a:pt x="3291605" y="828672"/>
                  </a:lnTo>
                  <a:lnTo>
                    <a:pt x="3358132" y="824010"/>
                  </a:lnTo>
                  <a:lnTo>
                    <a:pt x="3423681" y="819016"/>
                  </a:lnTo>
                  <a:lnTo>
                    <a:pt x="3488218" y="813696"/>
                  </a:lnTo>
                  <a:lnTo>
                    <a:pt x="3551710" y="808054"/>
                  </a:lnTo>
                  <a:lnTo>
                    <a:pt x="3614123" y="802098"/>
                  </a:lnTo>
                  <a:lnTo>
                    <a:pt x="3675424" y="795832"/>
                  </a:lnTo>
                  <a:lnTo>
                    <a:pt x="3735578" y="789264"/>
                  </a:lnTo>
                  <a:lnTo>
                    <a:pt x="3794553" y="782399"/>
                  </a:lnTo>
                  <a:lnTo>
                    <a:pt x="3852314" y="775243"/>
                  </a:lnTo>
                  <a:lnTo>
                    <a:pt x="3908828" y="767801"/>
                  </a:lnTo>
                  <a:lnTo>
                    <a:pt x="3964061" y="760081"/>
                  </a:lnTo>
                  <a:lnTo>
                    <a:pt x="4017979" y="752088"/>
                  </a:lnTo>
                  <a:lnTo>
                    <a:pt x="4070550" y="743827"/>
                  </a:lnTo>
                  <a:lnTo>
                    <a:pt x="4121738" y="735305"/>
                  </a:lnTo>
                  <a:lnTo>
                    <a:pt x="4171511" y="726528"/>
                  </a:lnTo>
                  <a:lnTo>
                    <a:pt x="4219835" y="717501"/>
                  </a:lnTo>
                  <a:lnTo>
                    <a:pt x="4266676" y="708232"/>
                  </a:lnTo>
                  <a:lnTo>
                    <a:pt x="4312001" y="698725"/>
                  </a:lnTo>
                  <a:lnTo>
                    <a:pt x="4355775" y="688986"/>
                  </a:lnTo>
                  <a:lnTo>
                    <a:pt x="4397966" y="679022"/>
                  </a:lnTo>
                  <a:lnTo>
                    <a:pt x="4438539" y="668838"/>
                  </a:lnTo>
                  <a:lnTo>
                    <a:pt x="4477461" y="658441"/>
                  </a:lnTo>
                  <a:lnTo>
                    <a:pt x="4514699" y="647836"/>
                  </a:lnTo>
                  <a:lnTo>
                    <a:pt x="4583985" y="626028"/>
                  </a:lnTo>
                  <a:lnTo>
                    <a:pt x="4646128" y="603461"/>
                  </a:lnTo>
                  <a:lnTo>
                    <a:pt x="4700859" y="580182"/>
                  </a:lnTo>
                  <a:lnTo>
                    <a:pt x="4747909" y="556240"/>
                  </a:lnTo>
                  <a:lnTo>
                    <a:pt x="4787008" y="531682"/>
                  </a:lnTo>
                  <a:lnTo>
                    <a:pt x="4817887" y="506555"/>
                  </a:lnTo>
                  <a:lnTo>
                    <a:pt x="4848204" y="467905"/>
                  </a:lnTo>
                  <a:lnTo>
                    <a:pt x="4857355" y="441566"/>
                  </a:lnTo>
                  <a:lnTo>
                    <a:pt x="4858512" y="42824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91262" y="2479548"/>
              <a:ext cx="4876800" cy="883919"/>
            </a:xfrm>
            <a:custGeom>
              <a:avLst/>
              <a:gdLst/>
              <a:ahLst/>
              <a:cxnLst/>
              <a:rect l="l" t="t" r="r" b="b"/>
              <a:pathLst>
                <a:path w="4876800" h="883920">
                  <a:moveTo>
                    <a:pt x="12700" y="492252"/>
                  </a:moveTo>
                  <a:lnTo>
                    <a:pt x="12700" y="391668"/>
                  </a:lnTo>
                  <a:lnTo>
                    <a:pt x="0" y="405384"/>
                  </a:lnTo>
                  <a:lnTo>
                    <a:pt x="0" y="480060"/>
                  </a:lnTo>
                  <a:lnTo>
                    <a:pt x="12700" y="492252"/>
                  </a:lnTo>
                  <a:close/>
                </a:path>
                <a:path w="4876800" h="883920">
                  <a:moveTo>
                    <a:pt x="4838700" y="405384"/>
                  </a:moveTo>
                  <a:lnTo>
                    <a:pt x="4838700" y="367284"/>
                  </a:lnTo>
                  <a:lnTo>
                    <a:pt x="4826000" y="345948"/>
                  </a:lnTo>
                  <a:lnTo>
                    <a:pt x="4787900" y="324612"/>
                  </a:lnTo>
                  <a:lnTo>
                    <a:pt x="4762500" y="303276"/>
                  </a:lnTo>
                  <a:lnTo>
                    <a:pt x="4724400" y="283464"/>
                  </a:lnTo>
                  <a:lnTo>
                    <a:pt x="4622800" y="243840"/>
                  </a:lnTo>
                  <a:lnTo>
                    <a:pt x="4521200" y="207264"/>
                  </a:lnTo>
                  <a:lnTo>
                    <a:pt x="4445000" y="190500"/>
                  </a:lnTo>
                  <a:lnTo>
                    <a:pt x="4381500" y="173736"/>
                  </a:lnTo>
                  <a:lnTo>
                    <a:pt x="4305300" y="156972"/>
                  </a:lnTo>
                  <a:lnTo>
                    <a:pt x="4152900" y="126492"/>
                  </a:lnTo>
                  <a:lnTo>
                    <a:pt x="4064000" y="112776"/>
                  </a:lnTo>
                  <a:lnTo>
                    <a:pt x="3987800" y="99060"/>
                  </a:lnTo>
                  <a:lnTo>
                    <a:pt x="3886200" y="85344"/>
                  </a:lnTo>
                  <a:lnTo>
                    <a:pt x="3695700" y="62484"/>
                  </a:lnTo>
                  <a:lnTo>
                    <a:pt x="3594100" y="51816"/>
                  </a:lnTo>
                  <a:lnTo>
                    <a:pt x="3492500" y="42672"/>
                  </a:lnTo>
                  <a:lnTo>
                    <a:pt x="3378200" y="35052"/>
                  </a:lnTo>
                  <a:lnTo>
                    <a:pt x="3263900" y="25908"/>
                  </a:lnTo>
                  <a:lnTo>
                    <a:pt x="3162300" y="19812"/>
                  </a:lnTo>
                  <a:lnTo>
                    <a:pt x="3035300" y="13716"/>
                  </a:lnTo>
                  <a:lnTo>
                    <a:pt x="2921000" y="9144"/>
                  </a:lnTo>
                  <a:lnTo>
                    <a:pt x="2806700" y="6096"/>
                  </a:lnTo>
                  <a:lnTo>
                    <a:pt x="2679700" y="3048"/>
                  </a:lnTo>
                  <a:lnTo>
                    <a:pt x="2438400" y="0"/>
                  </a:lnTo>
                  <a:lnTo>
                    <a:pt x="2184400" y="3048"/>
                  </a:lnTo>
                  <a:lnTo>
                    <a:pt x="2070100" y="6096"/>
                  </a:lnTo>
                  <a:lnTo>
                    <a:pt x="1943100" y="9144"/>
                  </a:lnTo>
                  <a:lnTo>
                    <a:pt x="1828800" y="13716"/>
                  </a:lnTo>
                  <a:lnTo>
                    <a:pt x="1600200" y="25908"/>
                  </a:lnTo>
                  <a:lnTo>
                    <a:pt x="1485900" y="35052"/>
                  </a:lnTo>
                  <a:lnTo>
                    <a:pt x="1384300" y="42672"/>
                  </a:lnTo>
                  <a:lnTo>
                    <a:pt x="1270000" y="51816"/>
                  </a:lnTo>
                  <a:lnTo>
                    <a:pt x="1168400" y="62484"/>
                  </a:lnTo>
                  <a:lnTo>
                    <a:pt x="1079500" y="74676"/>
                  </a:lnTo>
                  <a:lnTo>
                    <a:pt x="977900" y="85344"/>
                  </a:lnTo>
                  <a:lnTo>
                    <a:pt x="711200" y="126492"/>
                  </a:lnTo>
                  <a:lnTo>
                    <a:pt x="558800" y="156972"/>
                  </a:lnTo>
                  <a:lnTo>
                    <a:pt x="482600" y="173736"/>
                  </a:lnTo>
                  <a:lnTo>
                    <a:pt x="355600" y="207264"/>
                  </a:lnTo>
                  <a:lnTo>
                    <a:pt x="292100" y="225552"/>
                  </a:lnTo>
                  <a:lnTo>
                    <a:pt x="241300" y="243840"/>
                  </a:lnTo>
                  <a:lnTo>
                    <a:pt x="190500" y="263652"/>
                  </a:lnTo>
                  <a:lnTo>
                    <a:pt x="152400" y="283464"/>
                  </a:lnTo>
                  <a:lnTo>
                    <a:pt x="101600" y="303276"/>
                  </a:lnTo>
                  <a:lnTo>
                    <a:pt x="50800" y="345948"/>
                  </a:lnTo>
                  <a:lnTo>
                    <a:pt x="25400" y="368808"/>
                  </a:lnTo>
                  <a:lnTo>
                    <a:pt x="12700" y="390144"/>
                  </a:lnTo>
                  <a:lnTo>
                    <a:pt x="12700" y="440436"/>
                  </a:lnTo>
                  <a:lnTo>
                    <a:pt x="13546" y="441248"/>
                  </a:lnTo>
                  <a:lnTo>
                    <a:pt x="25400" y="431292"/>
                  </a:lnTo>
                  <a:lnTo>
                    <a:pt x="25400" y="405384"/>
                  </a:lnTo>
                  <a:lnTo>
                    <a:pt x="38100" y="384048"/>
                  </a:lnTo>
                  <a:lnTo>
                    <a:pt x="38100" y="385572"/>
                  </a:lnTo>
                  <a:lnTo>
                    <a:pt x="63500" y="364236"/>
                  </a:lnTo>
                  <a:lnTo>
                    <a:pt x="88900" y="344424"/>
                  </a:lnTo>
                  <a:lnTo>
                    <a:pt x="127000" y="324612"/>
                  </a:lnTo>
                  <a:lnTo>
                    <a:pt x="165100" y="306324"/>
                  </a:lnTo>
                  <a:lnTo>
                    <a:pt x="203200" y="286512"/>
                  </a:lnTo>
                  <a:lnTo>
                    <a:pt x="355600" y="231648"/>
                  </a:lnTo>
                  <a:lnTo>
                    <a:pt x="419100" y="214884"/>
                  </a:lnTo>
                  <a:lnTo>
                    <a:pt x="495300" y="198120"/>
                  </a:lnTo>
                  <a:lnTo>
                    <a:pt x="558800" y="181356"/>
                  </a:lnTo>
                  <a:lnTo>
                    <a:pt x="635000" y="166116"/>
                  </a:lnTo>
                  <a:lnTo>
                    <a:pt x="723900" y="150876"/>
                  </a:lnTo>
                  <a:lnTo>
                    <a:pt x="800100" y="137160"/>
                  </a:lnTo>
                  <a:lnTo>
                    <a:pt x="889000" y="123444"/>
                  </a:lnTo>
                  <a:lnTo>
                    <a:pt x="977900" y="111252"/>
                  </a:lnTo>
                  <a:lnTo>
                    <a:pt x="1079500" y="99060"/>
                  </a:lnTo>
                  <a:lnTo>
                    <a:pt x="1282700" y="77724"/>
                  </a:lnTo>
                  <a:lnTo>
                    <a:pt x="1485900" y="59436"/>
                  </a:lnTo>
                  <a:lnTo>
                    <a:pt x="1600200" y="51816"/>
                  </a:lnTo>
                  <a:lnTo>
                    <a:pt x="1828800" y="39624"/>
                  </a:lnTo>
                  <a:lnTo>
                    <a:pt x="1943100" y="35052"/>
                  </a:lnTo>
                  <a:lnTo>
                    <a:pt x="2070100" y="30480"/>
                  </a:lnTo>
                  <a:lnTo>
                    <a:pt x="2184400" y="27432"/>
                  </a:lnTo>
                  <a:lnTo>
                    <a:pt x="2311400" y="25908"/>
                  </a:lnTo>
                  <a:lnTo>
                    <a:pt x="2565400" y="25908"/>
                  </a:lnTo>
                  <a:lnTo>
                    <a:pt x="2679700" y="27432"/>
                  </a:lnTo>
                  <a:lnTo>
                    <a:pt x="2806700" y="30480"/>
                  </a:lnTo>
                  <a:lnTo>
                    <a:pt x="3035300" y="39624"/>
                  </a:lnTo>
                  <a:lnTo>
                    <a:pt x="3263900" y="51816"/>
                  </a:lnTo>
                  <a:lnTo>
                    <a:pt x="3378200" y="59436"/>
                  </a:lnTo>
                  <a:lnTo>
                    <a:pt x="3492500" y="68580"/>
                  </a:lnTo>
                  <a:lnTo>
                    <a:pt x="3594100" y="77724"/>
                  </a:lnTo>
                  <a:lnTo>
                    <a:pt x="3797300" y="99060"/>
                  </a:lnTo>
                  <a:lnTo>
                    <a:pt x="3975100" y="123444"/>
                  </a:lnTo>
                  <a:lnTo>
                    <a:pt x="4152900" y="150876"/>
                  </a:lnTo>
                  <a:lnTo>
                    <a:pt x="4305300" y="181356"/>
                  </a:lnTo>
                  <a:lnTo>
                    <a:pt x="4381500" y="198120"/>
                  </a:lnTo>
                  <a:lnTo>
                    <a:pt x="4508500" y="231648"/>
                  </a:lnTo>
                  <a:lnTo>
                    <a:pt x="4572000" y="249936"/>
                  </a:lnTo>
                  <a:lnTo>
                    <a:pt x="4673600" y="286512"/>
                  </a:lnTo>
                  <a:lnTo>
                    <a:pt x="4749800" y="326136"/>
                  </a:lnTo>
                  <a:lnTo>
                    <a:pt x="4826000" y="385572"/>
                  </a:lnTo>
                  <a:lnTo>
                    <a:pt x="4826000" y="384048"/>
                  </a:lnTo>
                  <a:lnTo>
                    <a:pt x="4838700" y="405384"/>
                  </a:lnTo>
                  <a:close/>
                </a:path>
                <a:path w="4876800" h="883920">
                  <a:moveTo>
                    <a:pt x="13546" y="441248"/>
                  </a:moveTo>
                  <a:lnTo>
                    <a:pt x="12700" y="440436"/>
                  </a:lnTo>
                  <a:lnTo>
                    <a:pt x="12700" y="441960"/>
                  </a:lnTo>
                  <a:lnTo>
                    <a:pt x="13546" y="441248"/>
                  </a:lnTo>
                  <a:close/>
                </a:path>
                <a:path w="4876800" h="883920">
                  <a:moveTo>
                    <a:pt x="4838700" y="516636"/>
                  </a:moveTo>
                  <a:lnTo>
                    <a:pt x="4838700" y="478536"/>
                  </a:lnTo>
                  <a:lnTo>
                    <a:pt x="4826000" y="499872"/>
                  </a:lnTo>
                  <a:lnTo>
                    <a:pt x="4826000" y="498348"/>
                  </a:lnTo>
                  <a:lnTo>
                    <a:pt x="4800600" y="519684"/>
                  </a:lnTo>
                  <a:lnTo>
                    <a:pt x="4749800" y="559308"/>
                  </a:lnTo>
                  <a:lnTo>
                    <a:pt x="4711700" y="577596"/>
                  </a:lnTo>
                  <a:lnTo>
                    <a:pt x="4673600" y="597408"/>
                  </a:lnTo>
                  <a:lnTo>
                    <a:pt x="4572000" y="633984"/>
                  </a:lnTo>
                  <a:lnTo>
                    <a:pt x="4508500" y="652272"/>
                  </a:lnTo>
                  <a:lnTo>
                    <a:pt x="4381500" y="685800"/>
                  </a:lnTo>
                  <a:lnTo>
                    <a:pt x="4305300" y="702564"/>
                  </a:lnTo>
                  <a:lnTo>
                    <a:pt x="4152900" y="733044"/>
                  </a:lnTo>
                  <a:lnTo>
                    <a:pt x="3975100" y="760476"/>
                  </a:lnTo>
                  <a:lnTo>
                    <a:pt x="3797300" y="784860"/>
                  </a:lnTo>
                  <a:lnTo>
                    <a:pt x="3594100" y="806196"/>
                  </a:lnTo>
                  <a:lnTo>
                    <a:pt x="3492500" y="815340"/>
                  </a:lnTo>
                  <a:lnTo>
                    <a:pt x="3378200" y="824484"/>
                  </a:lnTo>
                  <a:lnTo>
                    <a:pt x="3263900" y="832104"/>
                  </a:lnTo>
                  <a:lnTo>
                    <a:pt x="3035300" y="844296"/>
                  </a:lnTo>
                  <a:lnTo>
                    <a:pt x="2806700" y="853440"/>
                  </a:lnTo>
                  <a:lnTo>
                    <a:pt x="2679700" y="856488"/>
                  </a:lnTo>
                  <a:lnTo>
                    <a:pt x="2565400" y="858012"/>
                  </a:lnTo>
                  <a:lnTo>
                    <a:pt x="2311400" y="858012"/>
                  </a:lnTo>
                  <a:lnTo>
                    <a:pt x="2184400" y="856488"/>
                  </a:lnTo>
                  <a:lnTo>
                    <a:pt x="2070100" y="853440"/>
                  </a:lnTo>
                  <a:lnTo>
                    <a:pt x="1943100" y="848868"/>
                  </a:lnTo>
                  <a:lnTo>
                    <a:pt x="1828800" y="844296"/>
                  </a:lnTo>
                  <a:lnTo>
                    <a:pt x="1600200" y="832104"/>
                  </a:lnTo>
                  <a:lnTo>
                    <a:pt x="1485900" y="824484"/>
                  </a:lnTo>
                  <a:lnTo>
                    <a:pt x="1282700" y="806196"/>
                  </a:lnTo>
                  <a:lnTo>
                    <a:pt x="1079500" y="784860"/>
                  </a:lnTo>
                  <a:lnTo>
                    <a:pt x="977900" y="772668"/>
                  </a:lnTo>
                  <a:lnTo>
                    <a:pt x="889000" y="760476"/>
                  </a:lnTo>
                  <a:lnTo>
                    <a:pt x="800100" y="746760"/>
                  </a:lnTo>
                  <a:lnTo>
                    <a:pt x="723900" y="733044"/>
                  </a:lnTo>
                  <a:lnTo>
                    <a:pt x="635000" y="717804"/>
                  </a:lnTo>
                  <a:lnTo>
                    <a:pt x="558800" y="702564"/>
                  </a:lnTo>
                  <a:lnTo>
                    <a:pt x="495300" y="685800"/>
                  </a:lnTo>
                  <a:lnTo>
                    <a:pt x="419100" y="669036"/>
                  </a:lnTo>
                  <a:lnTo>
                    <a:pt x="355600" y="652272"/>
                  </a:lnTo>
                  <a:lnTo>
                    <a:pt x="203200" y="597408"/>
                  </a:lnTo>
                  <a:lnTo>
                    <a:pt x="152400" y="577596"/>
                  </a:lnTo>
                  <a:lnTo>
                    <a:pt x="127000" y="557784"/>
                  </a:lnTo>
                  <a:lnTo>
                    <a:pt x="88900" y="537972"/>
                  </a:lnTo>
                  <a:lnTo>
                    <a:pt x="38100" y="498348"/>
                  </a:lnTo>
                  <a:lnTo>
                    <a:pt x="38100" y="499872"/>
                  </a:lnTo>
                  <a:lnTo>
                    <a:pt x="25400" y="478536"/>
                  </a:lnTo>
                  <a:lnTo>
                    <a:pt x="25400" y="452628"/>
                  </a:lnTo>
                  <a:lnTo>
                    <a:pt x="13546" y="441248"/>
                  </a:lnTo>
                  <a:lnTo>
                    <a:pt x="12700" y="441960"/>
                  </a:lnTo>
                  <a:lnTo>
                    <a:pt x="12700" y="493776"/>
                  </a:lnTo>
                  <a:lnTo>
                    <a:pt x="50800" y="537972"/>
                  </a:lnTo>
                  <a:lnTo>
                    <a:pt x="114300" y="580644"/>
                  </a:lnTo>
                  <a:lnTo>
                    <a:pt x="190500" y="620268"/>
                  </a:lnTo>
                  <a:lnTo>
                    <a:pt x="241300" y="640080"/>
                  </a:lnTo>
                  <a:lnTo>
                    <a:pt x="292100" y="658368"/>
                  </a:lnTo>
                  <a:lnTo>
                    <a:pt x="355600" y="676656"/>
                  </a:lnTo>
                  <a:lnTo>
                    <a:pt x="482600" y="710184"/>
                  </a:lnTo>
                  <a:lnTo>
                    <a:pt x="558800" y="726948"/>
                  </a:lnTo>
                  <a:lnTo>
                    <a:pt x="711200" y="757428"/>
                  </a:lnTo>
                  <a:lnTo>
                    <a:pt x="977900" y="798576"/>
                  </a:lnTo>
                  <a:lnTo>
                    <a:pt x="1079500" y="809244"/>
                  </a:lnTo>
                  <a:lnTo>
                    <a:pt x="1168400" y="821436"/>
                  </a:lnTo>
                  <a:lnTo>
                    <a:pt x="1270000" y="832104"/>
                  </a:lnTo>
                  <a:lnTo>
                    <a:pt x="1384300" y="841248"/>
                  </a:lnTo>
                  <a:lnTo>
                    <a:pt x="1485900" y="848868"/>
                  </a:lnTo>
                  <a:lnTo>
                    <a:pt x="1600200" y="858012"/>
                  </a:lnTo>
                  <a:lnTo>
                    <a:pt x="1828800" y="870204"/>
                  </a:lnTo>
                  <a:lnTo>
                    <a:pt x="1943100" y="874776"/>
                  </a:lnTo>
                  <a:lnTo>
                    <a:pt x="2070100" y="877824"/>
                  </a:lnTo>
                  <a:lnTo>
                    <a:pt x="2184400" y="880872"/>
                  </a:lnTo>
                  <a:lnTo>
                    <a:pt x="2438400" y="883920"/>
                  </a:lnTo>
                  <a:lnTo>
                    <a:pt x="2679700" y="880872"/>
                  </a:lnTo>
                  <a:lnTo>
                    <a:pt x="2806700" y="877824"/>
                  </a:lnTo>
                  <a:lnTo>
                    <a:pt x="2921000" y="874776"/>
                  </a:lnTo>
                  <a:lnTo>
                    <a:pt x="3048000" y="870204"/>
                  </a:lnTo>
                  <a:lnTo>
                    <a:pt x="3162300" y="864108"/>
                  </a:lnTo>
                  <a:lnTo>
                    <a:pt x="3263900" y="858012"/>
                  </a:lnTo>
                  <a:lnTo>
                    <a:pt x="3378200" y="848868"/>
                  </a:lnTo>
                  <a:lnTo>
                    <a:pt x="3492500" y="841248"/>
                  </a:lnTo>
                  <a:lnTo>
                    <a:pt x="3594100" y="832104"/>
                  </a:lnTo>
                  <a:lnTo>
                    <a:pt x="3695700" y="821436"/>
                  </a:lnTo>
                  <a:lnTo>
                    <a:pt x="3886200" y="798576"/>
                  </a:lnTo>
                  <a:lnTo>
                    <a:pt x="3987800" y="784860"/>
                  </a:lnTo>
                  <a:lnTo>
                    <a:pt x="4064000" y="771144"/>
                  </a:lnTo>
                  <a:lnTo>
                    <a:pt x="4152900" y="757428"/>
                  </a:lnTo>
                  <a:lnTo>
                    <a:pt x="4305300" y="726948"/>
                  </a:lnTo>
                  <a:lnTo>
                    <a:pt x="4457700" y="693420"/>
                  </a:lnTo>
                  <a:lnTo>
                    <a:pt x="4521200" y="676656"/>
                  </a:lnTo>
                  <a:lnTo>
                    <a:pt x="4572000" y="658368"/>
                  </a:lnTo>
                  <a:lnTo>
                    <a:pt x="4635500" y="640080"/>
                  </a:lnTo>
                  <a:lnTo>
                    <a:pt x="4673600" y="620268"/>
                  </a:lnTo>
                  <a:lnTo>
                    <a:pt x="4724400" y="600456"/>
                  </a:lnTo>
                  <a:lnTo>
                    <a:pt x="4762500" y="580644"/>
                  </a:lnTo>
                  <a:lnTo>
                    <a:pt x="4787900" y="559308"/>
                  </a:lnTo>
                  <a:lnTo>
                    <a:pt x="4826000" y="537972"/>
                  </a:lnTo>
                  <a:lnTo>
                    <a:pt x="4838700" y="516636"/>
                  </a:lnTo>
                  <a:close/>
                </a:path>
                <a:path w="4876800" h="883920">
                  <a:moveTo>
                    <a:pt x="4864100" y="493776"/>
                  </a:moveTo>
                  <a:lnTo>
                    <a:pt x="4864100" y="390144"/>
                  </a:lnTo>
                  <a:lnTo>
                    <a:pt x="4851400" y="368808"/>
                  </a:lnTo>
                  <a:lnTo>
                    <a:pt x="4838700" y="368808"/>
                  </a:lnTo>
                  <a:lnTo>
                    <a:pt x="4838700" y="403860"/>
                  </a:lnTo>
                  <a:lnTo>
                    <a:pt x="4851400" y="414528"/>
                  </a:lnTo>
                  <a:lnTo>
                    <a:pt x="4851400" y="515112"/>
                  </a:lnTo>
                  <a:lnTo>
                    <a:pt x="4864100" y="493776"/>
                  </a:lnTo>
                  <a:close/>
                </a:path>
                <a:path w="4876800" h="883920">
                  <a:moveTo>
                    <a:pt x="4851400" y="515112"/>
                  </a:moveTo>
                  <a:lnTo>
                    <a:pt x="4851400" y="461772"/>
                  </a:lnTo>
                  <a:lnTo>
                    <a:pt x="4838700" y="470916"/>
                  </a:lnTo>
                  <a:lnTo>
                    <a:pt x="4838700" y="515112"/>
                  </a:lnTo>
                  <a:lnTo>
                    <a:pt x="4851400" y="515112"/>
                  </a:lnTo>
                  <a:close/>
                </a:path>
                <a:path w="4876800" h="883920">
                  <a:moveTo>
                    <a:pt x="4876800" y="466344"/>
                  </a:moveTo>
                  <a:lnTo>
                    <a:pt x="4876800" y="416052"/>
                  </a:lnTo>
                  <a:lnTo>
                    <a:pt x="4864100" y="391668"/>
                  </a:lnTo>
                  <a:lnTo>
                    <a:pt x="4864100" y="478536"/>
                  </a:lnTo>
                  <a:lnTo>
                    <a:pt x="4876800" y="466344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652916" y="1799335"/>
            <a:ext cx="7723505" cy="1308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204" dirty="0">
                <a:latin typeface="Arial"/>
                <a:cs typeface="Arial"/>
              </a:rPr>
              <a:t>La </a:t>
            </a:r>
            <a:r>
              <a:rPr sz="1600" b="1" spc="-95" dirty="0">
                <a:latin typeface="Arial"/>
                <a:cs typeface="Arial"/>
              </a:rPr>
              <a:t>comptabilité </a:t>
            </a:r>
            <a:r>
              <a:rPr sz="1600" b="1" spc="-105" dirty="0">
                <a:latin typeface="Arial"/>
                <a:cs typeface="Arial"/>
              </a:rPr>
              <a:t>a </a:t>
            </a:r>
            <a:r>
              <a:rPr sz="1600" b="1" spc="-114" dirty="0">
                <a:latin typeface="Arial"/>
                <a:cs typeface="Arial"/>
              </a:rPr>
              <a:t>existé </a:t>
            </a:r>
            <a:r>
              <a:rPr sz="1600" b="1" spc="-130" dirty="0">
                <a:latin typeface="Arial"/>
                <a:cs typeface="Arial"/>
              </a:rPr>
              <a:t>depuis </a:t>
            </a:r>
            <a:r>
              <a:rPr sz="1600" b="1" spc="-55" dirty="0">
                <a:latin typeface="Arial"/>
                <a:cs typeface="Arial"/>
              </a:rPr>
              <a:t>fort </a:t>
            </a:r>
            <a:r>
              <a:rPr sz="1600" b="1" spc="-120" dirty="0">
                <a:latin typeface="Arial"/>
                <a:cs typeface="Arial"/>
              </a:rPr>
              <a:t>longtemps, </a:t>
            </a:r>
            <a:r>
              <a:rPr sz="1600" b="1" spc="-140" dirty="0">
                <a:latin typeface="Arial"/>
                <a:cs typeface="Arial"/>
              </a:rPr>
              <a:t>puis </a:t>
            </a:r>
            <a:r>
              <a:rPr sz="1600" b="1" spc="-105" dirty="0">
                <a:latin typeface="Arial"/>
                <a:cs typeface="Arial"/>
              </a:rPr>
              <a:t>a évolué </a:t>
            </a:r>
            <a:r>
              <a:rPr sz="1600" b="1" spc="-110" dirty="0">
                <a:latin typeface="Arial"/>
                <a:cs typeface="Arial"/>
              </a:rPr>
              <a:t>pour </a:t>
            </a:r>
            <a:r>
              <a:rPr sz="1600" b="1" spc="-100" dirty="0">
                <a:latin typeface="Arial"/>
                <a:cs typeface="Arial"/>
              </a:rPr>
              <a:t>devenir </a:t>
            </a:r>
            <a:r>
              <a:rPr sz="1600" b="1" spc="-90" dirty="0">
                <a:latin typeface="Arial"/>
                <a:cs typeface="Arial"/>
              </a:rPr>
              <a:t>enfin </a:t>
            </a:r>
            <a:r>
              <a:rPr sz="1600" b="1" spc="-125" dirty="0">
                <a:latin typeface="Arial"/>
                <a:cs typeface="Arial"/>
              </a:rPr>
              <a:t>un </a:t>
            </a:r>
            <a:r>
              <a:rPr sz="1600" b="1" spc="-140" dirty="0">
                <a:latin typeface="Arial"/>
                <a:cs typeface="Arial"/>
              </a:rPr>
              <a:t>langage  </a:t>
            </a:r>
            <a:r>
              <a:rPr sz="1600" b="1" spc="-114" dirty="0">
                <a:latin typeface="Arial"/>
                <a:cs typeface="Arial"/>
              </a:rPr>
              <a:t>universel: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Arial"/>
              <a:cs typeface="Arial"/>
            </a:endParaRPr>
          </a:p>
          <a:p>
            <a:pPr marL="1920239" marR="2679065" algn="ctr">
              <a:lnSpc>
                <a:spcPct val="100000"/>
              </a:lnSpc>
              <a:spcBef>
                <a:spcPts val="5"/>
              </a:spcBef>
            </a:pPr>
            <a:r>
              <a:rPr sz="1200" b="1" spc="-90" dirty="0">
                <a:latin typeface="Arial"/>
                <a:cs typeface="Arial"/>
              </a:rPr>
              <a:t>De </a:t>
            </a:r>
            <a:r>
              <a:rPr sz="1200" b="1" spc="-55" dirty="0">
                <a:latin typeface="Arial"/>
                <a:cs typeface="Arial"/>
              </a:rPr>
              <a:t>la </a:t>
            </a:r>
            <a:r>
              <a:rPr sz="1200" b="1" spc="-65" dirty="0">
                <a:latin typeface="Arial"/>
                <a:cs typeface="Arial"/>
              </a:rPr>
              <a:t>comptabilité rudimentaire </a:t>
            </a:r>
            <a:r>
              <a:rPr sz="1200" b="1" spc="-75" dirty="0">
                <a:latin typeface="Arial"/>
                <a:cs typeface="Arial"/>
              </a:rPr>
              <a:t>à </a:t>
            </a:r>
            <a:r>
              <a:rPr sz="1200" b="1" spc="-55" dirty="0">
                <a:latin typeface="Arial"/>
                <a:cs typeface="Arial"/>
              </a:rPr>
              <a:t>la </a:t>
            </a:r>
            <a:r>
              <a:rPr sz="1200" b="1" spc="-65" dirty="0">
                <a:latin typeface="Arial"/>
                <a:cs typeface="Arial"/>
              </a:rPr>
              <a:t>comptabilité  </a:t>
            </a:r>
            <a:r>
              <a:rPr sz="1200" b="1" spc="-80" dirty="0">
                <a:latin typeface="Arial"/>
                <a:cs typeface="Arial"/>
              </a:rPr>
              <a:t>normalisée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05137" y="3343655"/>
            <a:ext cx="5625465" cy="2447925"/>
            <a:chOff x="905137" y="3343655"/>
            <a:chExt cx="5625465" cy="2447925"/>
          </a:xfrm>
        </p:grpSpPr>
        <p:sp>
          <p:nvSpPr>
            <p:cNvPr id="8" name="object 8"/>
            <p:cNvSpPr/>
            <p:nvPr/>
          </p:nvSpPr>
          <p:spPr>
            <a:xfrm>
              <a:off x="3843439" y="3343668"/>
              <a:ext cx="2687320" cy="434340"/>
            </a:xfrm>
            <a:custGeom>
              <a:avLst/>
              <a:gdLst/>
              <a:ahLst/>
              <a:cxnLst/>
              <a:rect l="l" t="t" r="r" b="b"/>
              <a:pathLst>
                <a:path w="2687320" h="434339">
                  <a:moveTo>
                    <a:pt x="2686786" y="434340"/>
                  </a:moveTo>
                  <a:lnTo>
                    <a:pt x="1290789" y="0"/>
                  </a:lnTo>
                  <a:lnTo>
                    <a:pt x="1289265" y="6096"/>
                  </a:lnTo>
                  <a:lnTo>
                    <a:pt x="1287741" y="0"/>
                  </a:lnTo>
                  <a:lnTo>
                    <a:pt x="0" y="434340"/>
                  </a:lnTo>
                  <a:lnTo>
                    <a:pt x="39839" y="434340"/>
                  </a:lnTo>
                  <a:lnTo>
                    <a:pt x="1283144" y="14770"/>
                  </a:lnTo>
                  <a:lnTo>
                    <a:pt x="1282509" y="434340"/>
                  </a:lnTo>
                  <a:lnTo>
                    <a:pt x="1294701" y="434340"/>
                  </a:lnTo>
                  <a:lnTo>
                    <a:pt x="1295336" y="14566"/>
                  </a:lnTo>
                  <a:lnTo>
                    <a:pt x="2643911" y="434340"/>
                  </a:lnTo>
                  <a:lnTo>
                    <a:pt x="2686786" y="434340"/>
                  </a:lnTo>
                  <a:close/>
                </a:path>
              </a:pathLst>
            </a:custGeom>
            <a:solidFill>
              <a:srgbClr val="497E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17329" y="4349495"/>
              <a:ext cx="2501265" cy="1430020"/>
            </a:xfrm>
            <a:custGeom>
              <a:avLst/>
              <a:gdLst/>
              <a:ahLst/>
              <a:cxnLst/>
              <a:rect l="l" t="t" r="r" b="b"/>
              <a:pathLst>
                <a:path w="2501265" h="1430020">
                  <a:moveTo>
                    <a:pt x="2500883" y="1429511"/>
                  </a:moveTo>
                  <a:lnTo>
                    <a:pt x="2500883" y="0"/>
                  </a:lnTo>
                  <a:lnTo>
                    <a:pt x="0" y="0"/>
                  </a:lnTo>
                  <a:lnTo>
                    <a:pt x="0" y="1429511"/>
                  </a:lnTo>
                  <a:lnTo>
                    <a:pt x="2500883" y="1429511"/>
                  </a:lnTo>
                  <a:close/>
                </a:path>
              </a:pathLst>
            </a:custGeom>
            <a:solidFill>
              <a:srgbClr val="D4F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5137" y="4337304"/>
              <a:ext cx="2525395" cy="1454150"/>
            </a:xfrm>
            <a:custGeom>
              <a:avLst/>
              <a:gdLst/>
              <a:ahLst/>
              <a:cxnLst/>
              <a:rect l="l" t="t" r="r" b="b"/>
              <a:pathLst>
                <a:path w="2525395" h="1454150">
                  <a:moveTo>
                    <a:pt x="2525265" y="1449324"/>
                  </a:moveTo>
                  <a:lnTo>
                    <a:pt x="2525265" y="6096"/>
                  </a:lnTo>
                  <a:lnTo>
                    <a:pt x="2519169" y="0"/>
                  </a:lnTo>
                  <a:lnTo>
                    <a:pt x="6096" y="0"/>
                  </a:lnTo>
                  <a:lnTo>
                    <a:pt x="0" y="6096"/>
                  </a:lnTo>
                  <a:lnTo>
                    <a:pt x="0" y="1449324"/>
                  </a:lnTo>
                  <a:lnTo>
                    <a:pt x="6096" y="1453896"/>
                  </a:lnTo>
                  <a:lnTo>
                    <a:pt x="12192" y="1453896"/>
                  </a:lnTo>
                  <a:lnTo>
                    <a:pt x="12192" y="25908"/>
                  </a:lnTo>
                  <a:lnTo>
                    <a:pt x="25908" y="12192"/>
                  </a:lnTo>
                  <a:lnTo>
                    <a:pt x="25908" y="25908"/>
                  </a:lnTo>
                  <a:lnTo>
                    <a:pt x="2500881" y="25908"/>
                  </a:lnTo>
                  <a:lnTo>
                    <a:pt x="2500881" y="12192"/>
                  </a:lnTo>
                  <a:lnTo>
                    <a:pt x="2513073" y="25908"/>
                  </a:lnTo>
                  <a:lnTo>
                    <a:pt x="2513073" y="1453896"/>
                  </a:lnTo>
                  <a:lnTo>
                    <a:pt x="2519169" y="1453896"/>
                  </a:lnTo>
                  <a:lnTo>
                    <a:pt x="2525265" y="1449324"/>
                  </a:lnTo>
                  <a:close/>
                </a:path>
                <a:path w="2525395" h="1454150">
                  <a:moveTo>
                    <a:pt x="25908" y="25908"/>
                  </a:moveTo>
                  <a:lnTo>
                    <a:pt x="25908" y="12192"/>
                  </a:lnTo>
                  <a:lnTo>
                    <a:pt x="12192" y="25908"/>
                  </a:lnTo>
                  <a:lnTo>
                    <a:pt x="25908" y="25908"/>
                  </a:lnTo>
                  <a:close/>
                </a:path>
                <a:path w="2525395" h="1454150">
                  <a:moveTo>
                    <a:pt x="25908" y="1429512"/>
                  </a:moveTo>
                  <a:lnTo>
                    <a:pt x="25908" y="25908"/>
                  </a:lnTo>
                  <a:lnTo>
                    <a:pt x="12192" y="25908"/>
                  </a:lnTo>
                  <a:lnTo>
                    <a:pt x="12192" y="1429512"/>
                  </a:lnTo>
                  <a:lnTo>
                    <a:pt x="25908" y="1429512"/>
                  </a:lnTo>
                  <a:close/>
                </a:path>
                <a:path w="2525395" h="1454150">
                  <a:moveTo>
                    <a:pt x="2513073" y="1429512"/>
                  </a:moveTo>
                  <a:lnTo>
                    <a:pt x="12192" y="1429512"/>
                  </a:lnTo>
                  <a:lnTo>
                    <a:pt x="25908" y="1441704"/>
                  </a:lnTo>
                  <a:lnTo>
                    <a:pt x="25908" y="1453896"/>
                  </a:lnTo>
                  <a:lnTo>
                    <a:pt x="2500881" y="1453896"/>
                  </a:lnTo>
                  <a:lnTo>
                    <a:pt x="2500881" y="1441704"/>
                  </a:lnTo>
                  <a:lnTo>
                    <a:pt x="2513073" y="1429512"/>
                  </a:lnTo>
                  <a:close/>
                </a:path>
                <a:path w="2525395" h="1454150">
                  <a:moveTo>
                    <a:pt x="25908" y="1453896"/>
                  </a:moveTo>
                  <a:lnTo>
                    <a:pt x="25908" y="1441704"/>
                  </a:lnTo>
                  <a:lnTo>
                    <a:pt x="12192" y="1429512"/>
                  </a:lnTo>
                  <a:lnTo>
                    <a:pt x="12192" y="1453896"/>
                  </a:lnTo>
                  <a:lnTo>
                    <a:pt x="25908" y="1453896"/>
                  </a:lnTo>
                  <a:close/>
                </a:path>
                <a:path w="2525395" h="1454150">
                  <a:moveTo>
                    <a:pt x="2513073" y="25908"/>
                  </a:moveTo>
                  <a:lnTo>
                    <a:pt x="2500881" y="12192"/>
                  </a:lnTo>
                  <a:lnTo>
                    <a:pt x="2500881" y="25908"/>
                  </a:lnTo>
                  <a:lnTo>
                    <a:pt x="2513073" y="25908"/>
                  </a:lnTo>
                  <a:close/>
                </a:path>
                <a:path w="2525395" h="1454150">
                  <a:moveTo>
                    <a:pt x="2513073" y="1429512"/>
                  </a:moveTo>
                  <a:lnTo>
                    <a:pt x="2513073" y="25908"/>
                  </a:lnTo>
                  <a:lnTo>
                    <a:pt x="2500881" y="25908"/>
                  </a:lnTo>
                  <a:lnTo>
                    <a:pt x="2500881" y="1429512"/>
                  </a:lnTo>
                  <a:lnTo>
                    <a:pt x="2513073" y="1429512"/>
                  </a:lnTo>
                  <a:close/>
                </a:path>
                <a:path w="2525395" h="1454150">
                  <a:moveTo>
                    <a:pt x="2513073" y="1453896"/>
                  </a:moveTo>
                  <a:lnTo>
                    <a:pt x="2513073" y="1429512"/>
                  </a:lnTo>
                  <a:lnTo>
                    <a:pt x="2500881" y="1441704"/>
                  </a:lnTo>
                  <a:lnTo>
                    <a:pt x="2500881" y="1453896"/>
                  </a:lnTo>
                  <a:lnTo>
                    <a:pt x="2513073" y="145389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17329" y="4349495"/>
            <a:ext cx="2501265" cy="143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50">
              <a:latin typeface="Times New Roman"/>
              <a:cs typeface="Times New Roman"/>
            </a:endParaRPr>
          </a:p>
          <a:p>
            <a:pPr marL="267970" marR="263525" algn="ctr">
              <a:lnSpc>
                <a:spcPct val="100000"/>
              </a:lnSpc>
            </a:pPr>
            <a:r>
              <a:rPr sz="1200" b="1" spc="-125" dirty="0">
                <a:latin typeface="Arial"/>
                <a:cs typeface="Arial"/>
              </a:rPr>
              <a:t>Des </a:t>
            </a:r>
            <a:r>
              <a:rPr sz="1200" b="1" spc="-95" dirty="0">
                <a:latin typeface="Arial"/>
                <a:cs typeface="Arial"/>
              </a:rPr>
              <a:t>traces </a:t>
            </a:r>
            <a:r>
              <a:rPr sz="1200" b="1" spc="-80" dirty="0">
                <a:latin typeface="Arial"/>
                <a:cs typeface="Arial"/>
              </a:rPr>
              <a:t>de </a:t>
            </a:r>
            <a:r>
              <a:rPr sz="1200" b="1" spc="-100" dirty="0">
                <a:latin typeface="Arial"/>
                <a:cs typeface="Arial"/>
              </a:rPr>
              <a:t>comptes </a:t>
            </a:r>
            <a:r>
              <a:rPr sz="1200" b="1" spc="-80" dirty="0">
                <a:latin typeface="Arial"/>
                <a:cs typeface="Arial"/>
              </a:rPr>
              <a:t>avant </a:t>
            </a:r>
            <a:r>
              <a:rPr sz="1200" b="1" spc="-254" dirty="0">
                <a:latin typeface="Arial"/>
                <a:cs typeface="Arial"/>
              </a:rPr>
              <a:t>JC  </a:t>
            </a:r>
            <a:r>
              <a:rPr sz="1200" b="1" spc="-105" dirty="0">
                <a:latin typeface="Arial"/>
                <a:cs typeface="Arial"/>
              </a:rPr>
              <a:t>Anciennes </a:t>
            </a:r>
            <a:r>
              <a:rPr sz="1200" b="1" spc="-85" dirty="0">
                <a:latin typeface="Arial"/>
                <a:cs typeface="Arial"/>
              </a:rPr>
              <a:t>civilisations  </a:t>
            </a:r>
            <a:r>
              <a:rPr sz="1200" b="1" spc="-114" dirty="0">
                <a:latin typeface="Arial"/>
                <a:cs typeface="Arial"/>
              </a:rPr>
              <a:t>Absence </a:t>
            </a:r>
            <a:r>
              <a:rPr sz="1200" b="1" spc="-80" dirty="0">
                <a:latin typeface="Arial"/>
                <a:cs typeface="Arial"/>
              </a:rPr>
              <a:t>de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spc="-75" dirty="0">
                <a:latin typeface="Arial"/>
                <a:cs typeface="Arial"/>
              </a:rPr>
              <a:t>normalisation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905890" y="4337304"/>
            <a:ext cx="2882265" cy="1454150"/>
            <a:chOff x="3905890" y="4337304"/>
            <a:chExt cx="2882265" cy="1454150"/>
          </a:xfrm>
        </p:grpSpPr>
        <p:sp>
          <p:nvSpPr>
            <p:cNvPr id="13" name="object 13"/>
            <p:cNvSpPr/>
            <p:nvPr/>
          </p:nvSpPr>
          <p:spPr>
            <a:xfrm>
              <a:off x="3918082" y="4349496"/>
              <a:ext cx="2857500" cy="1430020"/>
            </a:xfrm>
            <a:custGeom>
              <a:avLst/>
              <a:gdLst/>
              <a:ahLst/>
              <a:cxnLst/>
              <a:rect l="l" t="t" r="r" b="b"/>
              <a:pathLst>
                <a:path w="2857500" h="1430020">
                  <a:moveTo>
                    <a:pt x="2857499" y="1429511"/>
                  </a:moveTo>
                  <a:lnTo>
                    <a:pt x="2857499" y="0"/>
                  </a:lnTo>
                  <a:lnTo>
                    <a:pt x="0" y="0"/>
                  </a:lnTo>
                  <a:lnTo>
                    <a:pt x="0" y="1429511"/>
                  </a:lnTo>
                  <a:lnTo>
                    <a:pt x="2857499" y="1429511"/>
                  </a:lnTo>
                  <a:close/>
                </a:path>
              </a:pathLst>
            </a:custGeom>
            <a:solidFill>
              <a:srgbClr val="D4F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05890" y="4337304"/>
              <a:ext cx="2882265" cy="1454150"/>
            </a:xfrm>
            <a:custGeom>
              <a:avLst/>
              <a:gdLst/>
              <a:ahLst/>
              <a:cxnLst/>
              <a:rect l="l" t="t" r="r" b="b"/>
              <a:pathLst>
                <a:path w="2882265" h="1454150">
                  <a:moveTo>
                    <a:pt x="2881884" y="1449324"/>
                  </a:moveTo>
                  <a:lnTo>
                    <a:pt x="2881884" y="6096"/>
                  </a:lnTo>
                  <a:lnTo>
                    <a:pt x="2877312" y="0"/>
                  </a:lnTo>
                  <a:lnTo>
                    <a:pt x="4572" y="0"/>
                  </a:lnTo>
                  <a:lnTo>
                    <a:pt x="0" y="6096"/>
                  </a:lnTo>
                  <a:lnTo>
                    <a:pt x="0" y="1449324"/>
                  </a:lnTo>
                  <a:lnTo>
                    <a:pt x="4572" y="1453896"/>
                  </a:lnTo>
                  <a:lnTo>
                    <a:pt x="12192" y="1453896"/>
                  </a:lnTo>
                  <a:lnTo>
                    <a:pt x="12192" y="25908"/>
                  </a:lnTo>
                  <a:lnTo>
                    <a:pt x="24384" y="12192"/>
                  </a:lnTo>
                  <a:lnTo>
                    <a:pt x="24384" y="25908"/>
                  </a:lnTo>
                  <a:lnTo>
                    <a:pt x="2857500" y="25908"/>
                  </a:lnTo>
                  <a:lnTo>
                    <a:pt x="2857500" y="12192"/>
                  </a:lnTo>
                  <a:lnTo>
                    <a:pt x="2869692" y="25908"/>
                  </a:lnTo>
                  <a:lnTo>
                    <a:pt x="2869692" y="1453896"/>
                  </a:lnTo>
                  <a:lnTo>
                    <a:pt x="2877312" y="1453896"/>
                  </a:lnTo>
                  <a:lnTo>
                    <a:pt x="2881884" y="1449324"/>
                  </a:lnTo>
                  <a:close/>
                </a:path>
                <a:path w="2882265" h="1454150">
                  <a:moveTo>
                    <a:pt x="24384" y="25908"/>
                  </a:moveTo>
                  <a:lnTo>
                    <a:pt x="24384" y="12192"/>
                  </a:lnTo>
                  <a:lnTo>
                    <a:pt x="12192" y="25908"/>
                  </a:lnTo>
                  <a:lnTo>
                    <a:pt x="24384" y="25908"/>
                  </a:lnTo>
                  <a:close/>
                </a:path>
                <a:path w="2882265" h="1454150">
                  <a:moveTo>
                    <a:pt x="24384" y="1429512"/>
                  </a:moveTo>
                  <a:lnTo>
                    <a:pt x="24384" y="25908"/>
                  </a:lnTo>
                  <a:lnTo>
                    <a:pt x="12192" y="25908"/>
                  </a:lnTo>
                  <a:lnTo>
                    <a:pt x="12192" y="1429512"/>
                  </a:lnTo>
                  <a:lnTo>
                    <a:pt x="24384" y="1429512"/>
                  </a:lnTo>
                  <a:close/>
                </a:path>
                <a:path w="2882265" h="1454150">
                  <a:moveTo>
                    <a:pt x="2869692" y="1429512"/>
                  </a:moveTo>
                  <a:lnTo>
                    <a:pt x="12192" y="1429512"/>
                  </a:lnTo>
                  <a:lnTo>
                    <a:pt x="24384" y="1441704"/>
                  </a:lnTo>
                  <a:lnTo>
                    <a:pt x="24384" y="1453896"/>
                  </a:lnTo>
                  <a:lnTo>
                    <a:pt x="2857500" y="1453896"/>
                  </a:lnTo>
                  <a:lnTo>
                    <a:pt x="2857500" y="1441704"/>
                  </a:lnTo>
                  <a:lnTo>
                    <a:pt x="2869692" y="1429512"/>
                  </a:lnTo>
                  <a:close/>
                </a:path>
                <a:path w="2882265" h="1454150">
                  <a:moveTo>
                    <a:pt x="24384" y="1453896"/>
                  </a:moveTo>
                  <a:lnTo>
                    <a:pt x="24384" y="1441704"/>
                  </a:lnTo>
                  <a:lnTo>
                    <a:pt x="12192" y="1429512"/>
                  </a:lnTo>
                  <a:lnTo>
                    <a:pt x="12192" y="1453896"/>
                  </a:lnTo>
                  <a:lnTo>
                    <a:pt x="24384" y="1453896"/>
                  </a:lnTo>
                  <a:close/>
                </a:path>
                <a:path w="2882265" h="1454150">
                  <a:moveTo>
                    <a:pt x="2869692" y="25908"/>
                  </a:moveTo>
                  <a:lnTo>
                    <a:pt x="2857500" y="12192"/>
                  </a:lnTo>
                  <a:lnTo>
                    <a:pt x="2857500" y="25908"/>
                  </a:lnTo>
                  <a:lnTo>
                    <a:pt x="2869692" y="25908"/>
                  </a:lnTo>
                  <a:close/>
                </a:path>
                <a:path w="2882265" h="1454150">
                  <a:moveTo>
                    <a:pt x="2869692" y="1429512"/>
                  </a:moveTo>
                  <a:lnTo>
                    <a:pt x="2869692" y="25908"/>
                  </a:lnTo>
                  <a:lnTo>
                    <a:pt x="2857500" y="25908"/>
                  </a:lnTo>
                  <a:lnTo>
                    <a:pt x="2857500" y="1429512"/>
                  </a:lnTo>
                  <a:lnTo>
                    <a:pt x="2869692" y="1429512"/>
                  </a:lnTo>
                  <a:close/>
                </a:path>
                <a:path w="2882265" h="1454150">
                  <a:moveTo>
                    <a:pt x="2869692" y="1453896"/>
                  </a:moveTo>
                  <a:lnTo>
                    <a:pt x="2869692" y="1429512"/>
                  </a:lnTo>
                  <a:lnTo>
                    <a:pt x="2857500" y="1441704"/>
                  </a:lnTo>
                  <a:lnTo>
                    <a:pt x="2857500" y="1453896"/>
                  </a:lnTo>
                  <a:lnTo>
                    <a:pt x="2869692" y="145389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918082" y="4349495"/>
            <a:ext cx="2857500" cy="143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 marL="106680" marR="102235" indent="4445">
              <a:lnSpc>
                <a:spcPct val="100000"/>
              </a:lnSpc>
            </a:pPr>
            <a:r>
              <a:rPr sz="1200" b="1" spc="-70" dirty="0">
                <a:latin typeface="Arial"/>
                <a:cs typeface="Arial"/>
              </a:rPr>
              <a:t>Comptabilité </a:t>
            </a:r>
            <a:r>
              <a:rPr sz="1200" b="1" spc="-75" dirty="0">
                <a:latin typeface="Arial"/>
                <a:cs typeface="Arial"/>
              </a:rPr>
              <a:t>à </a:t>
            </a:r>
            <a:r>
              <a:rPr sz="1200" b="1" spc="-50" dirty="0">
                <a:latin typeface="Arial"/>
                <a:cs typeface="Arial"/>
              </a:rPr>
              <a:t>partie </a:t>
            </a:r>
            <a:r>
              <a:rPr sz="1200" b="1" spc="-80" dirty="0">
                <a:latin typeface="Arial"/>
                <a:cs typeface="Arial"/>
              </a:rPr>
              <a:t>double: </a:t>
            </a:r>
            <a:r>
              <a:rPr sz="1200" b="1" spc="-55" dirty="0">
                <a:latin typeface="Arial"/>
                <a:cs typeface="Arial"/>
              </a:rPr>
              <a:t>15</a:t>
            </a:r>
            <a:r>
              <a:rPr sz="1200" b="1" spc="-82" baseline="24305" dirty="0">
                <a:latin typeface="Arial"/>
                <a:cs typeface="Arial"/>
              </a:rPr>
              <a:t>ème </a:t>
            </a:r>
            <a:r>
              <a:rPr sz="1200" b="1" spc="-105" dirty="0">
                <a:latin typeface="Arial"/>
                <a:cs typeface="Arial"/>
              </a:rPr>
              <a:t>Siècle  </a:t>
            </a:r>
            <a:r>
              <a:rPr sz="1200" b="1" spc="-80" dirty="0">
                <a:latin typeface="Arial"/>
                <a:cs typeface="Arial"/>
              </a:rPr>
              <a:t>Normalisations </a:t>
            </a:r>
            <a:r>
              <a:rPr sz="1200" b="1" spc="-75" dirty="0">
                <a:latin typeface="Arial"/>
                <a:cs typeface="Arial"/>
              </a:rPr>
              <a:t>nationales </a:t>
            </a:r>
            <a:r>
              <a:rPr sz="1200" b="1" spc="-105" dirty="0">
                <a:latin typeface="Arial"/>
                <a:cs typeface="Arial"/>
              </a:rPr>
              <a:t>puis</a:t>
            </a:r>
            <a:r>
              <a:rPr sz="1200" b="1" spc="-100" dirty="0">
                <a:latin typeface="Arial"/>
                <a:cs typeface="Arial"/>
              </a:rPr>
              <a:t> </a:t>
            </a:r>
            <a:r>
              <a:rPr sz="1200" b="1" spc="-90" dirty="0">
                <a:latin typeface="Arial"/>
                <a:cs typeface="Arial"/>
              </a:rPr>
              <a:t>régionales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905121" y="4337304"/>
            <a:ext cx="2883535" cy="1454150"/>
            <a:chOff x="6905121" y="4337304"/>
            <a:chExt cx="2883535" cy="1454150"/>
          </a:xfrm>
        </p:grpSpPr>
        <p:sp>
          <p:nvSpPr>
            <p:cNvPr id="17" name="object 17"/>
            <p:cNvSpPr/>
            <p:nvPr/>
          </p:nvSpPr>
          <p:spPr>
            <a:xfrm>
              <a:off x="6918837" y="4349496"/>
              <a:ext cx="2857500" cy="1430020"/>
            </a:xfrm>
            <a:custGeom>
              <a:avLst/>
              <a:gdLst/>
              <a:ahLst/>
              <a:cxnLst/>
              <a:rect l="l" t="t" r="r" b="b"/>
              <a:pathLst>
                <a:path w="2857500" h="1430020">
                  <a:moveTo>
                    <a:pt x="2857499" y="1429511"/>
                  </a:moveTo>
                  <a:lnTo>
                    <a:pt x="2857499" y="0"/>
                  </a:lnTo>
                  <a:lnTo>
                    <a:pt x="0" y="0"/>
                  </a:lnTo>
                  <a:lnTo>
                    <a:pt x="0" y="1429511"/>
                  </a:lnTo>
                  <a:lnTo>
                    <a:pt x="2857499" y="1429511"/>
                  </a:lnTo>
                  <a:close/>
                </a:path>
              </a:pathLst>
            </a:custGeom>
            <a:solidFill>
              <a:srgbClr val="D4F8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05121" y="4337304"/>
              <a:ext cx="2883535" cy="1454150"/>
            </a:xfrm>
            <a:custGeom>
              <a:avLst/>
              <a:gdLst/>
              <a:ahLst/>
              <a:cxnLst/>
              <a:rect l="l" t="t" r="r" b="b"/>
              <a:pathLst>
                <a:path w="2883534" h="1454150">
                  <a:moveTo>
                    <a:pt x="2883408" y="1449324"/>
                  </a:moveTo>
                  <a:lnTo>
                    <a:pt x="2883408" y="6096"/>
                  </a:lnTo>
                  <a:lnTo>
                    <a:pt x="2877312" y="0"/>
                  </a:lnTo>
                  <a:lnTo>
                    <a:pt x="6096" y="0"/>
                  </a:lnTo>
                  <a:lnTo>
                    <a:pt x="0" y="6096"/>
                  </a:lnTo>
                  <a:lnTo>
                    <a:pt x="0" y="1449324"/>
                  </a:lnTo>
                  <a:lnTo>
                    <a:pt x="6096" y="1453896"/>
                  </a:lnTo>
                  <a:lnTo>
                    <a:pt x="13716" y="1453896"/>
                  </a:lnTo>
                  <a:lnTo>
                    <a:pt x="13716" y="25908"/>
                  </a:lnTo>
                  <a:lnTo>
                    <a:pt x="25908" y="12192"/>
                  </a:lnTo>
                  <a:lnTo>
                    <a:pt x="25908" y="25908"/>
                  </a:lnTo>
                  <a:lnTo>
                    <a:pt x="2857500" y="25908"/>
                  </a:lnTo>
                  <a:lnTo>
                    <a:pt x="2857500" y="12192"/>
                  </a:lnTo>
                  <a:lnTo>
                    <a:pt x="2871216" y="25908"/>
                  </a:lnTo>
                  <a:lnTo>
                    <a:pt x="2871216" y="1453896"/>
                  </a:lnTo>
                  <a:lnTo>
                    <a:pt x="2877312" y="1453896"/>
                  </a:lnTo>
                  <a:lnTo>
                    <a:pt x="2883408" y="1449324"/>
                  </a:lnTo>
                  <a:close/>
                </a:path>
                <a:path w="2883534" h="1454150">
                  <a:moveTo>
                    <a:pt x="25908" y="25908"/>
                  </a:moveTo>
                  <a:lnTo>
                    <a:pt x="25908" y="12192"/>
                  </a:lnTo>
                  <a:lnTo>
                    <a:pt x="13716" y="25908"/>
                  </a:lnTo>
                  <a:lnTo>
                    <a:pt x="25908" y="25908"/>
                  </a:lnTo>
                  <a:close/>
                </a:path>
                <a:path w="2883534" h="1454150">
                  <a:moveTo>
                    <a:pt x="25908" y="1429512"/>
                  </a:moveTo>
                  <a:lnTo>
                    <a:pt x="25908" y="25908"/>
                  </a:lnTo>
                  <a:lnTo>
                    <a:pt x="13716" y="25908"/>
                  </a:lnTo>
                  <a:lnTo>
                    <a:pt x="13716" y="1429512"/>
                  </a:lnTo>
                  <a:lnTo>
                    <a:pt x="25908" y="1429512"/>
                  </a:lnTo>
                  <a:close/>
                </a:path>
                <a:path w="2883534" h="1454150">
                  <a:moveTo>
                    <a:pt x="2871216" y="1429512"/>
                  </a:moveTo>
                  <a:lnTo>
                    <a:pt x="13716" y="1429512"/>
                  </a:lnTo>
                  <a:lnTo>
                    <a:pt x="25908" y="1441704"/>
                  </a:lnTo>
                  <a:lnTo>
                    <a:pt x="25908" y="1453896"/>
                  </a:lnTo>
                  <a:lnTo>
                    <a:pt x="2857500" y="1453896"/>
                  </a:lnTo>
                  <a:lnTo>
                    <a:pt x="2857500" y="1441704"/>
                  </a:lnTo>
                  <a:lnTo>
                    <a:pt x="2871216" y="1429512"/>
                  </a:lnTo>
                  <a:close/>
                </a:path>
                <a:path w="2883534" h="1454150">
                  <a:moveTo>
                    <a:pt x="25908" y="1453896"/>
                  </a:moveTo>
                  <a:lnTo>
                    <a:pt x="25908" y="1441704"/>
                  </a:lnTo>
                  <a:lnTo>
                    <a:pt x="13716" y="1429512"/>
                  </a:lnTo>
                  <a:lnTo>
                    <a:pt x="13716" y="1453896"/>
                  </a:lnTo>
                  <a:lnTo>
                    <a:pt x="25908" y="1453896"/>
                  </a:lnTo>
                  <a:close/>
                </a:path>
                <a:path w="2883534" h="1454150">
                  <a:moveTo>
                    <a:pt x="2871216" y="25908"/>
                  </a:moveTo>
                  <a:lnTo>
                    <a:pt x="2857500" y="12192"/>
                  </a:lnTo>
                  <a:lnTo>
                    <a:pt x="2857500" y="25908"/>
                  </a:lnTo>
                  <a:lnTo>
                    <a:pt x="2871216" y="25908"/>
                  </a:lnTo>
                  <a:close/>
                </a:path>
                <a:path w="2883534" h="1454150">
                  <a:moveTo>
                    <a:pt x="2871216" y="1429512"/>
                  </a:moveTo>
                  <a:lnTo>
                    <a:pt x="2871216" y="25908"/>
                  </a:lnTo>
                  <a:lnTo>
                    <a:pt x="2857500" y="25908"/>
                  </a:lnTo>
                  <a:lnTo>
                    <a:pt x="2857500" y="1429512"/>
                  </a:lnTo>
                  <a:lnTo>
                    <a:pt x="2871216" y="1429512"/>
                  </a:lnTo>
                  <a:close/>
                </a:path>
                <a:path w="2883534" h="1454150">
                  <a:moveTo>
                    <a:pt x="2871216" y="1453896"/>
                  </a:moveTo>
                  <a:lnTo>
                    <a:pt x="2871216" y="1429512"/>
                  </a:lnTo>
                  <a:lnTo>
                    <a:pt x="2857500" y="1441704"/>
                  </a:lnTo>
                  <a:lnTo>
                    <a:pt x="2857500" y="1453896"/>
                  </a:lnTo>
                  <a:lnTo>
                    <a:pt x="2871216" y="145389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918838" y="4349495"/>
            <a:ext cx="2857500" cy="143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50">
              <a:latin typeface="Times New Roman"/>
              <a:cs typeface="Times New Roman"/>
            </a:endParaRPr>
          </a:p>
          <a:p>
            <a:pPr marL="421640" marR="417830" algn="ctr">
              <a:lnSpc>
                <a:spcPct val="100000"/>
              </a:lnSpc>
            </a:pPr>
            <a:r>
              <a:rPr sz="1200" b="1" spc="-110" dirty="0">
                <a:latin typeface="Arial"/>
                <a:cs typeface="Arial"/>
              </a:rPr>
              <a:t>Recherche </a:t>
            </a:r>
            <a:r>
              <a:rPr sz="1200" b="1" spc="-80" dirty="0">
                <a:latin typeface="Arial"/>
                <a:cs typeface="Arial"/>
              </a:rPr>
              <a:t>de </a:t>
            </a:r>
            <a:r>
              <a:rPr sz="1200" b="1" spc="-70" dirty="0">
                <a:latin typeface="Arial"/>
                <a:cs typeface="Arial"/>
              </a:rPr>
              <a:t>comparabilité:  </a:t>
            </a:r>
            <a:r>
              <a:rPr sz="1200" b="1" spc="-60" dirty="0">
                <a:latin typeface="Arial"/>
                <a:cs typeface="Arial"/>
              </a:rPr>
              <a:t>Information </a:t>
            </a:r>
            <a:r>
              <a:rPr sz="1200" b="1" spc="-70" dirty="0">
                <a:latin typeface="Arial"/>
                <a:cs typeface="Arial"/>
              </a:rPr>
              <a:t>financière</a:t>
            </a:r>
            <a:r>
              <a:rPr sz="1200" b="1" spc="-180" dirty="0">
                <a:latin typeface="Arial"/>
                <a:cs typeface="Arial"/>
              </a:rPr>
              <a:t> </a:t>
            </a:r>
            <a:r>
              <a:rPr sz="1200" b="1" spc="-75" dirty="0">
                <a:latin typeface="Arial"/>
                <a:cs typeface="Arial"/>
              </a:rPr>
              <a:t>crédible:  Normalisation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spc="-60" dirty="0">
                <a:latin typeface="Arial"/>
                <a:cs typeface="Arial"/>
              </a:rPr>
              <a:t>internationale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048134" y="3777996"/>
            <a:ext cx="6978650" cy="2677795"/>
            <a:chOff x="2048134" y="3777996"/>
            <a:chExt cx="6978650" cy="2677795"/>
          </a:xfrm>
        </p:grpSpPr>
        <p:sp>
          <p:nvSpPr>
            <p:cNvPr id="21" name="object 21"/>
            <p:cNvSpPr/>
            <p:nvPr/>
          </p:nvSpPr>
          <p:spPr>
            <a:xfrm>
              <a:off x="2167001" y="3778008"/>
              <a:ext cx="6179820" cy="596265"/>
            </a:xfrm>
            <a:custGeom>
              <a:avLst/>
              <a:gdLst/>
              <a:ahLst/>
              <a:cxnLst/>
              <a:rect l="l" t="t" r="r" b="b"/>
              <a:pathLst>
                <a:path w="6179820" h="596264">
                  <a:moveTo>
                    <a:pt x="1716278" y="0"/>
                  </a:moveTo>
                  <a:lnTo>
                    <a:pt x="1676438" y="0"/>
                  </a:lnTo>
                  <a:lnTo>
                    <a:pt x="32893" y="554342"/>
                  </a:lnTo>
                  <a:lnTo>
                    <a:pt x="74676" y="505968"/>
                  </a:lnTo>
                  <a:lnTo>
                    <a:pt x="77724" y="502920"/>
                  </a:lnTo>
                  <a:lnTo>
                    <a:pt x="74676" y="496824"/>
                  </a:lnTo>
                  <a:lnTo>
                    <a:pt x="71628" y="495300"/>
                  </a:lnTo>
                  <a:lnTo>
                    <a:pt x="67056" y="495300"/>
                  </a:lnTo>
                  <a:lnTo>
                    <a:pt x="65532" y="496824"/>
                  </a:lnTo>
                  <a:lnTo>
                    <a:pt x="0" y="571500"/>
                  </a:lnTo>
                  <a:lnTo>
                    <a:pt x="9144" y="573493"/>
                  </a:lnTo>
                  <a:lnTo>
                    <a:pt x="13690" y="574484"/>
                  </a:lnTo>
                  <a:lnTo>
                    <a:pt x="97536" y="592836"/>
                  </a:lnTo>
                  <a:lnTo>
                    <a:pt x="100584" y="592836"/>
                  </a:lnTo>
                  <a:lnTo>
                    <a:pt x="103632" y="591312"/>
                  </a:lnTo>
                  <a:lnTo>
                    <a:pt x="105156" y="586740"/>
                  </a:lnTo>
                  <a:lnTo>
                    <a:pt x="105156" y="583692"/>
                  </a:lnTo>
                  <a:lnTo>
                    <a:pt x="103632" y="580644"/>
                  </a:lnTo>
                  <a:lnTo>
                    <a:pt x="99060" y="579120"/>
                  </a:lnTo>
                  <a:lnTo>
                    <a:pt x="36550" y="566839"/>
                  </a:lnTo>
                  <a:lnTo>
                    <a:pt x="1716278" y="0"/>
                  </a:lnTo>
                  <a:close/>
                </a:path>
                <a:path w="6179820" h="596264">
                  <a:moveTo>
                    <a:pt x="3015996" y="484632"/>
                  </a:moveTo>
                  <a:lnTo>
                    <a:pt x="3014472" y="481584"/>
                  </a:lnTo>
                  <a:lnTo>
                    <a:pt x="3008376" y="478536"/>
                  </a:lnTo>
                  <a:lnTo>
                    <a:pt x="3005328" y="478536"/>
                  </a:lnTo>
                  <a:lnTo>
                    <a:pt x="3002280" y="481584"/>
                  </a:lnTo>
                  <a:lnTo>
                    <a:pt x="2970314" y="536689"/>
                  </a:lnTo>
                  <a:lnTo>
                    <a:pt x="2971139" y="0"/>
                  </a:lnTo>
                  <a:lnTo>
                    <a:pt x="2958947" y="0"/>
                  </a:lnTo>
                  <a:lnTo>
                    <a:pt x="2958122" y="539445"/>
                  </a:lnTo>
                  <a:lnTo>
                    <a:pt x="2924556" y="481584"/>
                  </a:lnTo>
                  <a:lnTo>
                    <a:pt x="2923032" y="478536"/>
                  </a:lnTo>
                  <a:lnTo>
                    <a:pt x="2919984" y="477012"/>
                  </a:lnTo>
                  <a:lnTo>
                    <a:pt x="2916936" y="480060"/>
                  </a:lnTo>
                  <a:lnTo>
                    <a:pt x="2913888" y="481584"/>
                  </a:lnTo>
                  <a:lnTo>
                    <a:pt x="2912364" y="484632"/>
                  </a:lnTo>
                  <a:lnTo>
                    <a:pt x="2913888" y="487680"/>
                  </a:lnTo>
                  <a:lnTo>
                    <a:pt x="2958084" y="564007"/>
                  </a:lnTo>
                  <a:lnTo>
                    <a:pt x="2964180" y="574548"/>
                  </a:lnTo>
                  <a:lnTo>
                    <a:pt x="3014472" y="487680"/>
                  </a:lnTo>
                  <a:lnTo>
                    <a:pt x="3015996" y="484632"/>
                  </a:lnTo>
                  <a:close/>
                </a:path>
                <a:path w="6179820" h="596264">
                  <a:moveTo>
                    <a:pt x="6179820" y="571500"/>
                  </a:moveTo>
                  <a:lnTo>
                    <a:pt x="6112764" y="499872"/>
                  </a:lnTo>
                  <a:lnTo>
                    <a:pt x="6111240" y="496824"/>
                  </a:lnTo>
                  <a:lnTo>
                    <a:pt x="6106668" y="496824"/>
                  </a:lnTo>
                  <a:lnTo>
                    <a:pt x="6103620" y="498348"/>
                  </a:lnTo>
                  <a:lnTo>
                    <a:pt x="6102096" y="501396"/>
                  </a:lnTo>
                  <a:lnTo>
                    <a:pt x="6102096" y="504444"/>
                  </a:lnTo>
                  <a:lnTo>
                    <a:pt x="6103620" y="507492"/>
                  </a:lnTo>
                  <a:lnTo>
                    <a:pt x="6146584" y="554850"/>
                  </a:lnTo>
                  <a:lnTo>
                    <a:pt x="4363224" y="0"/>
                  </a:lnTo>
                  <a:lnTo>
                    <a:pt x="4320349" y="0"/>
                  </a:lnTo>
                  <a:lnTo>
                    <a:pt x="6143663" y="567563"/>
                  </a:lnTo>
                  <a:lnTo>
                    <a:pt x="6080760" y="582168"/>
                  </a:lnTo>
                  <a:lnTo>
                    <a:pt x="6077712" y="582168"/>
                  </a:lnTo>
                  <a:lnTo>
                    <a:pt x="6074664" y="586740"/>
                  </a:lnTo>
                  <a:lnTo>
                    <a:pt x="6076188" y="589788"/>
                  </a:lnTo>
                  <a:lnTo>
                    <a:pt x="6076188" y="592836"/>
                  </a:lnTo>
                  <a:lnTo>
                    <a:pt x="6080760" y="595884"/>
                  </a:lnTo>
                  <a:lnTo>
                    <a:pt x="6083808" y="594360"/>
                  </a:lnTo>
                  <a:lnTo>
                    <a:pt x="6170676" y="573671"/>
                  </a:lnTo>
                  <a:lnTo>
                    <a:pt x="6179820" y="571500"/>
                  </a:lnTo>
                  <a:close/>
                </a:path>
              </a:pathLst>
            </a:custGeom>
            <a:solidFill>
              <a:srgbClr val="497E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27937" y="5779007"/>
              <a:ext cx="1670685" cy="662940"/>
            </a:xfrm>
            <a:custGeom>
              <a:avLst/>
              <a:gdLst/>
              <a:ahLst/>
              <a:cxnLst/>
              <a:rect l="l" t="t" r="r" b="b"/>
              <a:pathLst>
                <a:path w="1670685" h="662939">
                  <a:moveTo>
                    <a:pt x="1670303" y="166115"/>
                  </a:moveTo>
                  <a:lnTo>
                    <a:pt x="1551431" y="0"/>
                  </a:lnTo>
                  <a:lnTo>
                    <a:pt x="1339595" y="166115"/>
                  </a:lnTo>
                  <a:lnTo>
                    <a:pt x="1421891" y="166115"/>
                  </a:lnTo>
                  <a:lnTo>
                    <a:pt x="1404966" y="193285"/>
                  </a:lnTo>
                  <a:lnTo>
                    <a:pt x="1364044" y="245985"/>
                  </a:lnTo>
                  <a:lnTo>
                    <a:pt x="1314093" y="296360"/>
                  </a:lnTo>
                  <a:lnTo>
                    <a:pt x="1255597" y="344238"/>
                  </a:lnTo>
                  <a:lnTo>
                    <a:pt x="1223295" y="367188"/>
                  </a:lnTo>
                  <a:lnTo>
                    <a:pt x="1189038" y="389451"/>
                  </a:lnTo>
                  <a:lnTo>
                    <a:pt x="1152885" y="411005"/>
                  </a:lnTo>
                  <a:lnTo>
                    <a:pt x="1114897" y="431829"/>
                  </a:lnTo>
                  <a:lnTo>
                    <a:pt x="1075134" y="451901"/>
                  </a:lnTo>
                  <a:lnTo>
                    <a:pt x="1033657" y="471201"/>
                  </a:lnTo>
                  <a:lnTo>
                    <a:pt x="990525" y="489708"/>
                  </a:lnTo>
                  <a:lnTo>
                    <a:pt x="945800" y="507400"/>
                  </a:lnTo>
                  <a:lnTo>
                    <a:pt x="899540" y="524255"/>
                  </a:lnTo>
                  <a:lnTo>
                    <a:pt x="851808" y="540254"/>
                  </a:lnTo>
                  <a:lnTo>
                    <a:pt x="802662" y="555374"/>
                  </a:lnTo>
                  <a:lnTo>
                    <a:pt x="752164" y="569594"/>
                  </a:lnTo>
                  <a:lnTo>
                    <a:pt x="700373" y="582894"/>
                  </a:lnTo>
                  <a:lnTo>
                    <a:pt x="647349" y="595251"/>
                  </a:lnTo>
                  <a:lnTo>
                    <a:pt x="593154" y="606645"/>
                  </a:lnTo>
                  <a:lnTo>
                    <a:pt x="537847" y="617055"/>
                  </a:lnTo>
                  <a:lnTo>
                    <a:pt x="481488" y="626459"/>
                  </a:lnTo>
                  <a:lnTo>
                    <a:pt x="424138" y="634836"/>
                  </a:lnTo>
                  <a:lnTo>
                    <a:pt x="365858" y="642165"/>
                  </a:lnTo>
                  <a:lnTo>
                    <a:pt x="306706" y="648424"/>
                  </a:lnTo>
                  <a:lnTo>
                    <a:pt x="246745" y="653593"/>
                  </a:lnTo>
                  <a:lnTo>
                    <a:pt x="186033" y="657650"/>
                  </a:lnTo>
                  <a:lnTo>
                    <a:pt x="124631" y="660575"/>
                  </a:lnTo>
                  <a:lnTo>
                    <a:pt x="62600" y="662345"/>
                  </a:lnTo>
                  <a:lnTo>
                    <a:pt x="0" y="662939"/>
                  </a:lnTo>
                  <a:lnTo>
                    <a:pt x="166115" y="662939"/>
                  </a:lnTo>
                  <a:lnTo>
                    <a:pt x="228582" y="662345"/>
                  </a:lnTo>
                  <a:lnTo>
                    <a:pt x="290496" y="660575"/>
                  </a:lnTo>
                  <a:lnTo>
                    <a:pt x="351797" y="657650"/>
                  </a:lnTo>
                  <a:lnTo>
                    <a:pt x="412423" y="653593"/>
                  </a:lnTo>
                  <a:lnTo>
                    <a:pt x="472314" y="648424"/>
                  </a:lnTo>
                  <a:lnTo>
                    <a:pt x="531408" y="642165"/>
                  </a:lnTo>
                  <a:lnTo>
                    <a:pt x="589644" y="634836"/>
                  </a:lnTo>
                  <a:lnTo>
                    <a:pt x="646961" y="626459"/>
                  </a:lnTo>
                  <a:lnTo>
                    <a:pt x="703299" y="617055"/>
                  </a:lnTo>
                  <a:lnTo>
                    <a:pt x="758595" y="606645"/>
                  </a:lnTo>
                  <a:lnTo>
                    <a:pt x="812789" y="595251"/>
                  </a:lnTo>
                  <a:lnTo>
                    <a:pt x="865819" y="582894"/>
                  </a:lnTo>
                  <a:lnTo>
                    <a:pt x="917625" y="569594"/>
                  </a:lnTo>
                  <a:lnTo>
                    <a:pt x="968145" y="555374"/>
                  </a:lnTo>
                  <a:lnTo>
                    <a:pt x="1017319" y="540254"/>
                  </a:lnTo>
                  <a:lnTo>
                    <a:pt x="1065085" y="524255"/>
                  </a:lnTo>
                  <a:lnTo>
                    <a:pt x="1111382" y="507400"/>
                  </a:lnTo>
                  <a:lnTo>
                    <a:pt x="1156149" y="489708"/>
                  </a:lnTo>
                  <a:lnTo>
                    <a:pt x="1199325" y="471201"/>
                  </a:lnTo>
                  <a:lnTo>
                    <a:pt x="1240848" y="451901"/>
                  </a:lnTo>
                  <a:lnTo>
                    <a:pt x="1280658" y="431829"/>
                  </a:lnTo>
                  <a:lnTo>
                    <a:pt x="1318694" y="411005"/>
                  </a:lnTo>
                  <a:lnTo>
                    <a:pt x="1354894" y="389451"/>
                  </a:lnTo>
                  <a:lnTo>
                    <a:pt x="1389197" y="367188"/>
                  </a:lnTo>
                  <a:lnTo>
                    <a:pt x="1421542" y="344238"/>
                  </a:lnTo>
                  <a:lnTo>
                    <a:pt x="1451869" y="320621"/>
                  </a:lnTo>
                  <a:lnTo>
                    <a:pt x="1506220" y="271474"/>
                  </a:lnTo>
                  <a:lnTo>
                    <a:pt x="1551763" y="219915"/>
                  </a:lnTo>
                  <a:lnTo>
                    <a:pt x="1588007" y="166115"/>
                  </a:lnTo>
                  <a:lnTo>
                    <a:pt x="1670303" y="166115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060326" y="5779008"/>
              <a:ext cx="1551940" cy="664210"/>
            </a:xfrm>
            <a:custGeom>
              <a:avLst/>
              <a:gdLst/>
              <a:ahLst/>
              <a:cxnLst/>
              <a:rect l="l" t="t" r="r" b="b"/>
              <a:pathLst>
                <a:path w="1551939" h="664210">
                  <a:moveTo>
                    <a:pt x="1551432" y="662940"/>
                  </a:moveTo>
                  <a:lnTo>
                    <a:pt x="1487063" y="660665"/>
                  </a:lnTo>
                  <a:lnTo>
                    <a:pt x="1423533" y="657162"/>
                  </a:lnTo>
                  <a:lnTo>
                    <a:pt x="1360900" y="652457"/>
                  </a:lnTo>
                  <a:lnTo>
                    <a:pt x="1299219" y="646577"/>
                  </a:lnTo>
                  <a:lnTo>
                    <a:pt x="1238547" y="639549"/>
                  </a:lnTo>
                  <a:lnTo>
                    <a:pt x="1178862" y="631389"/>
                  </a:lnTo>
                  <a:lnTo>
                    <a:pt x="1120456" y="622159"/>
                  </a:lnTo>
                  <a:lnTo>
                    <a:pt x="1063149" y="611851"/>
                  </a:lnTo>
                  <a:lnTo>
                    <a:pt x="1007078" y="600503"/>
                  </a:lnTo>
                  <a:lnTo>
                    <a:pt x="952297" y="588143"/>
                  </a:lnTo>
                  <a:lnTo>
                    <a:pt x="898864" y="574797"/>
                  </a:lnTo>
                  <a:lnTo>
                    <a:pt x="846836" y="560493"/>
                  </a:lnTo>
                  <a:lnTo>
                    <a:pt x="796267" y="545257"/>
                  </a:lnTo>
                  <a:lnTo>
                    <a:pt x="747216" y="529118"/>
                  </a:lnTo>
                  <a:lnTo>
                    <a:pt x="699738" y="512101"/>
                  </a:lnTo>
                  <a:lnTo>
                    <a:pt x="653890" y="494233"/>
                  </a:lnTo>
                  <a:lnTo>
                    <a:pt x="609728" y="475543"/>
                  </a:lnTo>
                  <a:lnTo>
                    <a:pt x="567309" y="456057"/>
                  </a:lnTo>
                  <a:lnTo>
                    <a:pt x="526689" y="435801"/>
                  </a:lnTo>
                  <a:lnTo>
                    <a:pt x="487924" y="414803"/>
                  </a:lnTo>
                  <a:lnTo>
                    <a:pt x="451072" y="393091"/>
                  </a:lnTo>
                  <a:lnTo>
                    <a:pt x="416188" y="370691"/>
                  </a:lnTo>
                  <a:lnTo>
                    <a:pt x="383329" y="347629"/>
                  </a:lnTo>
                  <a:lnTo>
                    <a:pt x="352552" y="323934"/>
                  </a:lnTo>
                  <a:lnTo>
                    <a:pt x="297466" y="274751"/>
                  </a:lnTo>
                  <a:lnTo>
                    <a:pt x="251384" y="223356"/>
                  </a:lnTo>
                  <a:lnTo>
                    <a:pt x="214757" y="169968"/>
                  </a:lnTo>
                  <a:lnTo>
                    <a:pt x="188035" y="114801"/>
                  </a:lnTo>
                  <a:lnTo>
                    <a:pt x="171671" y="58073"/>
                  </a:lnTo>
                  <a:lnTo>
                    <a:pt x="166116" y="0"/>
                  </a:lnTo>
                  <a:lnTo>
                    <a:pt x="0" y="0"/>
                  </a:lnTo>
                  <a:lnTo>
                    <a:pt x="3048" y="38100"/>
                  </a:lnTo>
                  <a:lnTo>
                    <a:pt x="15571" y="95098"/>
                  </a:lnTo>
                  <a:lnTo>
                    <a:pt x="38395" y="150468"/>
                  </a:lnTo>
                  <a:lnTo>
                    <a:pt x="71054" y="204023"/>
                  </a:lnTo>
                  <a:lnTo>
                    <a:pt x="113081" y="255579"/>
                  </a:lnTo>
                  <a:lnTo>
                    <a:pt x="164013" y="304949"/>
                  </a:lnTo>
                  <a:lnTo>
                    <a:pt x="223383" y="351950"/>
                  </a:lnTo>
                  <a:lnTo>
                    <a:pt x="256088" y="374503"/>
                  </a:lnTo>
                  <a:lnTo>
                    <a:pt x="290727" y="396394"/>
                  </a:lnTo>
                  <a:lnTo>
                    <a:pt x="327244" y="417600"/>
                  </a:lnTo>
                  <a:lnTo>
                    <a:pt x="365580" y="438098"/>
                  </a:lnTo>
                  <a:lnTo>
                    <a:pt x="405676" y="457864"/>
                  </a:lnTo>
                  <a:lnTo>
                    <a:pt x="447475" y="476876"/>
                  </a:lnTo>
                  <a:lnTo>
                    <a:pt x="490918" y="495109"/>
                  </a:lnTo>
                  <a:lnTo>
                    <a:pt x="535948" y="512541"/>
                  </a:lnTo>
                  <a:lnTo>
                    <a:pt x="582505" y="529150"/>
                  </a:lnTo>
                  <a:lnTo>
                    <a:pt x="630533" y="544911"/>
                  </a:lnTo>
                  <a:lnTo>
                    <a:pt x="679972" y="559801"/>
                  </a:lnTo>
                  <a:lnTo>
                    <a:pt x="730765" y="573797"/>
                  </a:lnTo>
                  <a:lnTo>
                    <a:pt x="782854" y="586877"/>
                  </a:lnTo>
                  <a:lnTo>
                    <a:pt x="836180" y="599017"/>
                  </a:lnTo>
                  <a:lnTo>
                    <a:pt x="890685" y="610193"/>
                  </a:lnTo>
                  <a:lnTo>
                    <a:pt x="946311" y="620384"/>
                  </a:lnTo>
                  <a:lnTo>
                    <a:pt x="1003000" y="629564"/>
                  </a:lnTo>
                  <a:lnTo>
                    <a:pt x="1060693" y="637712"/>
                  </a:lnTo>
                  <a:lnTo>
                    <a:pt x="1119333" y="644804"/>
                  </a:lnTo>
                  <a:lnTo>
                    <a:pt x="1178941" y="650824"/>
                  </a:lnTo>
                  <a:lnTo>
                    <a:pt x="1239221" y="655728"/>
                  </a:lnTo>
                  <a:lnTo>
                    <a:pt x="1300351" y="659514"/>
                  </a:lnTo>
                  <a:lnTo>
                    <a:pt x="1362196" y="662151"/>
                  </a:lnTo>
                  <a:lnTo>
                    <a:pt x="1424696" y="663616"/>
                  </a:lnTo>
                  <a:lnTo>
                    <a:pt x="1487794" y="663887"/>
                  </a:lnTo>
                  <a:lnTo>
                    <a:pt x="1551432" y="662940"/>
                  </a:lnTo>
                  <a:close/>
                </a:path>
              </a:pathLst>
            </a:custGeom>
            <a:solidFill>
              <a:srgbClr val="9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48134" y="5766816"/>
              <a:ext cx="3162300" cy="688975"/>
            </a:xfrm>
            <a:custGeom>
              <a:avLst/>
              <a:gdLst/>
              <a:ahLst/>
              <a:cxnLst/>
              <a:rect l="l" t="t" r="r" b="b"/>
              <a:pathLst>
                <a:path w="3162300" h="688975">
                  <a:moveTo>
                    <a:pt x="177800" y="24384"/>
                  </a:moveTo>
                  <a:lnTo>
                    <a:pt x="177800" y="0"/>
                  </a:lnTo>
                  <a:lnTo>
                    <a:pt x="0" y="0"/>
                  </a:lnTo>
                  <a:lnTo>
                    <a:pt x="0" y="24384"/>
                  </a:lnTo>
                  <a:lnTo>
                    <a:pt x="25400" y="12192"/>
                  </a:lnTo>
                  <a:lnTo>
                    <a:pt x="25400" y="24384"/>
                  </a:lnTo>
                  <a:lnTo>
                    <a:pt x="165100" y="24384"/>
                  </a:lnTo>
                  <a:lnTo>
                    <a:pt x="165100" y="12192"/>
                  </a:lnTo>
                  <a:lnTo>
                    <a:pt x="177800" y="24384"/>
                  </a:lnTo>
                  <a:close/>
                </a:path>
                <a:path w="3162300" h="688975">
                  <a:moveTo>
                    <a:pt x="25400" y="24384"/>
                  </a:moveTo>
                  <a:lnTo>
                    <a:pt x="25400" y="12192"/>
                  </a:lnTo>
                  <a:lnTo>
                    <a:pt x="0" y="24384"/>
                  </a:lnTo>
                  <a:lnTo>
                    <a:pt x="25400" y="24384"/>
                  </a:lnTo>
                  <a:close/>
                </a:path>
                <a:path w="3162300" h="688975">
                  <a:moveTo>
                    <a:pt x="38100" y="167640"/>
                  </a:moveTo>
                  <a:lnTo>
                    <a:pt x="38100" y="108204"/>
                  </a:lnTo>
                  <a:lnTo>
                    <a:pt x="25400" y="92964"/>
                  </a:lnTo>
                  <a:lnTo>
                    <a:pt x="25400" y="24384"/>
                  </a:lnTo>
                  <a:lnTo>
                    <a:pt x="0" y="24384"/>
                  </a:lnTo>
                  <a:lnTo>
                    <a:pt x="0" y="83820"/>
                  </a:lnTo>
                  <a:lnTo>
                    <a:pt x="12700" y="117348"/>
                  </a:lnTo>
                  <a:lnTo>
                    <a:pt x="12700" y="134112"/>
                  </a:lnTo>
                  <a:lnTo>
                    <a:pt x="38100" y="167640"/>
                  </a:lnTo>
                  <a:close/>
                </a:path>
                <a:path w="3162300" h="688975">
                  <a:moveTo>
                    <a:pt x="1545166" y="687120"/>
                  </a:moveTo>
                  <a:lnTo>
                    <a:pt x="1485900" y="684276"/>
                  </a:lnTo>
                  <a:lnTo>
                    <a:pt x="1409700" y="679704"/>
                  </a:lnTo>
                  <a:lnTo>
                    <a:pt x="1346200" y="675132"/>
                  </a:lnTo>
                  <a:lnTo>
                    <a:pt x="1270000" y="667512"/>
                  </a:lnTo>
                  <a:lnTo>
                    <a:pt x="1143000" y="649224"/>
                  </a:lnTo>
                  <a:lnTo>
                    <a:pt x="1066800" y="637032"/>
                  </a:lnTo>
                  <a:lnTo>
                    <a:pt x="1064683" y="636524"/>
                  </a:lnTo>
                  <a:lnTo>
                    <a:pt x="1041400" y="633984"/>
                  </a:lnTo>
                  <a:lnTo>
                    <a:pt x="965200" y="623316"/>
                  </a:lnTo>
                  <a:lnTo>
                    <a:pt x="901700" y="611124"/>
                  </a:lnTo>
                  <a:lnTo>
                    <a:pt x="774700" y="583692"/>
                  </a:lnTo>
                  <a:lnTo>
                    <a:pt x="711200" y="566928"/>
                  </a:lnTo>
                  <a:lnTo>
                    <a:pt x="660400" y="550164"/>
                  </a:lnTo>
                  <a:lnTo>
                    <a:pt x="596900" y="531876"/>
                  </a:lnTo>
                  <a:lnTo>
                    <a:pt x="495300" y="492252"/>
                  </a:lnTo>
                  <a:lnTo>
                    <a:pt x="469900" y="480060"/>
                  </a:lnTo>
                  <a:lnTo>
                    <a:pt x="419100" y="458724"/>
                  </a:lnTo>
                  <a:lnTo>
                    <a:pt x="368300" y="434340"/>
                  </a:lnTo>
                  <a:lnTo>
                    <a:pt x="342900" y="423672"/>
                  </a:lnTo>
                  <a:lnTo>
                    <a:pt x="330200" y="411480"/>
                  </a:lnTo>
                  <a:lnTo>
                    <a:pt x="304800" y="397764"/>
                  </a:lnTo>
                  <a:lnTo>
                    <a:pt x="279400" y="385572"/>
                  </a:lnTo>
                  <a:lnTo>
                    <a:pt x="266700" y="371856"/>
                  </a:lnTo>
                  <a:lnTo>
                    <a:pt x="241300" y="359664"/>
                  </a:lnTo>
                  <a:lnTo>
                    <a:pt x="203200" y="332232"/>
                  </a:lnTo>
                  <a:lnTo>
                    <a:pt x="165100" y="291084"/>
                  </a:lnTo>
                  <a:lnTo>
                    <a:pt x="127000" y="262128"/>
                  </a:lnTo>
                  <a:lnTo>
                    <a:pt x="101600" y="231648"/>
                  </a:lnTo>
                  <a:lnTo>
                    <a:pt x="88900" y="217932"/>
                  </a:lnTo>
                  <a:lnTo>
                    <a:pt x="76200" y="202692"/>
                  </a:lnTo>
                  <a:lnTo>
                    <a:pt x="76200" y="187452"/>
                  </a:lnTo>
                  <a:lnTo>
                    <a:pt x="63500" y="170688"/>
                  </a:lnTo>
                  <a:lnTo>
                    <a:pt x="50800" y="155448"/>
                  </a:lnTo>
                  <a:lnTo>
                    <a:pt x="50800" y="140208"/>
                  </a:lnTo>
                  <a:lnTo>
                    <a:pt x="38100" y="124968"/>
                  </a:lnTo>
                  <a:lnTo>
                    <a:pt x="38100" y="184404"/>
                  </a:lnTo>
                  <a:lnTo>
                    <a:pt x="50800" y="201168"/>
                  </a:lnTo>
                  <a:lnTo>
                    <a:pt x="63500" y="216408"/>
                  </a:lnTo>
                  <a:lnTo>
                    <a:pt x="76200" y="233172"/>
                  </a:lnTo>
                  <a:lnTo>
                    <a:pt x="152400" y="324612"/>
                  </a:lnTo>
                  <a:lnTo>
                    <a:pt x="177800" y="338328"/>
                  </a:lnTo>
                  <a:lnTo>
                    <a:pt x="190500" y="352044"/>
                  </a:lnTo>
                  <a:lnTo>
                    <a:pt x="215900" y="367284"/>
                  </a:lnTo>
                  <a:lnTo>
                    <a:pt x="228600" y="381000"/>
                  </a:lnTo>
                  <a:lnTo>
                    <a:pt x="254000" y="393192"/>
                  </a:lnTo>
                  <a:lnTo>
                    <a:pt x="266700" y="406908"/>
                  </a:lnTo>
                  <a:lnTo>
                    <a:pt x="292100" y="420624"/>
                  </a:lnTo>
                  <a:lnTo>
                    <a:pt x="317500" y="432816"/>
                  </a:lnTo>
                  <a:lnTo>
                    <a:pt x="330200" y="445008"/>
                  </a:lnTo>
                  <a:lnTo>
                    <a:pt x="406400" y="481584"/>
                  </a:lnTo>
                  <a:lnTo>
                    <a:pt x="431800" y="492252"/>
                  </a:lnTo>
                  <a:lnTo>
                    <a:pt x="457200" y="504444"/>
                  </a:lnTo>
                  <a:lnTo>
                    <a:pt x="533400" y="536448"/>
                  </a:lnTo>
                  <a:lnTo>
                    <a:pt x="596900" y="556260"/>
                  </a:lnTo>
                  <a:lnTo>
                    <a:pt x="647700" y="574548"/>
                  </a:lnTo>
                  <a:lnTo>
                    <a:pt x="774700" y="608076"/>
                  </a:lnTo>
                  <a:lnTo>
                    <a:pt x="838200" y="623316"/>
                  </a:lnTo>
                  <a:lnTo>
                    <a:pt x="965200" y="647700"/>
                  </a:lnTo>
                  <a:lnTo>
                    <a:pt x="1041400" y="658368"/>
                  </a:lnTo>
                  <a:lnTo>
                    <a:pt x="1104900" y="667512"/>
                  </a:lnTo>
                  <a:lnTo>
                    <a:pt x="1181100" y="675132"/>
                  </a:lnTo>
                  <a:lnTo>
                    <a:pt x="1244600" y="681228"/>
                  </a:lnTo>
                  <a:lnTo>
                    <a:pt x="1397000" y="687324"/>
                  </a:lnTo>
                  <a:lnTo>
                    <a:pt x="1473200" y="688848"/>
                  </a:lnTo>
                  <a:lnTo>
                    <a:pt x="1545166" y="687120"/>
                  </a:lnTo>
                  <a:close/>
                </a:path>
                <a:path w="3162300" h="688975">
                  <a:moveTo>
                    <a:pt x="177800" y="24384"/>
                  </a:moveTo>
                  <a:lnTo>
                    <a:pt x="165100" y="12192"/>
                  </a:lnTo>
                  <a:lnTo>
                    <a:pt x="165100" y="24384"/>
                  </a:lnTo>
                  <a:lnTo>
                    <a:pt x="177800" y="24384"/>
                  </a:lnTo>
                  <a:close/>
                </a:path>
                <a:path w="3162300" h="688975">
                  <a:moveTo>
                    <a:pt x="190500" y="146304"/>
                  </a:moveTo>
                  <a:lnTo>
                    <a:pt x="190500" y="28956"/>
                  </a:lnTo>
                  <a:lnTo>
                    <a:pt x="177800" y="12192"/>
                  </a:lnTo>
                  <a:lnTo>
                    <a:pt x="177800" y="24384"/>
                  </a:lnTo>
                  <a:lnTo>
                    <a:pt x="165100" y="24384"/>
                  </a:lnTo>
                  <a:lnTo>
                    <a:pt x="165100" y="96012"/>
                  </a:lnTo>
                  <a:lnTo>
                    <a:pt x="177800" y="112776"/>
                  </a:lnTo>
                  <a:lnTo>
                    <a:pt x="190500" y="146304"/>
                  </a:lnTo>
                  <a:close/>
                </a:path>
                <a:path w="3162300" h="688975">
                  <a:moveTo>
                    <a:pt x="1562100" y="661416"/>
                  </a:moveTo>
                  <a:lnTo>
                    <a:pt x="1485900" y="659892"/>
                  </a:lnTo>
                  <a:lnTo>
                    <a:pt x="1409700" y="655320"/>
                  </a:lnTo>
                  <a:lnTo>
                    <a:pt x="1346200" y="649224"/>
                  </a:lnTo>
                  <a:lnTo>
                    <a:pt x="1270000" y="641604"/>
                  </a:lnTo>
                  <a:lnTo>
                    <a:pt x="1206500" y="633984"/>
                  </a:lnTo>
                  <a:lnTo>
                    <a:pt x="1079500" y="612648"/>
                  </a:lnTo>
                  <a:lnTo>
                    <a:pt x="1016000" y="600456"/>
                  </a:lnTo>
                  <a:lnTo>
                    <a:pt x="952500" y="585216"/>
                  </a:lnTo>
                  <a:lnTo>
                    <a:pt x="889000" y="571500"/>
                  </a:lnTo>
                  <a:lnTo>
                    <a:pt x="838200" y="554736"/>
                  </a:lnTo>
                  <a:lnTo>
                    <a:pt x="787400" y="536448"/>
                  </a:lnTo>
                  <a:lnTo>
                    <a:pt x="723900" y="518160"/>
                  </a:lnTo>
                  <a:lnTo>
                    <a:pt x="622300" y="478536"/>
                  </a:lnTo>
                  <a:lnTo>
                    <a:pt x="584200" y="457200"/>
                  </a:lnTo>
                  <a:lnTo>
                    <a:pt x="558800" y="445008"/>
                  </a:lnTo>
                  <a:lnTo>
                    <a:pt x="533400" y="434340"/>
                  </a:lnTo>
                  <a:lnTo>
                    <a:pt x="495300" y="409956"/>
                  </a:lnTo>
                  <a:lnTo>
                    <a:pt x="431800" y="373380"/>
                  </a:lnTo>
                  <a:lnTo>
                    <a:pt x="406400" y="361188"/>
                  </a:lnTo>
                  <a:lnTo>
                    <a:pt x="393700" y="347472"/>
                  </a:lnTo>
                  <a:lnTo>
                    <a:pt x="381000" y="335280"/>
                  </a:lnTo>
                  <a:lnTo>
                    <a:pt x="355600" y="321564"/>
                  </a:lnTo>
                  <a:lnTo>
                    <a:pt x="279400" y="239268"/>
                  </a:lnTo>
                  <a:lnTo>
                    <a:pt x="266700" y="224028"/>
                  </a:lnTo>
                  <a:lnTo>
                    <a:pt x="254000" y="210312"/>
                  </a:lnTo>
                  <a:lnTo>
                    <a:pt x="241300" y="195072"/>
                  </a:lnTo>
                  <a:lnTo>
                    <a:pt x="228600" y="181356"/>
                  </a:lnTo>
                  <a:lnTo>
                    <a:pt x="215900" y="135636"/>
                  </a:lnTo>
                  <a:lnTo>
                    <a:pt x="203200" y="105156"/>
                  </a:lnTo>
                  <a:lnTo>
                    <a:pt x="190500" y="89916"/>
                  </a:lnTo>
                  <a:lnTo>
                    <a:pt x="190500" y="161544"/>
                  </a:lnTo>
                  <a:lnTo>
                    <a:pt x="203200" y="178308"/>
                  </a:lnTo>
                  <a:lnTo>
                    <a:pt x="215900" y="208788"/>
                  </a:lnTo>
                  <a:lnTo>
                    <a:pt x="279400" y="284988"/>
                  </a:lnTo>
                  <a:lnTo>
                    <a:pt x="292100" y="298704"/>
                  </a:lnTo>
                  <a:lnTo>
                    <a:pt x="317500" y="312420"/>
                  </a:lnTo>
                  <a:lnTo>
                    <a:pt x="330200" y="327660"/>
                  </a:lnTo>
                  <a:lnTo>
                    <a:pt x="342900" y="341376"/>
                  </a:lnTo>
                  <a:lnTo>
                    <a:pt x="368300" y="355092"/>
                  </a:lnTo>
                  <a:lnTo>
                    <a:pt x="381000" y="368808"/>
                  </a:lnTo>
                  <a:lnTo>
                    <a:pt x="393700" y="381000"/>
                  </a:lnTo>
                  <a:lnTo>
                    <a:pt x="419100" y="394716"/>
                  </a:lnTo>
                  <a:lnTo>
                    <a:pt x="431800" y="406908"/>
                  </a:lnTo>
                  <a:lnTo>
                    <a:pt x="457200" y="420624"/>
                  </a:lnTo>
                  <a:lnTo>
                    <a:pt x="495300" y="445008"/>
                  </a:lnTo>
                  <a:lnTo>
                    <a:pt x="520700" y="455676"/>
                  </a:lnTo>
                  <a:lnTo>
                    <a:pt x="571500" y="480060"/>
                  </a:lnTo>
                  <a:lnTo>
                    <a:pt x="609600" y="501396"/>
                  </a:lnTo>
                  <a:lnTo>
                    <a:pt x="660400" y="522732"/>
                  </a:lnTo>
                  <a:lnTo>
                    <a:pt x="723900" y="542544"/>
                  </a:lnTo>
                  <a:lnTo>
                    <a:pt x="825500" y="579120"/>
                  </a:lnTo>
                  <a:lnTo>
                    <a:pt x="889000" y="595884"/>
                  </a:lnTo>
                  <a:lnTo>
                    <a:pt x="952500" y="611124"/>
                  </a:lnTo>
                  <a:lnTo>
                    <a:pt x="1016000" y="624840"/>
                  </a:lnTo>
                  <a:lnTo>
                    <a:pt x="1064683" y="636524"/>
                  </a:lnTo>
                  <a:lnTo>
                    <a:pt x="1181100" y="649224"/>
                  </a:lnTo>
                  <a:lnTo>
                    <a:pt x="1244600" y="655320"/>
                  </a:lnTo>
                  <a:lnTo>
                    <a:pt x="1320800" y="659892"/>
                  </a:lnTo>
                  <a:lnTo>
                    <a:pt x="1397000" y="662940"/>
                  </a:lnTo>
                  <a:lnTo>
                    <a:pt x="1536700" y="662940"/>
                  </a:lnTo>
                  <a:lnTo>
                    <a:pt x="1561646" y="662341"/>
                  </a:lnTo>
                  <a:lnTo>
                    <a:pt x="1562100" y="661416"/>
                  </a:lnTo>
                  <a:close/>
                </a:path>
                <a:path w="3162300" h="688975">
                  <a:moveTo>
                    <a:pt x="1561353" y="662940"/>
                  </a:moveTo>
                  <a:lnTo>
                    <a:pt x="1397000" y="662940"/>
                  </a:lnTo>
                  <a:lnTo>
                    <a:pt x="1320800" y="659892"/>
                  </a:lnTo>
                  <a:lnTo>
                    <a:pt x="1244600" y="655320"/>
                  </a:lnTo>
                  <a:lnTo>
                    <a:pt x="1181100" y="649224"/>
                  </a:lnTo>
                  <a:lnTo>
                    <a:pt x="1064683" y="636524"/>
                  </a:lnTo>
                  <a:lnTo>
                    <a:pt x="1066800" y="637032"/>
                  </a:lnTo>
                  <a:lnTo>
                    <a:pt x="1143000" y="649224"/>
                  </a:lnTo>
                  <a:lnTo>
                    <a:pt x="1270000" y="667512"/>
                  </a:lnTo>
                  <a:lnTo>
                    <a:pt x="1346200" y="675132"/>
                  </a:lnTo>
                  <a:lnTo>
                    <a:pt x="1409700" y="679704"/>
                  </a:lnTo>
                  <a:lnTo>
                    <a:pt x="1485900" y="684276"/>
                  </a:lnTo>
                  <a:lnTo>
                    <a:pt x="1545166" y="687120"/>
                  </a:lnTo>
                  <a:lnTo>
                    <a:pt x="1549551" y="687015"/>
                  </a:lnTo>
                  <a:lnTo>
                    <a:pt x="1561353" y="662940"/>
                  </a:lnTo>
                  <a:close/>
                </a:path>
                <a:path w="3162300" h="688975">
                  <a:moveTo>
                    <a:pt x="1644650" y="687324"/>
                  </a:moveTo>
                  <a:lnTo>
                    <a:pt x="1638300" y="687324"/>
                  </a:lnTo>
                  <a:lnTo>
                    <a:pt x="1638300" y="683971"/>
                  </a:lnTo>
                  <a:lnTo>
                    <a:pt x="1600200" y="685800"/>
                  </a:lnTo>
                  <a:lnTo>
                    <a:pt x="1549551" y="687015"/>
                  </a:lnTo>
                  <a:lnTo>
                    <a:pt x="1549400" y="687324"/>
                  </a:lnTo>
                  <a:lnTo>
                    <a:pt x="1545166" y="687120"/>
                  </a:lnTo>
                  <a:lnTo>
                    <a:pt x="1473200" y="688848"/>
                  </a:lnTo>
                  <a:lnTo>
                    <a:pt x="1638300" y="688848"/>
                  </a:lnTo>
                  <a:lnTo>
                    <a:pt x="1638300" y="687324"/>
                  </a:lnTo>
                  <a:lnTo>
                    <a:pt x="1640935" y="683844"/>
                  </a:lnTo>
                  <a:lnTo>
                    <a:pt x="1640935" y="688215"/>
                  </a:lnTo>
                  <a:lnTo>
                    <a:pt x="1644650" y="687324"/>
                  </a:lnTo>
                  <a:close/>
                </a:path>
                <a:path w="3162300" h="688975">
                  <a:moveTo>
                    <a:pt x="1561646" y="662341"/>
                  </a:moveTo>
                  <a:lnTo>
                    <a:pt x="1536700" y="662940"/>
                  </a:lnTo>
                  <a:lnTo>
                    <a:pt x="1561353" y="662940"/>
                  </a:lnTo>
                  <a:lnTo>
                    <a:pt x="1561646" y="662341"/>
                  </a:lnTo>
                  <a:close/>
                </a:path>
                <a:path w="3162300" h="688975">
                  <a:moveTo>
                    <a:pt x="1549551" y="687015"/>
                  </a:moveTo>
                  <a:lnTo>
                    <a:pt x="1545166" y="687120"/>
                  </a:lnTo>
                  <a:lnTo>
                    <a:pt x="1549400" y="687324"/>
                  </a:lnTo>
                  <a:lnTo>
                    <a:pt x="1549551" y="687015"/>
                  </a:lnTo>
                  <a:close/>
                </a:path>
                <a:path w="3162300" h="688975">
                  <a:moveTo>
                    <a:pt x="1638300" y="662940"/>
                  </a:moveTo>
                  <a:lnTo>
                    <a:pt x="1561353" y="662940"/>
                  </a:lnTo>
                  <a:lnTo>
                    <a:pt x="1549551" y="687015"/>
                  </a:lnTo>
                  <a:lnTo>
                    <a:pt x="1600200" y="685800"/>
                  </a:lnTo>
                  <a:lnTo>
                    <a:pt x="1625600" y="684580"/>
                  </a:lnTo>
                  <a:lnTo>
                    <a:pt x="1625600" y="664464"/>
                  </a:lnTo>
                  <a:lnTo>
                    <a:pt x="1638300" y="662940"/>
                  </a:lnTo>
                  <a:close/>
                </a:path>
                <a:path w="3162300" h="688975">
                  <a:moveTo>
                    <a:pt x="2895600" y="198120"/>
                  </a:moveTo>
                  <a:lnTo>
                    <a:pt x="2895600" y="190500"/>
                  </a:lnTo>
                  <a:lnTo>
                    <a:pt x="2877255" y="190500"/>
                  </a:lnTo>
                  <a:lnTo>
                    <a:pt x="2870200" y="198120"/>
                  </a:lnTo>
                  <a:lnTo>
                    <a:pt x="2857500" y="210312"/>
                  </a:lnTo>
                  <a:lnTo>
                    <a:pt x="2844800" y="224028"/>
                  </a:lnTo>
                  <a:lnTo>
                    <a:pt x="2844800" y="236220"/>
                  </a:lnTo>
                  <a:lnTo>
                    <a:pt x="2832100" y="249936"/>
                  </a:lnTo>
                  <a:lnTo>
                    <a:pt x="2755900" y="323088"/>
                  </a:lnTo>
                  <a:lnTo>
                    <a:pt x="2717800" y="345948"/>
                  </a:lnTo>
                  <a:lnTo>
                    <a:pt x="2692400" y="368808"/>
                  </a:lnTo>
                  <a:lnTo>
                    <a:pt x="2578100" y="432816"/>
                  </a:lnTo>
                  <a:lnTo>
                    <a:pt x="2501900" y="472440"/>
                  </a:lnTo>
                  <a:lnTo>
                    <a:pt x="2463800" y="490728"/>
                  </a:lnTo>
                  <a:lnTo>
                    <a:pt x="2413000" y="507492"/>
                  </a:lnTo>
                  <a:lnTo>
                    <a:pt x="2374900" y="524256"/>
                  </a:lnTo>
                  <a:lnTo>
                    <a:pt x="2324100" y="541020"/>
                  </a:lnTo>
                  <a:lnTo>
                    <a:pt x="2273300" y="556260"/>
                  </a:lnTo>
                  <a:lnTo>
                    <a:pt x="2171700" y="583692"/>
                  </a:lnTo>
                  <a:lnTo>
                    <a:pt x="2120900" y="595884"/>
                  </a:lnTo>
                  <a:lnTo>
                    <a:pt x="2070100" y="606552"/>
                  </a:lnTo>
                  <a:lnTo>
                    <a:pt x="2006600" y="617220"/>
                  </a:lnTo>
                  <a:lnTo>
                    <a:pt x="1955800" y="626364"/>
                  </a:lnTo>
                  <a:lnTo>
                    <a:pt x="1892300" y="635508"/>
                  </a:lnTo>
                  <a:lnTo>
                    <a:pt x="1778000" y="649224"/>
                  </a:lnTo>
                  <a:lnTo>
                    <a:pt x="1714500" y="653796"/>
                  </a:lnTo>
                  <a:lnTo>
                    <a:pt x="1663700" y="658368"/>
                  </a:lnTo>
                  <a:lnTo>
                    <a:pt x="1600200" y="661416"/>
                  </a:lnTo>
                  <a:lnTo>
                    <a:pt x="1561646" y="662341"/>
                  </a:lnTo>
                  <a:lnTo>
                    <a:pt x="1561353" y="662940"/>
                  </a:lnTo>
                  <a:lnTo>
                    <a:pt x="1640935" y="662876"/>
                  </a:lnTo>
                  <a:lnTo>
                    <a:pt x="1765300" y="659892"/>
                  </a:lnTo>
                  <a:lnTo>
                    <a:pt x="1828800" y="656844"/>
                  </a:lnTo>
                  <a:lnTo>
                    <a:pt x="1879600" y="653796"/>
                  </a:lnTo>
                  <a:lnTo>
                    <a:pt x="2006600" y="641604"/>
                  </a:lnTo>
                  <a:lnTo>
                    <a:pt x="2070100" y="632460"/>
                  </a:lnTo>
                  <a:lnTo>
                    <a:pt x="2171700" y="608076"/>
                  </a:lnTo>
                  <a:lnTo>
                    <a:pt x="2235200" y="594360"/>
                  </a:lnTo>
                  <a:lnTo>
                    <a:pt x="2273300" y="580644"/>
                  </a:lnTo>
                  <a:lnTo>
                    <a:pt x="2324100" y="565404"/>
                  </a:lnTo>
                  <a:lnTo>
                    <a:pt x="2425700" y="531876"/>
                  </a:lnTo>
                  <a:lnTo>
                    <a:pt x="2463800" y="513588"/>
                  </a:lnTo>
                  <a:lnTo>
                    <a:pt x="2514600" y="495300"/>
                  </a:lnTo>
                  <a:lnTo>
                    <a:pt x="2590800" y="455676"/>
                  </a:lnTo>
                  <a:lnTo>
                    <a:pt x="2667000" y="413004"/>
                  </a:lnTo>
                  <a:lnTo>
                    <a:pt x="2705100" y="390144"/>
                  </a:lnTo>
                  <a:lnTo>
                    <a:pt x="2730500" y="367284"/>
                  </a:lnTo>
                  <a:lnTo>
                    <a:pt x="2768600" y="342900"/>
                  </a:lnTo>
                  <a:lnTo>
                    <a:pt x="2794000" y="318516"/>
                  </a:lnTo>
                  <a:lnTo>
                    <a:pt x="2844800" y="266700"/>
                  </a:lnTo>
                  <a:lnTo>
                    <a:pt x="2882900" y="225552"/>
                  </a:lnTo>
                  <a:lnTo>
                    <a:pt x="2882900" y="213360"/>
                  </a:lnTo>
                  <a:lnTo>
                    <a:pt x="2895600" y="198120"/>
                  </a:lnTo>
                  <a:close/>
                </a:path>
                <a:path w="3162300" h="688975">
                  <a:moveTo>
                    <a:pt x="1638300" y="662940"/>
                  </a:moveTo>
                  <a:lnTo>
                    <a:pt x="1625600" y="664464"/>
                  </a:lnTo>
                  <a:lnTo>
                    <a:pt x="1625600" y="679704"/>
                  </a:lnTo>
                  <a:lnTo>
                    <a:pt x="1638300" y="662940"/>
                  </a:lnTo>
                  <a:close/>
                </a:path>
                <a:path w="3162300" h="688975">
                  <a:moveTo>
                    <a:pt x="2006600" y="641604"/>
                  </a:moveTo>
                  <a:lnTo>
                    <a:pt x="1879600" y="653796"/>
                  </a:lnTo>
                  <a:lnTo>
                    <a:pt x="1828800" y="656844"/>
                  </a:lnTo>
                  <a:lnTo>
                    <a:pt x="1765300" y="659892"/>
                  </a:lnTo>
                  <a:lnTo>
                    <a:pt x="1638300" y="662940"/>
                  </a:lnTo>
                  <a:lnTo>
                    <a:pt x="1625600" y="679704"/>
                  </a:lnTo>
                  <a:lnTo>
                    <a:pt x="1625600" y="684580"/>
                  </a:lnTo>
                  <a:lnTo>
                    <a:pt x="1640935" y="683844"/>
                  </a:lnTo>
                  <a:lnTo>
                    <a:pt x="1651000" y="670560"/>
                  </a:lnTo>
                  <a:lnTo>
                    <a:pt x="1651000" y="683361"/>
                  </a:lnTo>
                  <a:lnTo>
                    <a:pt x="1727200" y="679704"/>
                  </a:lnTo>
                  <a:lnTo>
                    <a:pt x="1841500" y="667512"/>
                  </a:lnTo>
                  <a:lnTo>
                    <a:pt x="1955800" y="652272"/>
                  </a:lnTo>
                  <a:lnTo>
                    <a:pt x="2006600" y="641604"/>
                  </a:lnTo>
                  <a:close/>
                </a:path>
                <a:path w="3162300" h="688975">
                  <a:moveTo>
                    <a:pt x="3162300" y="179832"/>
                  </a:moveTo>
                  <a:lnTo>
                    <a:pt x="3162300" y="175260"/>
                  </a:lnTo>
                  <a:lnTo>
                    <a:pt x="3149600" y="170688"/>
                  </a:lnTo>
                  <a:lnTo>
                    <a:pt x="3148082" y="168482"/>
                  </a:lnTo>
                  <a:lnTo>
                    <a:pt x="3136900" y="185928"/>
                  </a:lnTo>
                  <a:lnTo>
                    <a:pt x="3121753" y="166116"/>
                  </a:lnTo>
                  <a:lnTo>
                    <a:pt x="3060700" y="166116"/>
                  </a:lnTo>
                  <a:lnTo>
                    <a:pt x="3048000" y="167640"/>
                  </a:lnTo>
                  <a:lnTo>
                    <a:pt x="3048000" y="172212"/>
                  </a:lnTo>
                  <a:lnTo>
                    <a:pt x="3035300" y="185928"/>
                  </a:lnTo>
                  <a:lnTo>
                    <a:pt x="3035300" y="198120"/>
                  </a:lnTo>
                  <a:lnTo>
                    <a:pt x="3022600" y="211836"/>
                  </a:lnTo>
                  <a:lnTo>
                    <a:pt x="3009900" y="224028"/>
                  </a:lnTo>
                  <a:lnTo>
                    <a:pt x="3009900" y="237744"/>
                  </a:lnTo>
                  <a:lnTo>
                    <a:pt x="2921000" y="323088"/>
                  </a:lnTo>
                  <a:lnTo>
                    <a:pt x="2882900" y="345948"/>
                  </a:lnTo>
                  <a:lnTo>
                    <a:pt x="2857500" y="368808"/>
                  </a:lnTo>
                  <a:lnTo>
                    <a:pt x="2819400" y="391668"/>
                  </a:lnTo>
                  <a:lnTo>
                    <a:pt x="2781300" y="413004"/>
                  </a:lnTo>
                  <a:lnTo>
                    <a:pt x="2667000" y="472440"/>
                  </a:lnTo>
                  <a:lnTo>
                    <a:pt x="2628900" y="490728"/>
                  </a:lnTo>
                  <a:lnTo>
                    <a:pt x="2540000" y="524256"/>
                  </a:lnTo>
                  <a:lnTo>
                    <a:pt x="2489200" y="541020"/>
                  </a:lnTo>
                  <a:lnTo>
                    <a:pt x="2438400" y="556260"/>
                  </a:lnTo>
                  <a:lnTo>
                    <a:pt x="2336800" y="583692"/>
                  </a:lnTo>
                  <a:lnTo>
                    <a:pt x="2286000" y="595884"/>
                  </a:lnTo>
                  <a:lnTo>
                    <a:pt x="2171700" y="617220"/>
                  </a:lnTo>
                  <a:lnTo>
                    <a:pt x="2057400" y="635508"/>
                  </a:lnTo>
                  <a:lnTo>
                    <a:pt x="2006600" y="641604"/>
                  </a:lnTo>
                  <a:lnTo>
                    <a:pt x="1955800" y="652272"/>
                  </a:lnTo>
                  <a:lnTo>
                    <a:pt x="1841500" y="667512"/>
                  </a:lnTo>
                  <a:lnTo>
                    <a:pt x="1727200" y="679704"/>
                  </a:lnTo>
                  <a:lnTo>
                    <a:pt x="1640935" y="683844"/>
                  </a:lnTo>
                  <a:lnTo>
                    <a:pt x="1638300" y="687324"/>
                  </a:lnTo>
                  <a:lnTo>
                    <a:pt x="1644650" y="687324"/>
                  </a:lnTo>
                  <a:lnTo>
                    <a:pt x="1651000" y="685800"/>
                  </a:lnTo>
                  <a:lnTo>
                    <a:pt x="1651000" y="687324"/>
                  </a:lnTo>
                  <a:lnTo>
                    <a:pt x="1701800" y="687324"/>
                  </a:lnTo>
                  <a:lnTo>
                    <a:pt x="1765300" y="685800"/>
                  </a:lnTo>
                  <a:lnTo>
                    <a:pt x="1828800" y="682752"/>
                  </a:lnTo>
                  <a:lnTo>
                    <a:pt x="1892300" y="678180"/>
                  </a:lnTo>
                  <a:lnTo>
                    <a:pt x="1943100" y="673608"/>
                  </a:lnTo>
                  <a:lnTo>
                    <a:pt x="2006600" y="667512"/>
                  </a:lnTo>
                  <a:lnTo>
                    <a:pt x="2070100" y="659892"/>
                  </a:lnTo>
                  <a:lnTo>
                    <a:pt x="2120900" y="650748"/>
                  </a:lnTo>
                  <a:lnTo>
                    <a:pt x="2184400" y="641604"/>
                  </a:lnTo>
                  <a:lnTo>
                    <a:pt x="2286000" y="620268"/>
                  </a:lnTo>
                  <a:lnTo>
                    <a:pt x="2336800" y="608076"/>
                  </a:lnTo>
                  <a:lnTo>
                    <a:pt x="2400300" y="594360"/>
                  </a:lnTo>
                  <a:lnTo>
                    <a:pt x="2451100" y="580644"/>
                  </a:lnTo>
                  <a:lnTo>
                    <a:pt x="2489200" y="565404"/>
                  </a:lnTo>
                  <a:lnTo>
                    <a:pt x="2590800" y="531876"/>
                  </a:lnTo>
                  <a:lnTo>
                    <a:pt x="2628900" y="513588"/>
                  </a:lnTo>
                  <a:lnTo>
                    <a:pt x="2679700" y="495300"/>
                  </a:lnTo>
                  <a:lnTo>
                    <a:pt x="2755900" y="455676"/>
                  </a:lnTo>
                  <a:lnTo>
                    <a:pt x="2832100" y="413004"/>
                  </a:lnTo>
                  <a:lnTo>
                    <a:pt x="2870200" y="390144"/>
                  </a:lnTo>
                  <a:lnTo>
                    <a:pt x="2908300" y="365760"/>
                  </a:lnTo>
                  <a:lnTo>
                    <a:pt x="2959100" y="316992"/>
                  </a:lnTo>
                  <a:lnTo>
                    <a:pt x="2984500" y="292608"/>
                  </a:lnTo>
                  <a:lnTo>
                    <a:pt x="3009900" y="266700"/>
                  </a:lnTo>
                  <a:lnTo>
                    <a:pt x="3060700" y="211836"/>
                  </a:lnTo>
                  <a:lnTo>
                    <a:pt x="3060700" y="190500"/>
                  </a:lnTo>
                  <a:lnTo>
                    <a:pt x="3073400" y="184404"/>
                  </a:lnTo>
                  <a:lnTo>
                    <a:pt x="3073400" y="190500"/>
                  </a:lnTo>
                  <a:lnTo>
                    <a:pt x="3149600" y="190500"/>
                  </a:lnTo>
                  <a:lnTo>
                    <a:pt x="3149600" y="184404"/>
                  </a:lnTo>
                  <a:lnTo>
                    <a:pt x="3162300" y="179832"/>
                  </a:lnTo>
                  <a:close/>
                </a:path>
                <a:path w="3162300" h="688975">
                  <a:moveTo>
                    <a:pt x="1651000" y="683361"/>
                  </a:moveTo>
                  <a:lnTo>
                    <a:pt x="1651000" y="670560"/>
                  </a:lnTo>
                  <a:lnTo>
                    <a:pt x="1640935" y="683844"/>
                  </a:lnTo>
                  <a:lnTo>
                    <a:pt x="1651000" y="683361"/>
                  </a:lnTo>
                  <a:close/>
                </a:path>
                <a:path w="3162300" h="688975">
                  <a:moveTo>
                    <a:pt x="1651000" y="687324"/>
                  </a:moveTo>
                  <a:lnTo>
                    <a:pt x="1651000" y="685800"/>
                  </a:lnTo>
                  <a:lnTo>
                    <a:pt x="1644650" y="687324"/>
                  </a:lnTo>
                  <a:lnTo>
                    <a:pt x="1651000" y="687324"/>
                  </a:lnTo>
                  <a:close/>
                </a:path>
                <a:path w="3162300" h="688975">
                  <a:moveTo>
                    <a:pt x="2806700" y="182880"/>
                  </a:moveTo>
                  <a:lnTo>
                    <a:pt x="2806700" y="170688"/>
                  </a:lnTo>
                  <a:lnTo>
                    <a:pt x="2794000" y="176784"/>
                  </a:lnTo>
                  <a:lnTo>
                    <a:pt x="2806700" y="182880"/>
                  </a:lnTo>
                  <a:close/>
                </a:path>
                <a:path w="3162300" h="688975">
                  <a:moveTo>
                    <a:pt x="2808680" y="166116"/>
                  </a:moveTo>
                  <a:lnTo>
                    <a:pt x="2806700" y="166116"/>
                  </a:lnTo>
                  <a:lnTo>
                    <a:pt x="2807322" y="167161"/>
                  </a:lnTo>
                  <a:lnTo>
                    <a:pt x="2808680" y="166116"/>
                  </a:lnTo>
                  <a:close/>
                </a:path>
                <a:path w="3162300" h="688975">
                  <a:moveTo>
                    <a:pt x="2908300" y="184404"/>
                  </a:moveTo>
                  <a:lnTo>
                    <a:pt x="2908300" y="167640"/>
                  </a:lnTo>
                  <a:lnTo>
                    <a:pt x="2895600" y="166116"/>
                  </a:lnTo>
                  <a:lnTo>
                    <a:pt x="2847387" y="166116"/>
                  </a:lnTo>
                  <a:lnTo>
                    <a:pt x="2819400" y="187452"/>
                  </a:lnTo>
                  <a:lnTo>
                    <a:pt x="2807322" y="167161"/>
                  </a:lnTo>
                  <a:lnTo>
                    <a:pt x="2806700" y="167640"/>
                  </a:lnTo>
                  <a:lnTo>
                    <a:pt x="2806700" y="190500"/>
                  </a:lnTo>
                  <a:lnTo>
                    <a:pt x="2877255" y="190500"/>
                  </a:lnTo>
                  <a:lnTo>
                    <a:pt x="2882900" y="184404"/>
                  </a:lnTo>
                  <a:lnTo>
                    <a:pt x="2882900" y="172212"/>
                  </a:lnTo>
                  <a:lnTo>
                    <a:pt x="2895600" y="190500"/>
                  </a:lnTo>
                  <a:lnTo>
                    <a:pt x="2895600" y="198120"/>
                  </a:lnTo>
                  <a:lnTo>
                    <a:pt x="2908300" y="184404"/>
                  </a:lnTo>
                  <a:close/>
                </a:path>
                <a:path w="3162300" h="688975">
                  <a:moveTo>
                    <a:pt x="2847387" y="166116"/>
                  </a:moveTo>
                  <a:lnTo>
                    <a:pt x="2808680" y="166116"/>
                  </a:lnTo>
                  <a:lnTo>
                    <a:pt x="2807322" y="167161"/>
                  </a:lnTo>
                  <a:lnTo>
                    <a:pt x="2819400" y="187452"/>
                  </a:lnTo>
                  <a:lnTo>
                    <a:pt x="2847387" y="166116"/>
                  </a:lnTo>
                  <a:close/>
                </a:path>
                <a:path w="3162300" h="688975">
                  <a:moveTo>
                    <a:pt x="3035300" y="22860"/>
                  </a:moveTo>
                  <a:lnTo>
                    <a:pt x="3035300" y="0"/>
                  </a:lnTo>
                  <a:lnTo>
                    <a:pt x="3022600" y="0"/>
                  </a:lnTo>
                  <a:lnTo>
                    <a:pt x="3022600" y="1524"/>
                  </a:lnTo>
                  <a:lnTo>
                    <a:pt x="2808680" y="166116"/>
                  </a:lnTo>
                  <a:lnTo>
                    <a:pt x="2847387" y="166116"/>
                  </a:lnTo>
                  <a:lnTo>
                    <a:pt x="3009900" y="42223"/>
                  </a:lnTo>
                  <a:lnTo>
                    <a:pt x="3009900" y="19812"/>
                  </a:lnTo>
                  <a:lnTo>
                    <a:pt x="3035300" y="22860"/>
                  </a:lnTo>
                  <a:close/>
                </a:path>
                <a:path w="3162300" h="688975">
                  <a:moveTo>
                    <a:pt x="2895600" y="190500"/>
                  </a:moveTo>
                  <a:lnTo>
                    <a:pt x="2882900" y="172212"/>
                  </a:lnTo>
                  <a:lnTo>
                    <a:pt x="2882900" y="184404"/>
                  </a:lnTo>
                  <a:lnTo>
                    <a:pt x="2877255" y="190500"/>
                  </a:lnTo>
                  <a:lnTo>
                    <a:pt x="2895600" y="190500"/>
                  </a:lnTo>
                  <a:close/>
                </a:path>
                <a:path w="3162300" h="688975">
                  <a:moveTo>
                    <a:pt x="3035300" y="22860"/>
                  </a:moveTo>
                  <a:lnTo>
                    <a:pt x="3009900" y="19812"/>
                  </a:lnTo>
                  <a:lnTo>
                    <a:pt x="3020725" y="33971"/>
                  </a:lnTo>
                  <a:lnTo>
                    <a:pt x="3035300" y="22860"/>
                  </a:lnTo>
                  <a:close/>
                </a:path>
                <a:path w="3162300" h="688975">
                  <a:moveTo>
                    <a:pt x="3020725" y="33971"/>
                  </a:moveTo>
                  <a:lnTo>
                    <a:pt x="3009900" y="19812"/>
                  </a:lnTo>
                  <a:lnTo>
                    <a:pt x="3009900" y="42223"/>
                  </a:lnTo>
                  <a:lnTo>
                    <a:pt x="3020725" y="33971"/>
                  </a:lnTo>
                  <a:close/>
                </a:path>
                <a:path w="3162300" h="688975">
                  <a:moveTo>
                    <a:pt x="3146454" y="166116"/>
                  </a:moveTo>
                  <a:lnTo>
                    <a:pt x="3035300" y="4572"/>
                  </a:lnTo>
                  <a:lnTo>
                    <a:pt x="3035300" y="22860"/>
                  </a:lnTo>
                  <a:lnTo>
                    <a:pt x="3020725" y="33971"/>
                  </a:lnTo>
                  <a:lnTo>
                    <a:pt x="3121753" y="166116"/>
                  </a:lnTo>
                  <a:lnTo>
                    <a:pt x="3146454" y="166116"/>
                  </a:lnTo>
                  <a:close/>
                </a:path>
                <a:path w="3162300" h="688975">
                  <a:moveTo>
                    <a:pt x="3073400" y="184404"/>
                  </a:moveTo>
                  <a:lnTo>
                    <a:pt x="3060700" y="190500"/>
                  </a:lnTo>
                  <a:lnTo>
                    <a:pt x="3067755" y="190500"/>
                  </a:lnTo>
                  <a:lnTo>
                    <a:pt x="3073400" y="184404"/>
                  </a:lnTo>
                  <a:close/>
                </a:path>
                <a:path w="3162300" h="688975">
                  <a:moveTo>
                    <a:pt x="3067755" y="190500"/>
                  </a:moveTo>
                  <a:lnTo>
                    <a:pt x="3060700" y="190500"/>
                  </a:lnTo>
                  <a:lnTo>
                    <a:pt x="3060700" y="198120"/>
                  </a:lnTo>
                  <a:lnTo>
                    <a:pt x="3067755" y="190500"/>
                  </a:lnTo>
                  <a:close/>
                </a:path>
                <a:path w="3162300" h="688975">
                  <a:moveTo>
                    <a:pt x="3073400" y="190500"/>
                  </a:moveTo>
                  <a:lnTo>
                    <a:pt x="3073400" y="184404"/>
                  </a:lnTo>
                  <a:lnTo>
                    <a:pt x="3067755" y="190500"/>
                  </a:lnTo>
                  <a:lnTo>
                    <a:pt x="3073400" y="190500"/>
                  </a:lnTo>
                  <a:close/>
                </a:path>
                <a:path w="3162300" h="688975">
                  <a:moveTo>
                    <a:pt x="3148082" y="168482"/>
                  </a:moveTo>
                  <a:lnTo>
                    <a:pt x="3146454" y="166116"/>
                  </a:lnTo>
                  <a:lnTo>
                    <a:pt x="3121753" y="166116"/>
                  </a:lnTo>
                  <a:lnTo>
                    <a:pt x="3136900" y="185928"/>
                  </a:lnTo>
                  <a:lnTo>
                    <a:pt x="3148082" y="168482"/>
                  </a:lnTo>
                  <a:close/>
                </a:path>
                <a:path w="3162300" h="688975">
                  <a:moveTo>
                    <a:pt x="3149600" y="166116"/>
                  </a:moveTo>
                  <a:lnTo>
                    <a:pt x="3146454" y="166116"/>
                  </a:lnTo>
                  <a:lnTo>
                    <a:pt x="3148082" y="168482"/>
                  </a:lnTo>
                  <a:lnTo>
                    <a:pt x="3149600" y="16611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45558" y="5779007"/>
              <a:ext cx="1668780" cy="662940"/>
            </a:xfrm>
            <a:custGeom>
              <a:avLst/>
              <a:gdLst/>
              <a:ahLst/>
              <a:cxnLst/>
              <a:rect l="l" t="t" r="r" b="b"/>
              <a:pathLst>
                <a:path w="1668779" h="662939">
                  <a:moveTo>
                    <a:pt x="1668779" y="166115"/>
                  </a:moveTo>
                  <a:lnTo>
                    <a:pt x="1549907" y="0"/>
                  </a:lnTo>
                  <a:lnTo>
                    <a:pt x="1338071" y="166115"/>
                  </a:lnTo>
                  <a:lnTo>
                    <a:pt x="1420367" y="166115"/>
                  </a:lnTo>
                  <a:lnTo>
                    <a:pt x="1403442" y="193285"/>
                  </a:lnTo>
                  <a:lnTo>
                    <a:pt x="1362521" y="245985"/>
                  </a:lnTo>
                  <a:lnTo>
                    <a:pt x="1312575" y="296360"/>
                  </a:lnTo>
                  <a:lnTo>
                    <a:pt x="1254089" y="344238"/>
                  </a:lnTo>
                  <a:lnTo>
                    <a:pt x="1221795" y="367188"/>
                  </a:lnTo>
                  <a:lnTo>
                    <a:pt x="1187547" y="389451"/>
                  </a:lnTo>
                  <a:lnTo>
                    <a:pt x="1151407" y="411005"/>
                  </a:lnTo>
                  <a:lnTo>
                    <a:pt x="1113435" y="431829"/>
                  </a:lnTo>
                  <a:lnTo>
                    <a:pt x="1073690" y="451901"/>
                  </a:lnTo>
                  <a:lnTo>
                    <a:pt x="1032235" y="471201"/>
                  </a:lnTo>
                  <a:lnTo>
                    <a:pt x="989129" y="489708"/>
                  </a:lnTo>
                  <a:lnTo>
                    <a:pt x="944433" y="507400"/>
                  </a:lnTo>
                  <a:lnTo>
                    <a:pt x="898207" y="524255"/>
                  </a:lnTo>
                  <a:lnTo>
                    <a:pt x="850512" y="540254"/>
                  </a:lnTo>
                  <a:lnTo>
                    <a:pt x="801410" y="555374"/>
                  </a:lnTo>
                  <a:lnTo>
                    <a:pt x="750959" y="569594"/>
                  </a:lnTo>
                  <a:lnTo>
                    <a:pt x="699221" y="582894"/>
                  </a:lnTo>
                  <a:lnTo>
                    <a:pt x="646256" y="595251"/>
                  </a:lnTo>
                  <a:lnTo>
                    <a:pt x="592125" y="606645"/>
                  </a:lnTo>
                  <a:lnTo>
                    <a:pt x="536889" y="617055"/>
                  </a:lnTo>
                  <a:lnTo>
                    <a:pt x="480607" y="626459"/>
                  </a:lnTo>
                  <a:lnTo>
                    <a:pt x="423341" y="634836"/>
                  </a:lnTo>
                  <a:lnTo>
                    <a:pt x="365151" y="642165"/>
                  </a:lnTo>
                  <a:lnTo>
                    <a:pt x="306098" y="648424"/>
                  </a:lnTo>
                  <a:lnTo>
                    <a:pt x="246242" y="653593"/>
                  </a:lnTo>
                  <a:lnTo>
                    <a:pt x="185643" y="657650"/>
                  </a:lnTo>
                  <a:lnTo>
                    <a:pt x="124363" y="660575"/>
                  </a:lnTo>
                  <a:lnTo>
                    <a:pt x="62461" y="662345"/>
                  </a:lnTo>
                  <a:lnTo>
                    <a:pt x="0" y="662939"/>
                  </a:lnTo>
                  <a:lnTo>
                    <a:pt x="164591" y="662939"/>
                  </a:lnTo>
                  <a:lnTo>
                    <a:pt x="227192" y="662345"/>
                  </a:lnTo>
                  <a:lnTo>
                    <a:pt x="289223" y="660575"/>
                  </a:lnTo>
                  <a:lnTo>
                    <a:pt x="350625" y="657650"/>
                  </a:lnTo>
                  <a:lnTo>
                    <a:pt x="411337" y="653593"/>
                  </a:lnTo>
                  <a:lnTo>
                    <a:pt x="471298" y="648424"/>
                  </a:lnTo>
                  <a:lnTo>
                    <a:pt x="530450" y="642165"/>
                  </a:lnTo>
                  <a:lnTo>
                    <a:pt x="588730" y="634836"/>
                  </a:lnTo>
                  <a:lnTo>
                    <a:pt x="646080" y="626459"/>
                  </a:lnTo>
                  <a:lnTo>
                    <a:pt x="702439" y="617055"/>
                  </a:lnTo>
                  <a:lnTo>
                    <a:pt x="757746" y="606645"/>
                  </a:lnTo>
                  <a:lnTo>
                    <a:pt x="811941" y="595251"/>
                  </a:lnTo>
                  <a:lnTo>
                    <a:pt x="864965" y="582894"/>
                  </a:lnTo>
                  <a:lnTo>
                    <a:pt x="916756" y="569594"/>
                  </a:lnTo>
                  <a:lnTo>
                    <a:pt x="967254" y="555374"/>
                  </a:lnTo>
                  <a:lnTo>
                    <a:pt x="1016400" y="540254"/>
                  </a:lnTo>
                  <a:lnTo>
                    <a:pt x="1064132" y="524255"/>
                  </a:lnTo>
                  <a:lnTo>
                    <a:pt x="1110392" y="507400"/>
                  </a:lnTo>
                  <a:lnTo>
                    <a:pt x="1155117" y="489708"/>
                  </a:lnTo>
                  <a:lnTo>
                    <a:pt x="1198249" y="471201"/>
                  </a:lnTo>
                  <a:lnTo>
                    <a:pt x="1239726" y="451901"/>
                  </a:lnTo>
                  <a:lnTo>
                    <a:pt x="1279489" y="431829"/>
                  </a:lnTo>
                  <a:lnTo>
                    <a:pt x="1317477" y="411005"/>
                  </a:lnTo>
                  <a:lnTo>
                    <a:pt x="1353630" y="389451"/>
                  </a:lnTo>
                  <a:lnTo>
                    <a:pt x="1387887" y="367188"/>
                  </a:lnTo>
                  <a:lnTo>
                    <a:pt x="1420189" y="344238"/>
                  </a:lnTo>
                  <a:lnTo>
                    <a:pt x="1450475" y="320621"/>
                  </a:lnTo>
                  <a:lnTo>
                    <a:pt x="1504759" y="271474"/>
                  </a:lnTo>
                  <a:lnTo>
                    <a:pt x="1550256" y="219915"/>
                  </a:lnTo>
                  <a:lnTo>
                    <a:pt x="1586483" y="166115"/>
                  </a:lnTo>
                  <a:lnTo>
                    <a:pt x="1668779" y="166115"/>
                  </a:lnTo>
                  <a:close/>
                </a:path>
              </a:pathLst>
            </a:custGeom>
            <a:solidFill>
              <a:srgbClr val="243F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76422" y="5779008"/>
              <a:ext cx="1551940" cy="664210"/>
            </a:xfrm>
            <a:custGeom>
              <a:avLst/>
              <a:gdLst/>
              <a:ahLst/>
              <a:cxnLst/>
              <a:rect l="l" t="t" r="r" b="b"/>
              <a:pathLst>
                <a:path w="1551940" h="664210">
                  <a:moveTo>
                    <a:pt x="1551432" y="662940"/>
                  </a:moveTo>
                  <a:lnTo>
                    <a:pt x="1487063" y="660665"/>
                  </a:lnTo>
                  <a:lnTo>
                    <a:pt x="1423533" y="657162"/>
                  </a:lnTo>
                  <a:lnTo>
                    <a:pt x="1360900" y="652457"/>
                  </a:lnTo>
                  <a:lnTo>
                    <a:pt x="1299219" y="646577"/>
                  </a:lnTo>
                  <a:lnTo>
                    <a:pt x="1238547" y="639549"/>
                  </a:lnTo>
                  <a:lnTo>
                    <a:pt x="1178862" y="631389"/>
                  </a:lnTo>
                  <a:lnTo>
                    <a:pt x="1120456" y="622159"/>
                  </a:lnTo>
                  <a:lnTo>
                    <a:pt x="1063149" y="611851"/>
                  </a:lnTo>
                  <a:lnTo>
                    <a:pt x="1007078" y="600503"/>
                  </a:lnTo>
                  <a:lnTo>
                    <a:pt x="952297" y="588143"/>
                  </a:lnTo>
                  <a:lnTo>
                    <a:pt x="898864" y="574797"/>
                  </a:lnTo>
                  <a:lnTo>
                    <a:pt x="846836" y="560493"/>
                  </a:lnTo>
                  <a:lnTo>
                    <a:pt x="796267" y="545257"/>
                  </a:lnTo>
                  <a:lnTo>
                    <a:pt x="747216" y="529118"/>
                  </a:lnTo>
                  <a:lnTo>
                    <a:pt x="699738" y="512101"/>
                  </a:lnTo>
                  <a:lnTo>
                    <a:pt x="653890" y="494233"/>
                  </a:lnTo>
                  <a:lnTo>
                    <a:pt x="609728" y="475543"/>
                  </a:lnTo>
                  <a:lnTo>
                    <a:pt x="567309" y="456057"/>
                  </a:lnTo>
                  <a:lnTo>
                    <a:pt x="526689" y="435801"/>
                  </a:lnTo>
                  <a:lnTo>
                    <a:pt x="487924" y="414803"/>
                  </a:lnTo>
                  <a:lnTo>
                    <a:pt x="451072" y="393091"/>
                  </a:lnTo>
                  <a:lnTo>
                    <a:pt x="416188" y="370691"/>
                  </a:lnTo>
                  <a:lnTo>
                    <a:pt x="383329" y="347629"/>
                  </a:lnTo>
                  <a:lnTo>
                    <a:pt x="352552" y="323934"/>
                  </a:lnTo>
                  <a:lnTo>
                    <a:pt x="297466" y="274751"/>
                  </a:lnTo>
                  <a:lnTo>
                    <a:pt x="251384" y="223356"/>
                  </a:lnTo>
                  <a:lnTo>
                    <a:pt x="214757" y="169968"/>
                  </a:lnTo>
                  <a:lnTo>
                    <a:pt x="188035" y="114801"/>
                  </a:lnTo>
                  <a:lnTo>
                    <a:pt x="171671" y="58073"/>
                  </a:lnTo>
                  <a:lnTo>
                    <a:pt x="166116" y="0"/>
                  </a:lnTo>
                  <a:lnTo>
                    <a:pt x="0" y="0"/>
                  </a:lnTo>
                  <a:lnTo>
                    <a:pt x="3048" y="38100"/>
                  </a:lnTo>
                  <a:lnTo>
                    <a:pt x="15571" y="95098"/>
                  </a:lnTo>
                  <a:lnTo>
                    <a:pt x="38395" y="150468"/>
                  </a:lnTo>
                  <a:lnTo>
                    <a:pt x="71054" y="204023"/>
                  </a:lnTo>
                  <a:lnTo>
                    <a:pt x="113081" y="255579"/>
                  </a:lnTo>
                  <a:lnTo>
                    <a:pt x="164013" y="304949"/>
                  </a:lnTo>
                  <a:lnTo>
                    <a:pt x="223383" y="351950"/>
                  </a:lnTo>
                  <a:lnTo>
                    <a:pt x="256088" y="374503"/>
                  </a:lnTo>
                  <a:lnTo>
                    <a:pt x="290727" y="396394"/>
                  </a:lnTo>
                  <a:lnTo>
                    <a:pt x="327244" y="417600"/>
                  </a:lnTo>
                  <a:lnTo>
                    <a:pt x="365580" y="438098"/>
                  </a:lnTo>
                  <a:lnTo>
                    <a:pt x="405676" y="457864"/>
                  </a:lnTo>
                  <a:lnTo>
                    <a:pt x="447475" y="476876"/>
                  </a:lnTo>
                  <a:lnTo>
                    <a:pt x="490918" y="495109"/>
                  </a:lnTo>
                  <a:lnTo>
                    <a:pt x="535948" y="512541"/>
                  </a:lnTo>
                  <a:lnTo>
                    <a:pt x="582505" y="529150"/>
                  </a:lnTo>
                  <a:lnTo>
                    <a:pt x="630533" y="544911"/>
                  </a:lnTo>
                  <a:lnTo>
                    <a:pt x="679972" y="559801"/>
                  </a:lnTo>
                  <a:lnTo>
                    <a:pt x="730765" y="573797"/>
                  </a:lnTo>
                  <a:lnTo>
                    <a:pt x="782854" y="586877"/>
                  </a:lnTo>
                  <a:lnTo>
                    <a:pt x="836180" y="599017"/>
                  </a:lnTo>
                  <a:lnTo>
                    <a:pt x="890685" y="610193"/>
                  </a:lnTo>
                  <a:lnTo>
                    <a:pt x="946311" y="620384"/>
                  </a:lnTo>
                  <a:lnTo>
                    <a:pt x="1003000" y="629564"/>
                  </a:lnTo>
                  <a:lnTo>
                    <a:pt x="1060693" y="637712"/>
                  </a:lnTo>
                  <a:lnTo>
                    <a:pt x="1119333" y="644804"/>
                  </a:lnTo>
                  <a:lnTo>
                    <a:pt x="1178941" y="650824"/>
                  </a:lnTo>
                  <a:lnTo>
                    <a:pt x="1239221" y="655728"/>
                  </a:lnTo>
                  <a:lnTo>
                    <a:pt x="1300351" y="659514"/>
                  </a:lnTo>
                  <a:lnTo>
                    <a:pt x="1362196" y="662151"/>
                  </a:lnTo>
                  <a:lnTo>
                    <a:pt x="1424696" y="663616"/>
                  </a:lnTo>
                  <a:lnTo>
                    <a:pt x="1487794" y="663887"/>
                  </a:lnTo>
                  <a:lnTo>
                    <a:pt x="1551432" y="662940"/>
                  </a:lnTo>
                  <a:close/>
                </a:path>
              </a:pathLst>
            </a:custGeom>
            <a:solidFill>
              <a:srgbClr val="1E32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64230" y="5766816"/>
              <a:ext cx="3162300" cy="688975"/>
            </a:xfrm>
            <a:custGeom>
              <a:avLst/>
              <a:gdLst/>
              <a:ahLst/>
              <a:cxnLst/>
              <a:rect l="l" t="t" r="r" b="b"/>
              <a:pathLst>
                <a:path w="3162300" h="688975">
                  <a:moveTo>
                    <a:pt x="177800" y="24384"/>
                  </a:moveTo>
                  <a:lnTo>
                    <a:pt x="177800" y="0"/>
                  </a:lnTo>
                  <a:lnTo>
                    <a:pt x="0" y="0"/>
                  </a:lnTo>
                  <a:lnTo>
                    <a:pt x="0" y="24384"/>
                  </a:lnTo>
                  <a:lnTo>
                    <a:pt x="25400" y="12192"/>
                  </a:lnTo>
                  <a:lnTo>
                    <a:pt x="25400" y="24384"/>
                  </a:lnTo>
                  <a:lnTo>
                    <a:pt x="165100" y="24384"/>
                  </a:lnTo>
                  <a:lnTo>
                    <a:pt x="165100" y="12192"/>
                  </a:lnTo>
                  <a:lnTo>
                    <a:pt x="177800" y="24384"/>
                  </a:lnTo>
                  <a:close/>
                </a:path>
                <a:path w="3162300" h="688975">
                  <a:moveTo>
                    <a:pt x="25400" y="24384"/>
                  </a:moveTo>
                  <a:lnTo>
                    <a:pt x="25400" y="12192"/>
                  </a:lnTo>
                  <a:lnTo>
                    <a:pt x="0" y="24384"/>
                  </a:lnTo>
                  <a:lnTo>
                    <a:pt x="25400" y="24384"/>
                  </a:lnTo>
                  <a:close/>
                </a:path>
                <a:path w="3162300" h="688975">
                  <a:moveTo>
                    <a:pt x="1552575" y="686943"/>
                  </a:moveTo>
                  <a:lnTo>
                    <a:pt x="1485900" y="684276"/>
                  </a:lnTo>
                  <a:lnTo>
                    <a:pt x="1409700" y="679704"/>
                  </a:lnTo>
                  <a:lnTo>
                    <a:pt x="1346200" y="675132"/>
                  </a:lnTo>
                  <a:lnTo>
                    <a:pt x="1270000" y="667512"/>
                  </a:lnTo>
                  <a:lnTo>
                    <a:pt x="1143000" y="649224"/>
                  </a:lnTo>
                  <a:lnTo>
                    <a:pt x="1092868" y="639598"/>
                  </a:lnTo>
                  <a:lnTo>
                    <a:pt x="1041400" y="633984"/>
                  </a:lnTo>
                  <a:lnTo>
                    <a:pt x="977900" y="623316"/>
                  </a:lnTo>
                  <a:lnTo>
                    <a:pt x="901700" y="611124"/>
                  </a:lnTo>
                  <a:lnTo>
                    <a:pt x="774700" y="583692"/>
                  </a:lnTo>
                  <a:lnTo>
                    <a:pt x="711200" y="566928"/>
                  </a:lnTo>
                  <a:lnTo>
                    <a:pt x="660400" y="550164"/>
                  </a:lnTo>
                  <a:lnTo>
                    <a:pt x="596900" y="531876"/>
                  </a:lnTo>
                  <a:lnTo>
                    <a:pt x="495300" y="492252"/>
                  </a:lnTo>
                  <a:lnTo>
                    <a:pt x="469900" y="480060"/>
                  </a:lnTo>
                  <a:lnTo>
                    <a:pt x="419100" y="458724"/>
                  </a:lnTo>
                  <a:lnTo>
                    <a:pt x="368300" y="434340"/>
                  </a:lnTo>
                  <a:lnTo>
                    <a:pt x="342900" y="423672"/>
                  </a:lnTo>
                  <a:lnTo>
                    <a:pt x="330200" y="411480"/>
                  </a:lnTo>
                  <a:lnTo>
                    <a:pt x="304800" y="397764"/>
                  </a:lnTo>
                  <a:lnTo>
                    <a:pt x="279400" y="385572"/>
                  </a:lnTo>
                  <a:lnTo>
                    <a:pt x="266700" y="371856"/>
                  </a:lnTo>
                  <a:lnTo>
                    <a:pt x="241300" y="359664"/>
                  </a:lnTo>
                  <a:lnTo>
                    <a:pt x="203200" y="332232"/>
                  </a:lnTo>
                  <a:lnTo>
                    <a:pt x="165100" y="291084"/>
                  </a:lnTo>
                  <a:lnTo>
                    <a:pt x="127000" y="262128"/>
                  </a:lnTo>
                  <a:lnTo>
                    <a:pt x="101600" y="231648"/>
                  </a:lnTo>
                  <a:lnTo>
                    <a:pt x="88900" y="217932"/>
                  </a:lnTo>
                  <a:lnTo>
                    <a:pt x="76200" y="202692"/>
                  </a:lnTo>
                  <a:lnTo>
                    <a:pt x="76200" y="187452"/>
                  </a:lnTo>
                  <a:lnTo>
                    <a:pt x="63500" y="170688"/>
                  </a:lnTo>
                  <a:lnTo>
                    <a:pt x="50800" y="155448"/>
                  </a:lnTo>
                  <a:lnTo>
                    <a:pt x="50800" y="140208"/>
                  </a:lnTo>
                  <a:lnTo>
                    <a:pt x="38100" y="124968"/>
                  </a:lnTo>
                  <a:lnTo>
                    <a:pt x="38100" y="108204"/>
                  </a:lnTo>
                  <a:lnTo>
                    <a:pt x="25400" y="92964"/>
                  </a:lnTo>
                  <a:lnTo>
                    <a:pt x="25400" y="24384"/>
                  </a:lnTo>
                  <a:lnTo>
                    <a:pt x="0" y="24384"/>
                  </a:lnTo>
                  <a:lnTo>
                    <a:pt x="0" y="100584"/>
                  </a:lnTo>
                  <a:lnTo>
                    <a:pt x="50800" y="201168"/>
                  </a:lnTo>
                  <a:lnTo>
                    <a:pt x="63500" y="216408"/>
                  </a:lnTo>
                  <a:lnTo>
                    <a:pt x="76200" y="233172"/>
                  </a:lnTo>
                  <a:lnTo>
                    <a:pt x="152400" y="324612"/>
                  </a:lnTo>
                  <a:lnTo>
                    <a:pt x="177800" y="338328"/>
                  </a:lnTo>
                  <a:lnTo>
                    <a:pt x="190500" y="352044"/>
                  </a:lnTo>
                  <a:lnTo>
                    <a:pt x="215900" y="367284"/>
                  </a:lnTo>
                  <a:lnTo>
                    <a:pt x="228600" y="381000"/>
                  </a:lnTo>
                  <a:lnTo>
                    <a:pt x="254000" y="393192"/>
                  </a:lnTo>
                  <a:lnTo>
                    <a:pt x="292100" y="420624"/>
                  </a:lnTo>
                  <a:lnTo>
                    <a:pt x="330200" y="445008"/>
                  </a:lnTo>
                  <a:lnTo>
                    <a:pt x="406400" y="481584"/>
                  </a:lnTo>
                  <a:lnTo>
                    <a:pt x="431800" y="492252"/>
                  </a:lnTo>
                  <a:lnTo>
                    <a:pt x="457200" y="504444"/>
                  </a:lnTo>
                  <a:lnTo>
                    <a:pt x="533400" y="536448"/>
                  </a:lnTo>
                  <a:lnTo>
                    <a:pt x="596900" y="556260"/>
                  </a:lnTo>
                  <a:lnTo>
                    <a:pt x="647700" y="574548"/>
                  </a:lnTo>
                  <a:lnTo>
                    <a:pt x="774700" y="608076"/>
                  </a:lnTo>
                  <a:lnTo>
                    <a:pt x="838200" y="623316"/>
                  </a:lnTo>
                  <a:lnTo>
                    <a:pt x="965200" y="647700"/>
                  </a:lnTo>
                  <a:lnTo>
                    <a:pt x="1041400" y="658368"/>
                  </a:lnTo>
                  <a:lnTo>
                    <a:pt x="1104900" y="667512"/>
                  </a:lnTo>
                  <a:lnTo>
                    <a:pt x="1181100" y="675132"/>
                  </a:lnTo>
                  <a:lnTo>
                    <a:pt x="1244600" y="681228"/>
                  </a:lnTo>
                  <a:lnTo>
                    <a:pt x="1397000" y="687324"/>
                  </a:lnTo>
                  <a:lnTo>
                    <a:pt x="1473200" y="688848"/>
                  </a:lnTo>
                  <a:lnTo>
                    <a:pt x="1552575" y="686943"/>
                  </a:lnTo>
                  <a:close/>
                </a:path>
                <a:path w="3162300" h="688975">
                  <a:moveTo>
                    <a:pt x="177800" y="24384"/>
                  </a:moveTo>
                  <a:lnTo>
                    <a:pt x="165100" y="12192"/>
                  </a:lnTo>
                  <a:lnTo>
                    <a:pt x="165100" y="24384"/>
                  </a:lnTo>
                  <a:lnTo>
                    <a:pt x="177800" y="24384"/>
                  </a:lnTo>
                  <a:close/>
                </a:path>
                <a:path w="3162300" h="688975">
                  <a:moveTo>
                    <a:pt x="177800" y="112776"/>
                  </a:moveTo>
                  <a:lnTo>
                    <a:pt x="177800" y="24384"/>
                  </a:lnTo>
                  <a:lnTo>
                    <a:pt x="165100" y="24384"/>
                  </a:lnTo>
                  <a:lnTo>
                    <a:pt x="165100" y="96012"/>
                  </a:lnTo>
                  <a:lnTo>
                    <a:pt x="177800" y="112776"/>
                  </a:lnTo>
                  <a:close/>
                </a:path>
                <a:path w="3162300" h="688975">
                  <a:moveTo>
                    <a:pt x="190500" y="146304"/>
                  </a:moveTo>
                  <a:lnTo>
                    <a:pt x="190500" y="12192"/>
                  </a:lnTo>
                  <a:lnTo>
                    <a:pt x="177800" y="4572"/>
                  </a:lnTo>
                  <a:lnTo>
                    <a:pt x="177800" y="129540"/>
                  </a:lnTo>
                  <a:lnTo>
                    <a:pt x="190500" y="146304"/>
                  </a:lnTo>
                  <a:close/>
                </a:path>
                <a:path w="3162300" h="688975">
                  <a:moveTo>
                    <a:pt x="1562100" y="662330"/>
                  </a:moveTo>
                  <a:lnTo>
                    <a:pt x="1562100" y="661416"/>
                  </a:lnTo>
                  <a:lnTo>
                    <a:pt x="1485900" y="659892"/>
                  </a:lnTo>
                  <a:lnTo>
                    <a:pt x="1409700" y="655320"/>
                  </a:lnTo>
                  <a:lnTo>
                    <a:pt x="1346200" y="649224"/>
                  </a:lnTo>
                  <a:lnTo>
                    <a:pt x="1206500" y="633984"/>
                  </a:lnTo>
                  <a:lnTo>
                    <a:pt x="1079500" y="612648"/>
                  </a:lnTo>
                  <a:lnTo>
                    <a:pt x="1016000" y="600456"/>
                  </a:lnTo>
                  <a:lnTo>
                    <a:pt x="952500" y="585216"/>
                  </a:lnTo>
                  <a:lnTo>
                    <a:pt x="889000" y="571500"/>
                  </a:lnTo>
                  <a:lnTo>
                    <a:pt x="838200" y="554736"/>
                  </a:lnTo>
                  <a:lnTo>
                    <a:pt x="787400" y="536448"/>
                  </a:lnTo>
                  <a:lnTo>
                    <a:pt x="723900" y="518160"/>
                  </a:lnTo>
                  <a:lnTo>
                    <a:pt x="622300" y="478536"/>
                  </a:lnTo>
                  <a:lnTo>
                    <a:pt x="584200" y="457200"/>
                  </a:lnTo>
                  <a:lnTo>
                    <a:pt x="558800" y="445008"/>
                  </a:lnTo>
                  <a:lnTo>
                    <a:pt x="533400" y="434340"/>
                  </a:lnTo>
                  <a:lnTo>
                    <a:pt x="495300" y="409956"/>
                  </a:lnTo>
                  <a:lnTo>
                    <a:pt x="431800" y="373380"/>
                  </a:lnTo>
                  <a:lnTo>
                    <a:pt x="406400" y="361188"/>
                  </a:lnTo>
                  <a:lnTo>
                    <a:pt x="393700" y="347472"/>
                  </a:lnTo>
                  <a:lnTo>
                    <a:pt x="381000" y="335280"/>
                  </a:lnTo>
                  <a:lnTo>
                    <a:pt x="355600" y="321564"/>
                  </a:lnTo>
                  <a:lnTo>
                    <a:pt x="279400" y="239268"/>
                  </a:lnTo>
                  <a:lnTo>
                    <a:pt x="266700" y="224028"/>
                  </a:lnTo>
                  <a:lnTo>
                    <a:pt x="254000" y="210312"/>
                  </a:lnTo>
                  <a:lnTo>
                    <a:pt x="241300" y="195072"/>
                  </a:lnTo>
                  <a:lnTo>
                    <a:pt x="228600" y="181356"/>
                  </a:lnTo>
                  <a:lnTo>
                    <a:pt x="215900" y="135636"/>
                  </a:lnTo>
                  <a:lnTo>
                    <a:pt x="203200" y="120396"/>
                  </a:lnTo>
                  <a:lnTo>
                    <a:pt x="190500" y="74676"/>
                  </a:lnTo>
                  <a:lnTo>
                    <a:pt x="190500" y="161544"/>
                  </a:lnTo>
                  <a:lnTo>
                    <a:pt x="203200" y="178308"/>
                  </a:lnTo>
                  <a:lnTo>
                    <a:pt x="215900" y="208788"/>
                  </a:lnTo>
                  <a:lnTo>
                    <a:pt x="279400" y="284988"/>
                  </a:lnTo>
                  <a:lnTo>
                    <a:pt x="292100" y="298704"/>
                  </a:lnTo>
                  <a:lnTo>
                    <a:pt x="317500" y="312420"/>
                  </a:lnTo>
                  <a:lnTo>
                    <a:pt x="330200" y="327660"/>
                  </a:lnTo>
                  <a:lnTo>
                    <a:pt x="381000" y="368808"/>
                  </a:lnTo>
                  <a:lnTo>
                    <a:pt x="393700" y="381000"/>
                  </a:lnTo>
                  <a:lnTo>
                    <a:pt x="419100" y="394716"/>
                  </a:lnTo>
                  <a:lnTo>
                    <a:pt x="431800" y="406908"/>
                  </a:lnTo>
                  <a:lnTo>
                    <a:pt x="457200" y="420624"/>
                  </a:lnTo>
                  <a:lnTo>
                    <a:pt x="495300" y="445008"/>
                  </a:lnTo>
                  <a:lnTo>
                    <a:pt x="520700" y="455676"/>
                  </a:lnTo>
                  <a:lnTo>
                    <a:pt x="571500" y="480060"/>
                  </a:lnTo>
                  <a:lnTo>
                    <a:pt x="609600" y="501396"/>
                  </a:lnTo>
                  <a:lnTo>
                    <a:pt x="660400" y="522732"/>
                  </a:lnTo>
                  <a:lnTo>
                    <a:pt x="723900" y="542544"/>
                  </a:lnTo>
                  <a:lnTo>
                    <a:pt x="825500" y="579120"/>
                  </a:lnTo>
                  <a:lnTo>
                    <a:pt x="889000" y="595884"/>
                  </a:lnTo>
                  <a:lnTo>
                    <a:pt x="952500" y="611124"/>
                  </a:lnTo>
                  <a:lnTo>
                    <a:pt x="1016000" y="624840"/>
                  </a:lnTo>
                  <a:lnTo>
                    <a:pt x="1092868" y="639598"/>
                  </a:lnTo>
                  <a:lnTo>
                    <a:pt x="1181100" y="649224"/>
                  </a:lnTo>
                  <a:lnTo>
                    <a:pt x="1244600" y="655320"/>
                  </a:lnTo>
                  <a:lnTo>
                    <a:pt x="1320800" y="659892"/>
                  </a:lnTo>
                  <a:lnTo>
                    <a:pt x="1397000" y="662940"/>
                  </a:lnTo>
                  <a:lnTo>
                    <a:pt x="1536700" y="662940"/>
                  </a:lnTo>
                  <a:lnTo>
                    <a:pt x="1562100" y="662330"/>
                  </a:lnTo>
                  <a:close/>
                </a:path>
                <a:path w="3162300" h="688975">
                  <a:moveTo>
                    <a:pt x="1638300" y="662940"/>
                  </a:moveTo>
                  <a:lnTo>
                    <a:pt x="1397000" y="662940"/>
                  </a:lnTo>
                  <a:lnTo>
                    <a:pt x="1320800" y="659892"/>
                  </a:lnTo>
                  <a:lnTo>
                    <a:pt x="1244600" y="655320"/>
                  </a:lnTo>
                  <a:lnTo>
                    <a:pt x="1181100" y="649224"/>
                  </a:lnTo>
                  <a:lnTo>
                    <a:pt x="1092868" y="639598"/>
                  </a:lnTo>
                  <a:lnTo>
                    <a:pt x="1143000" y="649224"/>
                  </a:lnTo>
                  <a:lnTo>
                    <a:pt x="1270000" y="667512"/>
                  </a:lnTo>
                  <a:lnTo>
                    <a:pt x="1346200" y="675132"/>
                  </a:lnTo>
                  <a:lnTo>
                    <a:pt x="1409700" y="679704"/>
                  </a:lnTo>
                  <a:lnTo>
                    <a:pt x="1485900" y="684276"/>
                  </a:lnTo>
                  <a:lnTo>
                    <a:pt x="1552575" y="686943"/>
                  </a:lnTo>
                  <a:lnTo>
                    <a:pt x="1600200" y="685800"/>
                  </a:lnTo>
                  <a:lnTo>
                    <a:pt x="1625600" y="684580"/>
                  </a:lnTo>
                  <a:lnTo>
                    <a:pt x="1625600" y="664464"/>
                  </a:lnTo>
                  <a:lnTo>
                    <a:pt x="1638300" y="662940"/>
                  </a:lnTo>
                  <a:close/>
                </a:path>
                <a:path w="3162300" h="688975">
                  <a:moveTo>
                    <a:pt x="1562100" y="688848"/>
                  </a:moveTo>
                  <a:lnTo>
                    <a:pt x="1562100" y="687324"/>
                  </a:lnTo>
                  <a:lnTo>
                    <a:pt x="1552575" y="686943"/>
                  </a:lnTo>
                  <a:lnTo>
                    <a:pt x="1473200" y="688848"/>
                  </a:lnTo>
                  <a:lnTo>
                    <a:pt x="1562100" y="688848"/>
                  </a:lnTo>
                  <a:close/>
                </a:path>
                <a:path w="3162300" h="688975">
                  <a:moveTo>
                    <a:pt x="2895600" y="198120"/>
                  </a:moveTo>
                  <a:lnTo>
                    <a:pt x="2895600" y="190500"/>
                  </a:lnTo>
                  <a:lnTo>
                    <a:pt x="2877255" y="190500"/>
                  </a:lnTo>
                  <a:lnTo>
                    <a:pt x="2870200" y="198120"/>
                  </a:lnTo>
                  <a:lnTo>
                    <a:pt x="2857500" y="210312"/>
                  </a:lnTo>
                  <a:lnTo>
                    <a:pt x="2844800" y="224028"/>
                  </a:lnTo>
                  <a:lnTo>
                    <a:pt x="2844800" y="236220"/>
                  </a:lnTo>
                  <a:lnTo>
                    <a:pt x="2832100" y="249936"/>
                  </a:lnTo>
                  <a:lnTo>
                    <a:pt x="2755900" y="323088"/>
                  </a:lnTo>
                  <a:lnTo>
                    <a:pt x="2717800" y="345948"/>
                  </a:lnTo>
                  <a:lnTo>
                    <a:pt x="2692400" y="368808"/>
                  </a:lnTo>
                  <a:lnTo>
                    <a:pt x="2578100" y="432816"/>
                  </a:lnTo>
                  <a:lnTo>
                    <a:pt x="2501900" y="472440"/>
                  </a:lnTo>
                  <a:lnTo>
                    <a:pt x="2463800" y="490728"/>
                  </a:lnTo>
                  <a:lnTo>
                    <a:pt x="2413000" y="507492"/>
                  </a:lnTo>
                  <a:lnTo>
                    <a:pt x="2374900" y="524256"/>
                  </a:lnTo>
                  <a:lnTo>
                    <a:pt x="2324100" y="541020"/>
                  </a:lnTo>
                  <a:lnTo>
                    <a:pt x="2273300" y="556260"/>
                  </a:lnTo>
                  <a:lnTo>
                    <a:pt x="2171700" y="583692"/>
                  </a:lnTo>
                  <a:lnTo>
                    <a:pt x="2120900" y="595884"/>
                  </a:lnTo>
                  <a:lnTo>
                    <a:pt x="2070100" y="606552"/>
                  </a:lnTo>
                  <a:lnTo>
                    <a:pt x="2006600" y="617220"/>
                  </a:lnTo>
                  <a:lnTo>
                    <a:pt x="1955800" y="626364"/>
                  </a:lnTo>
                  <a:lnTo>
                    <a:pt x="1892300" y="635508"/>
                  </a:lnTo>
                  <a:lnTo>
                    <a:pt x="1778000" y="649224"/>
                  </a:lnTo>
                  <a:lnTo>
                    <a:pt x="1714500" y="653796"/>
                  </a:lnTo>
                  <a:lnTo>
                    <a:pt x="1663700" y="658368"/>
                  </a:lnTo>
                  <a:lnTo>
                    <a:pt x="1600200" y="661416"/>
                  </a:lnTo>
                  <a:lnTo>
                    <a:pt x="1536700" y="662940"/>
                  </a:lnTo>
                  <a:lnTo>
                    <a:pt x="1640935" y="662876"/>
                  </a:lnTo>
                  <a:lnTo>
                    <a:pt x="1765300" y="659892"/>
                  </a:lnTo>
                  <a:lnTo>
                    <a:pt x="1828800" y="656844"/>
                  </a:lnTo>
                  <a:lnTo>
                    <a:pt x="1879600" y="653796"/>
                  </a:lnTo>
                  <a:lnTo>
                    <a:pt x="2006600" y="641604"/>
                  </a:lnTo>
                  <a:lnTo>
                    <a:pt x="2070100" y="632460"/>
                  </a:lnTo>
                  <a:lnTo>
                    <a:pt x="2171700" y="608076"/>
                  </a:lnTo>
                  <a:lnTo>
                    <a:pt x="2235200" y="594360"/>
                  </a:lnTo>
                  <a:lnTo>
                    <a:pt x="2273300" y="580644"/>
                  </a:lnTo>
                  <a:lnTo>
                    <a:pt x="2324100" y="565404"/>
                  </a:lnTo>
                  <a:lnTo>
                    <a:pt x="2425700" y="531876"/>
                  </a:lnTo>
                  <a:lnTo>
                    <a:pt x="2514600" y="495300"/>
                  </a:lnTo>
                  <a:lnTo>
                    <a:pt x="2590800" y="455676"/>
                  </a:lnTo>
                  <a:lnTo>
                    <a:pt x="2667000" y="413004"/>
                  </a:lnTo>
                  <a:lnTo>
                    <a:pt x="2730500" y="367284"/>
                  </a:lnTo>
                  <a:lnTo>
                    <a:pt x="2768600" y="342900"/>
                  </a:lnTo>
                  <a:lnTo>
                    <a:pt x="2794000" y="318516"/>
                  </a:lnTo>
                  <a:lnTo>
                    <a:pt x="2844800" y="266700"/>
                  </a:lnTo>
                  <a:lnTo>
                    <a:pt x="2882900" y="225552"/>
                  </a:lnTo>
                  <a:lnTo>
                    <a:pt x="2882900" y="213360"/>
                  </a:lnTo>
                  <a:lnTo>
                    <a:pt x="2895600" y="198120"/>
                  </a:lnTo>
                  <a:close/>
                </a:path>
                <a:path w="3162300" h="688975">
                  <a:moveTo>
                    <a:pt x="1644650" y="687324"/>
                  </a:moveTo>
                  <a:lnTo>
                    <a:pt x="1638300" y="687324"/>
                  </a:lnTo>
                  <a:lnTo>
                    <a:pt x="1638300" y="683971"/>
                  </a:lnTo>
                  <a:lnTo>
                    <a:pt x="1600200" y="685800"/>
                  </a:lnTo>
                  <a:lnTo>
                    <a:pt x="1552575" y="686943"/>
                  </a:lnTo>
                  <a:lnTo>
                    <a:pt x="1562100" y="687324"/>
                  </a:lnTo>
                  <a:lnTo>
                    <a:pt x="1562100" y="688848"/>
                  </a:lnTo>
                  <a:lnTo>
                    <a:pt x="1638300" y="688848"/>
                  </a:lnTo>
                  <a:lnTo>
                    <a:pt x="1638300" y="687324"/>
                  </a:lnTo>
                  <a:lnTo>
                    <a:pt x="1640935" y="683844"/>
                  </a:lnTo>
                  <a:lnTo>
                    <a:pt x="1640935" y="688215"/>
                  </a:lnTo>
                  <a:lnTo>
                    <a:pt x="1644650" y="687324"/>
                  </a:lnTo>
                  <a:close/>
                </a:path>
                <a:path w="3162300" h="688975">
                  <a:moveTo>
                    <a:pt x="1638300" y="662940"/>
                  </a:moveTo>
                  <a:lnTo>
                    <a:pt x="1625600" y="664464"/>
                  </a:lnTo>
                  <a:lnTo>
                    <a:pt x="1625600" y="679704"/>
                  </a:lnTo>
                  <a:lnTo>
                    <a:pt x="1638300" y="662940"/>
                  </a:lnTo>
                  <a:close/>
                </a:path>
                <a:path w="3162300" h="688975">
                  <a:moveTo>
                    <a:pt x="2006600" y="641604"/>
                  </a:moveTo>
                  <a:lnTo>
                    <a:pt x="1879600" y="653796"/>
                  </a:lnTo>
                  <a:lnTo>
                    <a:pt x="1828800" y="656844"/>
                  </a:lnTo>
                  <a:lnTo>
                    <a:pt x="1765300" y="659892"/>
                  </a:lnTo>
                  <a:lnTo>
                    <a:pt x="1638300" y="662940"/>
                  </a:lnTo>
                  <a:lnTo>
                    <a:pt x="1625600" y="679704"/>
                  </a:lnTo>
                  <a:lnTo>
                    <a:pt x="1625600" y="684580"/>
                  </a:lnTo>
                  <a:lnTo>
                    <a:pt x="1640935" y="683844"/>
                  </a:lnTo>
                  <a:lnTo>
                    <a:pt x="1651000" y="670560"/>
                  </a:lnTo>
                  <a:lnTo>
                    <a:pt x="1651000" y="683361"/>
                  </a:lnTo>
                  <a:lnTo>
                    <a:pt x="1727200" y="679704"/>
                  </a:lnTo>
                  <a:lnTo>
                    <a:pt x="1841500" y="667512"/>
                  </a:lnTo>
                  <a:lnTo>
                    <a:pt x="1905000" y="659892"/>
                  </a:lnTo>
                  <a:lnTo>
                    <a:pt x="1955800" y="652272"/>
                  </a:lnTo>
                  <a:lnTo>
                    <a:pt x="2006600" y="641604"/>
                  </a:lnTo>
                  <a:close/>
                </a:path>
                <a:path w="3162300" h="688975">
                  <a:moveTo>
                    <a:pt x="3162300" y="179832"/>
                  </a:moveTo>
                  <a:lnTo>
                    <a:pt x="3162300" y="175260"/>
                  </a:lnTo>
                  <a:lnTo>
                    <a:pt x="3149600" y="170688"/>
                  </a:lnTo>
                  <a:lnTo>
                    <a:pt x="3148082" y="168482"/>
                  </a:lnTo>
                  <a:lnTo>
                    <a:pt x="3136900" y="185928"/>
                  </a:lnTo>
                  <a:lnTo>
                    <a:pt x="3121753" y="166116"/>
                  </a:lnTo>
                  <a:lnTo>
                    <a:pt x="3060700" y="166116"/>
                  </a:lnTo>
                  <a:lnTo>
                    <a:pt x="3048000" y="167640"/>
                  </a:lnTo>
                  <a:lnTo>
                    <a:pt x="3048000" y="172212"/>
                  </a:lnTo>
                  <a:lnTo>
                    <a:pt x="3035300" y="185928"/>
                  </a:lnTo>
                  <a:lnTo>
                    <a:pt x="3035300" y="198120"/>
                  </a:lnTo>
                  <a:lnTo>
                    <a:pt x="3022600" y="211836"/>
                  </a:lnTo>
                  <a:lnTo>
                    <a:pt x="3009900" y="224028"/>
                  </a:lnTo>
                  <a:lnTo>
                    <a:pt x="3009900" y="237744"/>
                  </a:lnTo>
                  <a:lnTo>
                    <a:pt x="2921000" y="323088"/>
                  </a:lnTo>
                  <a:lnTo>
                    <a:pt x="2882900" y="345948"/>
                  </a:lnTo>
                  <a:lnTo>
                    <a:pt x="2857500" y="368808"/>
                  </a:lnTo>
                  <a:lnTo>
                    <a:pt x="2819400" y="391668"/>
                  </a:lnTo>
                  <a:lnTo>
                    <a:pt x="2781300" y="413004"/>
                  </a:lnTo>
                  <a:lnTo>
                    <a:pt x="2667000" y="472440"/>
                  </a:lnTo>
                  <a:lnTo>
                    <a:pt x="2628900" y="490728"/>
                  </a:lnTo>
                  <a:lnTo>
                    <a:pt x="2540000" y="524256"/>
                  </a:lnTo>
                  <a:lnTo>
                    <a:pt x="2489200" y="541020"/>
                  </a:lnTo>
                  <a:lnTo>
                    <a:pt x="2438400" y="556260"/>
                  </a:lnTo>
                  <a:lnTo>
                    <a:pt x="2336800" y="583692"/>
                  </a:lnTo>
                  <a:lnTo>
                    <a:pt x="2286000" y="595884"/>
                  </a:lnTo>
                  <a:lnTo>
                    <a:pt x="2171700" y="617220"/>
                  </a:lnTo>
                  <a:lnTo>
                    <a:pt x="2120900" y="626364"/>
                  </a:lnTo>
                  <a:lnTo>
                    <a:pt x="2057400" y="635508"/>
                  </a:lnTo>
                  <a:lnTo>
                    <a:pt x="2006600" y="641604"/>
                  </a:lnTo>
                  <a:lnTo>
                    <a:pt x="1955800" y="652272"/>
                  </a:lnTo>
                  <a:lnTo>
                    <a:pt x="1905000" y="659892"/>
                  </a:lnTo>
                  <a:lnTo>
                    <a:pt x="1841500" y="667512"/>
                  </a:lnTo>
                  <a:lnTo>
                    <a:pt x="1727200" y="679704"/>
                  </a:lnTo>
                  <a:lnTo>
                    <a:pt x="1640935" y="683844"/>
                  </a:lnTo>
                  <a:lnTo>
                    <a:pt x="1638300" y="687324"/>
                  </a:lnTo>
                  <a:lnTo>
                    <a:pt x="1644650" y="687324"/>
                  </a:lnTo>
                  <a:lnTo>
                    <a:pt x="1651000" y="685800"/>
                  </a:lnTo>
                  <a:lnTo>
                    <a:pt x="1651000" y="687324"/>
                  </a:lnTo>
                  <a:lnTo>
                    <a:pt x="1701800" y="687324"/>
                  </a:lnTo>
                  <a:lnTo>
                    <a:pt x="1765300" y="685800"/>
                  </a:lnTo>
                  <a:lnTo>
                    <a:pt x="1828800" y="682752"/>
                  </a:lnTo>
                  <a:lnTo>
                    <a:pt x="1892300" y="678180"/>
                  </a:lnTo>
                  <a:lnTo>
                    <a:pt x="1943100" y="673608"/>
                  </a:lnTo>
                  <a:lnTo>
                    <a:pt x="2006600" y="667512"/>
                  </a:lnTo>
                  <a:lnTo>
                    <a:pt x="2070100" y="659892"/>
                  </a:lnTo>
                  <a:lnTo>
                    <a:pt x="2120900" y="650748"/>
                  </a:lnTo>
                  <a:lnTo>
                    <a:pt x="2184400" y="641604"/>
                  </a:lnTo>
                  <a:lnTo>
                    <a:pt x="2286000" y="620268"/>
                  </a:lnTo>
                  <a:lnTo>
                    <a:pt x="2349500" y="608076"/>
                  </a:lnTo>
                  <a:lnTo>
                    <a:pt x="2451100" y="580644"/>
                  </a:lnTo>
                  <a:lnTo>
                    <a:pt x="2501900" y="565404"/>
                  </a:lnTo>
                  <a:lnTo>
                    <a:pt x="2590800" y="531876"/>
                  </a:lnTo>
                  <a:lnTo>
                    <a:pt x="2679700" y="495300"/>
                  </a:lnTo>
                  <a:lnTo>
                    <a:pt x="2755900" y="455676"/>
                  </a:lnTo>
                  <a:lnTo>
                    <a:pt x="2832100" y="413004"/>
                  </a:lnTo>
                  <a:lnTo>
                    <a:pt x="2870200" y="390144"/>
                  </a:lnTo>
                  <a:lnTo>
                    <a:pt x="2908300" y="365760"/>
                  </a:lnTo>
                  <a:lnTo>
                    <a:pt x="2959100" y="316992"/>
                  </a:lnTo>
                  <a:lnTo>
                    <a:pt x="2984500" y="292608"/>
                  </a:lnTo>
                  <a:lnTo>
                    <a:pt x="3009900" y="266700"/>
                  </a:lnTo>
                  <a:lnTo>
                    <a:pt x="3048000" y="225552"/>
                  </a:lnTo>
                  <a:lnTo>
                    <a:pt x="3060700" y="198120"/>
                  </a:lnTo>
                  <a:lnTo>
                    <a:pt x="3060700" y="190500"/>
                  </a:lnTo>
                  <a:lnTo>
                    <a:pt x="3073400" y="184404"/>
                  </a:lnTo>
                  <a:lnTo>
                    <a:pt x="3073400" y="190500"/>
                  </a:lnTo>
                  <a:lnTo>
                    <a:pt x="3149600" y="190500"/>
                  </a:lnTo>
                  <a:lnTo>
                    <a:pt x="3149600" y="184404"/>
                  </a:lnTo>
                  <a:lnTo>
                    <a:pt x="3162300" y="179832"/>
                  </a:lnTo>
                  <a:close/>
                </a:path>
                <a:path w="3162300" h="688975">
                  <a:moveTo>
                    <a:pt x="1651000" y="683361"/>
                  </a:moveTo>
                  <a:lnTo>
                    <a:pt x="1651000" y="670560"/>
                  </a:lnTo>
                  <a:lnTo>
                    <a:pt x="1640935" y="683844"/>
                  </a:lnTo>
                  <a:lnTo>
                    <a:pt x="1651000" y="683361"/>
                  </a:lnTo>
                  <a:close/>
                </a:path>
                <a:path w="3162300" h="688975">
                  <a:moveTo>
                    <a:pt x="1651000" y="687324"/>
                  </a:moveTo>
                  <a:lnTo>
                    <a:pt x="1651000" y="685800"/>
                  </a:lnTo>
                  <a:lnTo>
                    <a:pt x="1644650" y="687324"/>
                  </a:lnTo>
                  <a:lnTo>
                    <a:pt x="1651000" y="687324"/>
                  </a:lnTo>
                  <a:close/>
                </a:path>
                <a:path w="3162300" h="688975">
                  <a:moveTo>
                    <a:pt x="2806700" y="182880"/>
                  </a:moveTo>
                  <a:lnTo>
                    <a:pt x="2806700" y="170688"/>
                  </a:lnTo>
                  <a:lnTo>
                    <a:pt x="2794000" y="176784"/>
                  </a:lnTo>
                  <a:lnTo>
                    <a:pt x="2806700" y="182880"/>
                  </a:lnTo>
                  <a:close/>
                </a:path>
                <a:path w="3162300" h="688975">
                  <a:moveTo>
                    <a:pt x="2808680" y="166116"/>
                  </a:moveTo>
                  <a:lnTo>
                    <a:pt x="2806700" y="166116"/>
                  </a:lnTo>
                  <a:lnTo>
                    <a:pt x="2807322" y="167161"/>
                  </a:lnTo>
                  <a:lnTo>
                    <a:pt x="2808680" y="166116"/>
                  </a:lnTo>
                  <a:close/>
                </a:path>
                <a:path w="3162300" h="688975">
                  <a:moveTo>
                    <a:pt x="2908300" y="184404"/>
                  </a:moveTo>
                  <a:lnTo>
                    <a:pt x="2908300" y="167640"/>
                  </a:lnTo>
                  <a:lnTo>
                    <a:pt x="2895600" y="166116"/>
                  </a:lnTo>
                  <a:lnTo>
                    <a:pt x="2847387" y="166116"/>
                  </a:lnTo>
                  <a:lnTo>
                    <a:pt x="2819400" y="187452"/>
                  </a:lnTo>
                  <a:lnTo>
                    <a:pt x="2807322" y="167161"/>
                  </a:lnTo>
                  <a:lnTo>
                    <a:pt x="2806700" y="167640"/>
                  </a:lnTo>
                  <a:lnTo>
                    <a:pt x="2806700" y="190500"/>
                  </a:lnTo>
                  <a:lnTo>
                    <a:pt x="2877255" y="190500"/>
                  </a:lnTo>
                  <a:lnTo>
                    <a:pt x="2882900" y="184404"/>
                  </a:lnTo>
                  <a:lnTo>
                    <a:pt x="2882900" y="172212"/>
                  </a:lnTo>
                  <a:lnTo>
                    <a:pt x="2895600" y="190500"/>
                  </a:lnTo>
                  <a:lnTo>
                    <a:pt x="2895600" y="198120"/>
                  </a:lnTo>
                  <a:lnTo>
                    <a:pt x="2908300" y="184404"/>
                  </a:lnTo>
                  <a:close/>
                </a:path>
                <a:path w="3162300" h="688975">
                  <a:moveTo>
                    <a:pt x="2847387" y="166116"/>
                  </a:moveTo>
                  <a:lnTo>
                    <a:pt x="2808680" y="166116"/>
                  </a:lnTo>
                  <a:lnTo>
                    <a:pt x="2807322" y="167161"/>
                  </a:lnTo>
                  <a:lnTo>
                    <a:pt x="2819400" y="187452"/>
                  </a:lnTo>
                  <a:lnTo>
                    <a:pt x="2847387" y="166116"/>
                  </a:lnTo>
                  <a:close/>
                </a:path>
                <a:path w="3162300" h="688975">
                  <a:moveTo>
                    <a:pt x="3035300" y="22860"/>
                  </a:moveTo>
                  <a:lnTo>
                    <a:pt x="3035300" y="0"/>
                  </a:lnTo>
                  <a:lnTo>
                    <a:pt x="3022600" y="0"/>
                  </a:lnTo>
                  <a:lnTo>
                    <a:pt x="3022600" y="1524"/>
                  </a:lnTo>
                  <a:lnTo>
                    <a:pt x="2808680" y="166116"/>
                  </a:lnTo>
                  <a:lnTo>
                    <a:pt x="2847387" y="166116"/>
                  </a:lnTo>
                  <a:lnTo>
                    <a:pt x="3009900" y="42223"/>
                  </a:lnTo>
                  <a:lnTo>
                    <a:pt x="3009900" y="19812"/>
                  </a:lnTo>
                  <a:lnTo>
                    <a:pt x="3035300" y="22860"/>
                  </a:lnTo>
                  <a:close/>
                </a:path>
                <a:path w="3162300" h="688975">
                  <a:moveTo>
                    <a:pt x="2895600" y="190500"/>
                  </a:moveTo>
                  <a:lnTo>
                    <a:pt x="2882900" y="172212"/>
                  </a:lnTo>
                  <a:lnTo>
                    <a:pt x="2882900" y="184404"/>
                  </a:lnTo>
                  <a:lnTo>
                    <a:pt x="2877255" y="190500"/>
                  </a:lnTo>
                  <a:lnTo>
                    <a:pt x="2895600" y="190500"/>
                  </a:lnTo>
                  <a:close/>
                </a:path>
                <a:path w="3162300" h="688975">
                  <a:moveTo>
                    <a:pt x="3035300" y="22860"/>
                  </a:moveTo>
                  <a:lnTo>
                    <a:pt x="3009900" y="19812"/>
                  </a:lnTo>
                  <a:lnTo>
                    <a:pt x="3020725" y="33971"/>
                  </a:lnTo>
                  <a:lnTo>
                    <a:pt x="3035300" y="22860"/>
                  </a:lnTo>
                  <a:close/>
                </a:path>
                <a:path w="3162300" h="688975">
                  <a:moveTo>
                    <a:pt x="3020725" y="33971"/>
                  </a:moveTo>
                  <a:lnTo>
                    <a:pt x="3009900" y="19812"/>
                  </a:lnTo>
                  <a:lnTo>
                    <a:pt x="3009900" y="42223"/>
                  </a:lnTo>
                  <a:lnTo>
                    <a:pt x="3020725" y="33971"/>
                  </a:lnTo>
                  <a:close/>
                </a:path>
                <a:path w="3162300" h="688975">
                  <a:moveTo>
                    <a:pt x="3146454" y="166116"/>
                  </a:moveTo>
                  <a:lnTo>
                    <a:pt x="3035300" y="4572"/>
                  </a:lnTo>
                  <a:lnTo>
                    <a:pt x="3035300" y="22860"/>
                  </a:lnTo>
                  <a:lnTo>
                    <a:pt x="3020725" y="33971"/>
                  </a:lnTo>
                  <a:lnTo>
                    <a:pt x="3121753" y="166116"/>
                  </a:lnTo>
                  <a:lnTo>
                    <a:pt x="3146454" y="166116"/>
                  </a:lnTo>
                  <a:close/>
                </a:path>
                <a:path w="3162300" h="688975">
                  <a:moveTo>
                    <a:pt x="3073400" y="184404"/>
                  </a:moveTo>
                  <a:lnTo>
                    <a:pt x="3060700" y="190500"/>
                  </a:lnTo>
                  <a:lnTo>
                    <a:pt x="3067755" y="190500"/>
                  </a:lnTo>
                  <a:lnTo>
                    <a:pt x="3073400" y="184404"/>
                  </a:lnTo>
                  <a:close/>
                </a:path>
                <a:path w="3162300" h="688975">
                  <a:moveTo>
                    <a:pt x="3067755" y="190500"/>
                  </a:moveTo>
                  <a:lnTo>
                    <a:pt x="3060700" y="190500"/>
                  </a:lnTo>
                  <a:lnTo>
                    <a:pt x="3060700" y="198120"/>
                  </a:lnTo>
                  <a:lnTo>
                    <a:pt x="3067755" y="190500"/>
                  </a:lnTo>
                  <a:close/>
                </a:path>
                <a:path w="3162300" h="688975">
                  <a:moveTo>
                    <a:pt x="3073400" y="190500"/>
                  </a:moveTo>
                  <a:lnTo>
                    <a:pt x="3073400" y="184404"/>
                  </a:lnTo>
                  <a:lnTo>
                    <a:pt x="3067755" y="190500"/>
                  </a:lnTo>
                  <a:lnTo>
                    <a:pt x="3073400" y="190500"/>
                  </a:lnTo>
                  <a:close/>
                </a:path>
                <a:path w="3162300" h="688975">
                  <a:moveTo>
                    <a:pt x="3148082" y="168482"/>
                  </a:moveTo>
                  <a:lnTo>
                    <a:pt x="3146454" y="166116"/>
                  </a:lnTo>
                  <a:lnTo>
                    <a:pt x="3121753" y="166116"/>
                  </a:lnTo>
                  <a:lnTo>
                    <a:pt x="3136900" y="185928"/>
                  </a:lnTo>
                  <a:lnTo>
                    <a:pt x="3148082" y="168482"/>
                  </a:lnTo>
                  <a:close/>
                </a:path>
                <a:path w="3162300" h="688975">
                  <a:moveTo>
                    <a:pt x="3149600" y="166116"/>
                  </a:moveTo>
                  <a:lnTo>
                    <a:pt x="3146454" y="166116"/>
                  </a:lnTo>
                  <a:lnTo>
                    <a:pt x="3148082" y="168482"/>
                  </a:lnTo>
                  <a:lnTo>
                    <a:pt x="3149600" y="16611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Espace réservé du numéro de diapositive 27">
            <a:extLst>
              <a:ext uri="{FF2B5EF4-FFF2-40B4-BE49-F238E27FC236}">
                <a16:creationId xmlns:a16="http://schemas.microsoft.com/office/drawing/2014/main" id="{CEFB3E75-6EF1-6C62-D48D-4E7ACBA3BF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</a:t>
            </a:fld>
            <a:endParaRPr lang="fr-F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96628" y="802639"/>
            <a:ext cx="65843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Enjeux </a:t>
            </a:r>
            <a:r>
              <a:rPr sz="3200" dirty="0"/>
              <a:t>et </a:t>
            </a:r>
            <a:r>
              <a:rPr sz="3200" spc="-5" dirty="0"/>
              <a:t>difficultés </a:t>
            </a:r>
            <a:r>
              <a:rPr sz="3200" dirty="0"/>
              <a:t>des normes</a:t>
            </a:r>
            <a:r>
              <a:rPr sz="3200" spc="-80" dirty="0"/>
              <a:t> </a:t>
            </a:r>
            <a:r>
              <a:rPr sz="3200" dirty="0"/>
              <a:t>IFRS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47528" y="2693922"/>
            <a:ext cx="8411210" cy="343916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765"/>
              </a:spcBef>
            </a:pPr>
            <a:r>
              <a:rPr sz="2800" spc="-170" dirty="0">
                <a:solidFill>
                  <a:srgbClr val="898989"/>
                </a:solidFill>
                <a:latin typeface="Wingdings"/>
                <a:cs typeface="Wingdings"/>
              </a:rPr>
              <a:t></a:t>
            </a:r>
            <a:r>
              <a:rPr sz="2800" spc="-170" dirty="0">
                <a:solidFill>
                  <a:srgbClr val="898989"/>
                </a:solidFill>
                <a:latin typeface="Times New Roman"/>
                <a:cs typeface="Times New Roman"/>
              </a:rPr>
              <a:t> </a:t>
            </a:r>
            <a:r>
              <a:rPr sz="2800" spc="-300" dirty="0">
                <a:latin typeface="Arial"/>
                <a:cs typeface="Arial"/>
              </a:rPr>
              <a:t>En </a:t>
            </a:r>
            <a:r>
              <a:rPr sz="2800" spc="-114" dirty="0">
                <a:latin typeface="Arial"/>
                <a:cs typeface="Arial"/>
              </a:rPr>
              <a:t>plus </a:t>
            </a:r>
            <a:r>
              <a:rPr sz="2800" spc="-190" dirty="0">
                <a:latin typeface="Arial"/>
                <a:cs typeface="Arial"/>
              </a:rPr>
              <a:t>des</a:t>
            </a:r>
            <a:r>
              <a:rPr sz="2800" spc="395" dirty="0">
                <a:latin typeface="Arial"/>
                <a:cs typeface="Arial"/>
              </a:rPr>
              <a:t> </a:t>
            </a:r>
            <a:r>
              <a:rPr sz="2800" spc="-55" dirty="0">
                <a:latin typeface="Arial"/>
                <a:cs typeface="Arial"/>
              </a:rPr>
              <a:t>difficultés </a:t>
            </a:r>
            <a:r>
              <a:rPr sz="2800" spc="-125" dirty="0">
                <a:latin typeface="Arial"/>
                <a:cs typeface="Arial"/>
              </a:rPr>
              <a:t>susmentionnées, </a:t>
            </a:r>
            <a:r>
              <a:rPr sz="2800" spc="-155" dirty="0">
                <a:latin typeface="Arial"/>
                <a:cs typeface="Arial"/>
              </a:rPr>
              <a:t>les </a:t>
            </a:r>
            <a:r>
              <a:rPr sz="2800" spc="-120" dirty="0">
                <a:latin typeface="Arial"/>
                <a:cs typeface="Arial"/>
              </a:rPr>
              <a:t>normes  </a:t>
            </a:r>
            <a:r>
              <a:rPr sz="2800" spc="-409" dirty="0">
                <a:latin typeface="Arial"/>
                <a:cs typeface="Arial"/>
              </a:rPr>
              <a:t>IFRS </a:t>
            </a:r>
            <a:r>
              <a:rPr sz="2800" spc="-130" dirty="0">
                <a:latin typeface="Arial"/>
                <a:cs typeface="Arial"/>
              </a:rPr>
              <a:t>ne </a:t>
            </a:r>
            <a:r>
              <a:rPr sz="2800" spc="-90" dirty="0">
                <a:latin typeface="Arial"/>
                <a:cs typeface="Arial"/>
              </a:rPr>
              <a:t>seront </a:t>
            </a:r>
            <a:r>
              <a:rPr sz="2800" spc="-210" dirty="0">
                <a:latin typeface="Arial"/>
                <a:cs typeface="Arial"/>
              </a:rPr>
              <a:t>pas </a:t>
            </a:r>
            <a:r>
              <a:rPr sz="2800" spc="-75" dirty="0">
                <a:latin typeface="Arial"/>
                <a:cs typeface="Arial"/>
              </a:rPr>
              <a:t>forcément </a:t>
            </a:r>
            <a:r>
              <a:rPr sz="2800" spc="-105" dirty="0">
                <a:latin typeface="Arial"/>
                <a:cs typeface="Arial"/>
              </a:rPr>
              <a:t>la </a:t>
            </a:r>
            <a:r>
              <a:rPr sz="2800" spc="-75" dirty="0">
                <a:latin typeface="Arial"/>
                <a:cs typeface="Arial"/>
              </a:rPr>
              <a:t>meilleure </a:t>
            </a:r>
            <a:r>
              <a:rPr sz="2800" spc="-60" dirty="0">
                <a:latin typeface="Arial"/>
                <a:cs typeface="Arial"/>
              </a:rPr>
              <a:t>solution </a:t>
            </a:r>
            <a:r>
              <a:rPr sz="2800" spc="-55" dirty="0">
                <a:latin typeface="Arial"/>
                <a:cs typeface="Arial"/>
              </a:rPr>
              <a:t>pour  </a:t>
            </a:r>
            <a:r>
              <a:rPr sz="2800" spc="-65" dirty="0">
                <a:latin typeface="Arial"/>
                <a:cs typeface="Arial"/>
              </a:rPr>
              <a:t>toutes </a:t>
            </a:r>
            <a:r>
              <a:rPr sz="2800" spc="-155" dirty="0">
                <a:latin typeface="Arial"/>
                <a:cs typeface="Arial"/>
              </a:rPr>
              <a:t>les </a:t>
            </a:r>
            <a:r>
              <a:rPr sz="2800" spc="-105" dirty="0">
                <a:latin typeface="Arial"/>
                <a:cs typeface="Arial"/>
              </a:rPr>
              <a:t>entreprises</a:t>
            </a:r>
            <a:r>
              <a:rPr sz="2800" spc="-190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(PME-PMI).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600">
              <a:latin typeface="Arial"/>
              <a:cs typeface="Arial"/>
            </a:endParaRPr>
          </a:p>
          <a:p>
            <a:pPr marL="12700" marR="5080" algn="just">
              <a:lnSpc>
                <a:spcPct val="80000"/>
              </a:lnSpc>
            </a:pPr>
            <a:r>
              <a:rPr sz="2800" spc="-170" dirty="0">
                <a:latin typeface="Wingdings"/>
                <a:cs typeface="Wingdings"/>
              </a:rPr>
              <a:t>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Arial"/>
                <a:cs typeface="Arial"/>
              </a:rPr>
              <a:t>Plusieurs </a:t>
            </a:r>
            <a:r>
              <a:rPr sz="2800" spc="-145" dirty="0">
                <a:latin typeface="Arial"/>
                <a:cs typeface="Arial"/>
              </a:rPr>
              <a:t>instances </a:t>
            </a:r>
            <a:r>
              <a:rPr sz="2800" spc="-105" dirty="0">
                <a:latin typeface="Arial"/>
                <a:cs typeface="Arial"/>
              </a:rPr>
              <a:t>financières </a:t>
            </a:r>
            <a:r>
              <a:rPr sz="2800" spc="-80" dirty="0">
                <a:latin typeface="Arial"/>
                <a:cs typeface="Arial"/>
              </a:rPr>
              <a:t>internationales, </a:t>
            </a:r>
            <a:r>
              <a:rPr sz="2800" spc="-35" dirty="0">
                <a:latin typeface="Arial"/>
                <a:cs typeface="Arial"/>
              </a:rPr>
              <a:t>dont </a:t>
            </a:r>
            <a:r>
              <a:rPr sz="2800" spc="-105" dirty="0">
                <a:latin typeface="Arial"/>
                <a:cs typeface="Arial"/>
              </a:rPr>
              <a:t>la  </a:t>
            </a:r>
            <a:r>
              <a:rPr sz="2800" spc="-170" dirty="0">
                <a:latin typeface="Arial"/>
                <a:cs typeface="Arial"/>
              </a:rPr>
              <a:t>Banque </a:t>
            </a:r>
            <a:r>
              <a:rPr sz="2800" spc="-75" dirty="0">
                <a:latin typeface="Arial"/>
                <a:cs typeface="Arial"/>
              </a:rPr>
              <a:t>Mondiale, </a:t>
            </a:r>
            <a:r>
              <a:rPr sz="2800" spc="-15" dirty="0">
                <a:latin typeface="Arial"/>
                <a:cs typeface="Arial"/>
              </a:rPr>
              <a:t>ont </a:t>
            </a:r>
            <a:r>
              <a:rPr sz="2800" spc="-100" dirty="0">
                <a:latin typeface="Arial"/>
                <a:cs typeface="Arial"/>
              </a:rPr>
              <a:t>exprimé </a:t>
            </a:r>
            <a:r>
              <a:rPr sz="2800" spc="-55" dirty="0">
                <a:latin typeface="Arial"/>
                <a:cs typeface="Arial"/>
              </a:rPr>
              <a:t>leur </a:t>
            </a:r>
            <a:r>
              <a:rPr sz="2800" spc="-25" dirty="0">
                <a:latin typeface="Arial"/>
                <a:cs typeface="Arial"/>
              </a:rPr>
              <a:t>intérêt </a:t>
            </a:r>
            <a:r>
              <a:rPr sz="2800" spc="-60" dirty="0">
                <a:latin typeface="Arial"/>
                <a:cs typeface="Arial"/>
              </a:rPr>
              <a:t>pour </a:t>
            </a:r>
            <a:r>
              <a:rPr sz="2800" spc="-100" dirty="0">
                <a:latin typeface="Arial"/>
                <a:cs typeface="Arial"/>
              </a:rPr>
              <a:t>la </a:t>
            </a:r>
            <a:r>
              <a:rPr sz="2800" spc="-145" dirty="0">
                <a:latin typeface="Arial"/>
                <a:cs typeface="Arial"/>
              </a:rPr>
              <a:t>mise  </a:t>
            </a:r>
            <a:r>
              <a:rPr sz="2800" spc="-130" dirty="0">
                <a:latin typeface="Arial"/>
                <a:cs typeface="Arial"/>
              </a:rPr>
              <a:t>en </a:t>
            </a:r>
            <a:r>
              <a:rPr sz="2800" spc="-140" dirty="0">
                <a:latin typeface="Arial"/>
                <a:cs typeface="Arial"/>
              </a:rPr>
              <a:t>place </a:t>
            </a:r>
            <a:r>
              <a:rPr sz="2800" spc="-85" dirty="0">
                <a:latin typeface="Arial"/>
                <a:cs typeface="Arial"/>
              </a:rPr>
              <a:t>d’une </a:t>
            </a:r>
            <a:r>
              <a:rPr sz="2800" spc="-120" dirty="0">
                <a:latin typeface="Arial"/>
                <a:cs typeface="Arial"/>
              </a:rPr>
              <a:t>version </a:t>
            </a:r>
            <a:r>
              <a:rPr sz="2800" spc="-75" dirty="0">
                <a:latin typeface="Arial"/>
                <a:cs typeface="Arial"/>
              </a:rPr>
              <a:t>simplifiée </a:t>
            </a:r>
            <a:r>
              <a:rPr sz="2800" spc="-190" dirty="0">
                <a:latin typeface="Arial"/>
                <a:cs typeface="Arial"/>
              </a:rPr>
              <a:t>des </a:t>
            </a:r>
            <a:r>
              <a:rPr sz="2800" spc="-120" dirty="0">
                <a:latin typeface="Arial"/>
                <a:cs typeface="Arial"/>
              </a:rPr>
              <a:t>normes </a:t>
            </a:r>
            <a:r>
              <a:rPr sz="2800" spc="-409" dirty="0">
                <a:latin typeface="Arial"/>
                <a:cs typeface="Arial"/>
              </a:rPr>
              <a:t>IFRS </a:t>
            </a:r>
            <a:r>
              <a:rPr sz="2800" spc="-55" dirty="0">
                <a:latin typeface="Arial"/>
                <a:cs typeface="Arial"/>
              </a:rPr>
              <a:t>qui </a:t>
            </a:r>
            <a:r>
              <a:rPr sz="2800" spc="-180" dirty="0">
                <a:latin typeface="Arial"/>
                <a:cs typeface="Arial"/>
              </a:rPr>
              <a:t>sera  </a:t>
            </a:r>
            <a:r>
              <a:rPr sz="2800" spc="-105" dirty="0">
                <a:latin typeface="Arial"/>
                <a:cs typeface="Arial"/>
              </a:rPr>
              <a:t>adoptée </a:t>
            </a:r>
            <a:r>
              <a:rPr sz="2800" spc="-90" dirty="0">
                <a:latin typeface="Arial"/>
                <a:cs typeface="Arial"/>
              </a:rPr>
              <a:t>par </a:t>
            </a:r>
            <a:r>
              <a:rPr sz="2800" spc="-155" dirty="0">
                <a:latin typeface="Arial"/>
                <a:cs typeface="Arial"/>
              </a:rPr>
              <a:t>les</a:t>
            </a:r>
            <a:r>
              <a:rPr sz="2800" spc="-250" dirty="0">
                <a:latin typeface="Arial"/>
                <a:cs typeface="Arial"/>
              </a:rPr>
              <a:t> </a:t>
            </a:r>
            <a:r>
              <a:rPr sz="2800" spc="-240" dirty="0">
                <a:latin typeface="Arial"/>
                <a:cs typeface="Arial"/>
              </a:rPr>
              <a:t>PME.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19437" y="3843528"/>
            <a:ext cx="8758555" cy="3291840"/>
            <a:chOff x="1019437" y="3843528"/>
            <a:chExt cx="8758555" cy="3291840"/>
          </a:xfrm>
        </p:grpSpPr>
        <p:sp>
          <p:nvSpPr>
            <p:cNvPr id="7" name="object 7"/>
            <p:cNvSpPr/>
            <p:nvPr/>
          </p:nvSpPr>
          <p:spPr>
            <a:xfrm>
              <a:off x="1026154" y="4192524"/>
              <a:ext cx="381000" cy="330835"/>
            </a:xfrm>
            <a:custGeom>
              <a:avLst/>
              <a:gdLst/>
              <a:ahLst/>
              <a:cxnLst/>
              <a:rect l="l" t="t" r="r" b="b"/>
              <a:pathLst>
                <a:path w="381000" h="330835">
                  <a:moveTo>
                    <a:pt x="95391" y="254508"/>
                  </a:moveTo>
                  <a:lnTo>
                    <a:pt x="95391" y="102108"/>
                  </a:lnTo>
                  <a:lnTo>
                    <a:pt x="69697" y="79295"/>
                  </a:lnTo>
                  <a:lnTo>
                    <a:pt x="47575" y="54483"/>
                  </a:lnTo>
                  <a:lnTo>
                    <a:pt x="29168" y="27955"/>
                  </a:lnTo>
                  <a:lnTo>
                    <a:pt x="14619" y="0"/>
                  </a:lnTo>
                  <a:lnTo>
                    <a:pt x="1869" y="44675"/>
                  </a:lnTo>
                  <a:lnTo>
                    <a:pt x="0" y="89690"/>
                  </a:lnTo>
                  <a:lnTo>
                    <a:pt x="8713" y="134112"/>
                  </a:lnTo>
                  <a:lnTo>
                    <a:pt x="27714" y="177009"/>
                  </a:lnTo>
                  <a:lnTo>
                    <a:pt x="56705" y="217452"/>
                  </a:lnTo>
                  <a:lnTo>
                    <a:pt x="95391" y="254508"/>
                  </a:lnTo>
                  <a:close/>
                </a:path>
                <a:path w="381000" h="330835">
                  <a:moveTo>
                    <a:pt x="380379" y="268224"/>
                  </a:moveTo>
                  <a:lnTo>
                    <a:pt x="95391" y="25908"/>
                  </a:lnTo>
                  <a:lnTo>
                    <a:pt x="95391" y="330708"/>
                  </a:lnTo>
                  <a:lnTo>
                    <a:pt x="380379" y="26822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5533" y="3849624"/>
              <a:ext cx="381000" cy="419100"/>
            </a:xfrm>
            <a:custGeom>
              <a:avLst/>
              <a:gdLst/>
              <a:ahLst/>
              <a:cxnLst/>
              <a:rect l="l" t="t" r="r" b="b"/>
              <a:pathLst>
                <a:path w="381000" h="419100">
                  <a:moveTo>
                    <a:pt x="381000" y="150876"/>
                  </a:moveTo>
                  <a:lnTo>
                    <a:pt x="381000" y="0"/>
                  </a:lnTo>
                  <a:lnTo>
                    <a:pt x="324723" y="2915"/>
                  </a:lnTo>
                  <a:lnTo>
                    <a:pt x="271001" y="11381"/>
                  </a:lnTo>
                  <a:lnTo>
                    <a:pt x="220426" y="24979"/>
                  </a:lnTo>
                  <a:lnTo>
                    <a:pt x="173589" y="43290"/>
                  </a:lnTo>
                  <a:lnTo>
                    <a:pt x="131080" y="65894"/>
                  </a:lnTo>
                  <a:lnTo>
                    <a:pt x="93489" y="92374"/>
                  </a:lnTo>
                  <a:lnTo>
                    <a:pt x="61408" y="122309"/>
                  </a:lnTo>
                  <a:lnTo>
                    <a:pt x="35428" y="155280"/>
                  </a:lnTo>
                  <a:lnTo>
                    <a:pt x="16139" y="190869"/>
                  </a:lnTo>
                  <a:lnTo>
                    <a:pt x="4133" y="228657"/>
                  </a:lnTo>
                  <a:lnTo>
                    <a:pt x="0" y="268224"/>
                  </a:lnTo>
                  <a:lnTo>
                    <a:pt x="0" y="419100"/>
                  </a:lnTo>
                  <a:lnTo>
                    <a:pt x="4133" y="379533"/>
                  </a:lnTo>
                  <a:lnTo>
                    <a:pt x="16139" y="341745"/>
                  </a:lnTo>
                  <a:lnTo>
                    <a:pt x="35428" y="306156"/>
                  </a:lnTo>
                  <a:lnTo>
                    <a:pt x="61408" y="273185"/>
                  </a:lnTo>
                  <a:lnTo>
                    <a:pt x="93489" y="243250"/>
                  </a:lnTo>
                  <a:lnTo>
                    <a:pt x="131080" y="216770"/>
                  </a:lnTo>
                  <a:lnTo>
                    <a:pt x="173589" y="194166"/>
                  </a:lnTo>
                  <a:lnTo>
                    <a:pt x="220426" y="175855"/>
                  </a:lnTo>
                  <a:lnTo>
                    <a:pt x="271001" y="162257"/>
                  </a:lnTo>
                  <a:lnTo>
                    <a:pt x="324723" y="153791"/>
                  </a:lnTo>
                  <a:lnTo>
                    <a:pt x="381000" y="150876"/>
                  </a:lnTo>
                  <a:close/>
                </a:path>
              </a:pathLst>
            </a:custGeom>
            <a:solidFill>
              <a:srgbClr val="3F67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9437" y="3843528"/>
              <a:ext cx="401320" cy="687705"/>
            </a:xfrm>
            <a:custGeom>
              <a:avLst/>
              <a:gdLst/>
              <a:ahLst/>
              <a:cxnLst/>
              <a:rect l="l" t="t" r="r" b="b"/>
              <a:pathLst>
                <a:path w="401319" h="687704">
                  <a:moveTo>
                    <a:pt x="393192" y="164592"/>
                  </a:moveTo>
                  <a:lnTo>
                    <a:pt x="393192" y="0"/>
                  </a:lnTo>
                  <a:lnTo>
                    <a:pt x="367284" y="0"/>
                  </a:lnTo>
                  <a:lnTo>
                    <a:pt x="329184" y="3048"/>
                  </a:lnTo>
                  <a:lnTo>
                    <a:pt x="272796" y="12192"/>
                  </a:lnTo>
                  <a:lnTo>
                    <a:pt x="202692" y="33528"/>
                  </a:lnTo>
                  <a:lnTo>
                    <a:pt x="141732" y="62484"/>
                  </a:lnTo>
                  <a:lnTo>
                    <a:pt x="100584" y="89916"/>
                  </a:lnTo>
                  <a:lnTo>
                    <a:pt x="88392" y="99060"/>
                  </a:lnTo>
                  <a:lnTo>
                    <a:pt x="56388" y="131064"/>
                  </a:lnTo>
                  <a:lnTo>
                    <a:pt x="47244" y="143256"/>
                  </a:lnTo>
                  <a:lnTo>
                    <a:pt x="38100" y="153924"/>
                  </a:lnTo>
                  <a:lnTo>
                    <a:pt x="30480" y="166116"/>
                  </a:lnTo>
                  <a:lnTo>
                    <a:pt x="24384" y="179832"/>
                  </a:lnTo>
                  <a:lnTo>
                    <a:pt x="18288" y="192024"/>
                  </a:lnTo>
                  <a:lnTo>
                    <a:pt x="12192" y="205740"/>
                  </a:lnTo>
                  <a:lnTo>
                    <a:pt x="7620" y="217932"/>
                  </a:lnTo>
                  <a:lnTo>
                    <a:pt x="1524" y="245364"/>
                  </a:lnTo>
                  <a:lnTo>
                    <a:pt x="0" y="259080"/>
                  </a:lnTo>
                  <a:lnTo>
                    <a:pt x="0" y="411480"/>
                  </a:lnTo>
                  <a:lnTo>
                    <a:pt x="1524" y="396240"/>
                  </a:lnTo>
                  <a:lnTo>
                    <a:pt x="7620" y="368808"/>
                  </a:lnTo>
                  <a:lnTo>
                    <a:pt x="12192" y="356616"/>
                  </a:lnTo>
                  <a:lnTo>
                    <a:pt x="12192" y="274320"/>
                  </a:lnTo>
                  <a:lnTo>
                    <a:pt x="15240" y="246888"/>
                  </a:lnTo>
                  <a:lnTo>
                    <a:pt x="15240" y="248412"/>
                  </a:lnTo>
                  <a:lnTo>
                    <a:pt x="16764" y="234696"/>
                  </a:lnTo>
                  <a:lnTo>
                    <a:pt x="19812" y="220980"/>
                  </a:lnTo>
                  <a:lnTo>
                    <a:pt x="19812" y="222504"/>
                  </a:lnTo>
                  <a:lnTo>
                    <a:pt x="24384" y="208788"/>
                  </a:lnTo>
                  <a:lnTo>
                    <a:pt x="24384" y="210312"/>
                  </a:lnTo>
                  <a:lnTo>
                    <a:pt x="28956" y="196596"/>
                  </a:lnTo>
                  <a:lnTo>
                    <a:pt x="35052" y="184404"/>
                  </a:lnTo>
                  <a:lnTo>
                    <a:pt x="35052" y="185928"/>
                  </a:lnTo>
                  <a:lnTo>
                    <a:pt x="41148" y="173736"/>
                  </a:lnTo>
                  <a:lnTo>
                    <a:pt x="48768" y="161544"/>
                  </a:lnTo>
                  <a:lnTo>
                    <a:pt x="57912" y="150876"/>
                  </a:lnTo>
                  <a:lnTo>
                    <a:pt x="65532" y="140716"/>
                  </a:lnTo>
                  <a:lnTo>
                    <a:pt x="65532" y="140208"/>
                  </a:lnTo>
                  <a:lnTo>
                    <a:pt x="97536" y="108204"/>
                  </a:lnTo>
                  <a:lnTo>
                    <a:pt x="134112" y="80772"/>
                  </a:lnTo>
                  <a:lnTo>
                    <a:pt x="147828" y="73152"/>
                  </a:lnTo>
                  <a:lnTo>
                    <a:pt x="176784" y="57912"/>
                  </a:lnTo>
                  <a:lnTo>
                    <a:pt x="207264" y="44849"/>
                  </a:lnTo>
                  <a:lnTo>
                    <a:pt x="207264" y="44196"/>
                  </a:lnTo>
                  <a:lnTo>
                    <a:pt x="257556" y="28956"/>
                  </a:lnTo>
                  <a:lnTo>
                    <a:pt x="310896" y="18288"/>
                  </a:lnTo>
                  <a:lnTo>
                    <a:pt x="329184" y="15474"/>
                  </a:lnTo>
                  <a:lnTo>
                    <a:pt x="329184" y="15240"/>
                  </a:lnTo>
                  <a:lnTo>
                    <a:pt x="347472" y="13833"/>
                  </a:lnTo>
                  <a:lnTo>
                    <a:pt x="381000" y="13716"/>
                  </a:lnTo>
                  <a:lnTo>
                    <a:pt x="381000" y="6096"/>
                  </a:lnTo>
                  <a:lnTo>
                    <a:pt x="387096" y="13716"/>
                  </a:lnTo>
                  <a:lnTo>
                    <a:pt x="387096" y="164592"/>
                  </a:lnTo>
                  <a:lnTo>
                    <a:pt x="393192" y="164592"/>
                  </a:lnTo>
                  <a:close/>
                </a:path>
                <a:path w="401319" h="687704">
                  <a:moveTo>
                    <a:pt x="387096" y="150876"/>
                  </a:moveTo>
                  <a:lnTo>
                    <a:pt x="367284" y="152400"/>
                  </a:lnTo>
                  <a:lnTo>
                    <a:pt x="347472" y="152400"/>
                  </a:lnTo>
                  <a:lnTo>
                    <a:pt x="329184" y="153924"/>
                  </a:lnTo>
                  <a:lnTo>
                    <a:pt x="272796" y="163068"/>
                  </a:lnTo>
                  <a:lnTo>
                    <a:pt x="202692" y="184404"/>
                  </a:lnTo>
                  <a:lnTo>
                    <a:pt x="141732" y="213360"/>
                  </a:lnTo>
                  <a:lnTo>
                    <a:pt x="128016" y="222504"/>
                  </a:lnTo>
                  <a:lnTo>
                    <a:pt x="114300" y="230124"/>
                  </a:lnTo>
                  <a:lnTo>
                    <a:pt x="100584" y="240792"/>
                  </a:lnTo>
                  <a:lnTo>
                    <a:pt x="88392" y="249936"/>
                  </a:lnTo>
                  <a:lnTo>
                    <a:pt x="56388" y="281940"/>
                  </a:lnTo>
                  <a:lnTo>
                    <a:pt x="47244" y="294132"/>
                  </a:lnTo>
                  <a:lnTo>
                    <a:pt x="38100" y="304800"/>
                  </a:lnTo>
                  <a:lnTo>
                    <a:pt x="30480" y="318516"/>
                  </a:lnTo>
                  <a:lnTo>
                    <a:pt x="12192" y="356616"/>
                  </a:lnTo>
                  <a:lnTo>
                    <a:pt x="1524" y="396240"/>
                  </a:lnTo>
                  <a:lnTo>
                    <a:pt x="0" y="411480"/>
                  </a:lnTo>
                  <a:lnTo>
                    <a:pt x="0" y="425196"/>
                  </a:lnTo>
                  <a:lnTo>
                    <a:pt x="12192" y="425196"/>
                  </a:lnTo>
                  <a:lnTo>
                    <a:pt x="13716" y="411480"/>
                  </a:lnTo>
                  <a:lnTo>
                    <a:pt x="13716" y="399288"/>
                  </a:lnTo>
                  <a:lnTo>
                    <a:pt x="15240" y="392430"/>
                  </a:lnTo>
                  <a:lnTo>
                    <a:pt x="15240" y="352044"/>
                  </a:lnTo>
                  <a:lnTo>
                    <a:pt x="27432" y="347472"/>
                  </a:lnTo>
                  <a:lnTo>
                    <a:pt x="28302" y="349431"/>
                  </a:lnTo>
                  <a:lnTo>
                    <a:pt x="28956" y="347472"/>
                  </a:lnTo>
                  <a:lnTo>
                    <a:pt x="28956" y="348996"/>
                  </a:lnTo>
                  <a:lnTo>
                    <a:pt x="35052" y="335280"/>
                  </a:lnTo>
                  <a:lnTo>
                    <a:pt x="35052" y="336804"/>
                  </a:lnTo>
                  <a:lnTo>
                    <a:pt x="41148" y="324612"/>
                  </a:lnTo>
                  <a:lnTo>
                    <a:pt x="48768" y="312420"/>
                  </a:lnTo>
                  <a:lnTo>
                    <a:pt x="65532" y="292862"/>
                  </a:lnTo>
                  <a:lnTo>
                    <a:pt x="65532" y="291084"/>
                  </a:lnTo>
                  <a:lnTo>
                    <a:pt x="97536" y="259080"/>
                  </a:lnTo>
                  <a:lnTo>
                    <a:pt x="97536" y="260604"/>
                  </a:lnTo>
                  <a:lnTo>
                    <a:pt x="109728" y="249936"/>
                  </a:lnTo>
                  <a:lnTo>
                    <a:pt x="134112" y="231648"/>
                  </a:lnTo>
                  <a:lnTo>
                    <a:pt x="134112" y="233172"/>
                  </a:lnTo>
                  <a:lnTo>
                    <a:pt x="147828" y="224028"/>
                  </a:lnTo>
                  <a:lnTo>
                    <a:pt x="176784" y="208788"/>
                  </a:lnTo>
                  <a:lnTo>
                    <a:pt x="208788" y="195072"/>
                  </a:lnTo>
                  <a:lnTo>
                    <a:pt x="208788" y="196041"/>
                  </a:lnTo>
                  <a:lnTo>
                    <a:pt x="240792" y="184404"/>
                  </a:lnTo>
                  <a:lnTo>
                    <a:pt x="292608" y="172212"/>
                  </a:lnTo>
                  <a:lnTo>
                    <a:pt x="329184" y="167757"/>
                  </a:lnTo>
                  <a:lnTo>
                    <a:pt x="348996" y="164592"/>
                  </a:lnTo>
                  <a:lnTo>
                    <a:pt x="348996" y="166116"/>
                  </a:lnTo>
                  <a:lnTo>
                    <a:pt x="367284" y="164592"/>
                  </a:lnTo>
                  <a:lnTo>
                    <a:pt x="381000" y="164592"/>
                  </a:lnTo>
                  <a:lnTo>
                    <a:pt x="381000" y="156972"/>
                  </a:lnTo>
                  <a:lnTo>
                    <a:pt x="387096" y="150876"/>
                  </a:lnTo>
                  <a:close/>
                </a:path>
                <a:path w="401319" h="687704">
                  <a:moveTo>
                    <a:pt x="22860" y="483108"/>
                  </a:moveTo>
                  <a:lnTo>
                    <a:pt x="18288" y="472440"/>
                  </a:lnTo>
                  <a:lnTo>
                    <a:pt x="16764" y="460248"/>
                  </a:lnTo>
                  <a:lnTo>
                    <a:pt x="13716" y="448056"/>
                  </a:lnTo>
                  <a:lnTo>
                    <a:pt x="13716" y="449580"/>
                  </a:lnTo>
                  <a:lnTo>
                    <a:pt x="12192" y="437388"/>
                  </a:lnTo>
                  <a:lnTo>
                    <a:pt x="12192" y="425196"/>
                  </a:lnTo>
                  <a:lnTo>
                    <a:pt x="0" y="425196"/>
                  </a:lnTo>
                  <a:lnTo>
                    <a:pt x="0" y="437388"/>
                  </a:lnTo>
                  <a:lnTo>
                    <a:pt x="1524" y="451104"/>
                  </a:lnTo>
                  <a:lnTo>
                    <a:pt x="3048" y="463296"/>
                  </a:lnTo>
                  <a:lnTo>
                    <a:pt x="6096" y="475488"/>
                  </a:lnTo>
                  <a:lnTo>
                    <a:pt x="10668" y="487680"/>
                  </a:lnTo>
                  <a:lnTo>
                    <a:pt x="12192" y="493776"/>
                  </a:lnTo>
                  <a:lnTo>
                    <a:pt x="12192" y="437388"/>
                  </a:lnTo>
                  <a:lnTo>
                    <a:pt x="13716" y="437388"/>
                  </a:lnTo>
                  <a:lnTo>
                    <a:pt x="13716" y="499872"/>
                  </a:lnTo>
                  <a:lnTo>
                    <a:pt x="19812" y="512064"/>
                  </a:lnTo>
                  <a:lnTo>
                    <a:pt x="21336" y="514731"/>
                  </a:lnTo>
                  <a:lnTo>
                    <a:pt x="21336" y="483108"/>
                  </a:lnTo>
                  <a:lnTo>
                    <a:pt x="22860" y="483108"/>
                  </a:lnTo>
                  <a:close/>
                </a:path>
                <a:path w="401319" h="687704">
                  <a:moveTo>
                    <a:pt x="28302" y="349431"/>
                  </a:moveTo>
                  <a:lnTo>
                    <a:pt x="27432" y="347472"/>
                  </a:lnTo>
                  <a:lnTo>
                    <a:pt x="15240" y="352044"/>
                  </a:lnTo>
                  <a:lnTo>
                    <a:pt x="22542" y="365188"/>
                  </a:lnTo>
                  <a:lnTo>
                    <a:pt x="24384" y="359664"/>
                  </a:lnTo>
                  <a:lnTo>
                    <a:pt x="24384" y="361188"/>
                  </a:lnTo>
                  <a:lnTo>
                    <a:pt x="28302" y="349431"/>
                  </a:lnTo>
                  <a:close/>
                </a:path>
                <a:path w="401319" h="687704">
                  <a:moveTo>
                    <a:pt x="22542" y="365188"/>
                  </a:moveTo>
                  <a:lnTo>
                    <a:pt x="15240" y="352044"/>
                  </a:lnTo>
                  <a:lnTo>
                    <a:pt x="15240" y="392430"/>
                  </a:lnTo>
                  <a:lnTo>
                    <a:pt x="16764" y="385572"/>
                  </a:lnTo>
                  <a:lnTo>
                    <a:pt x="19812" y="373380"/>
                  </a:lnTo>
                  <a:lnTo>
                    <a:pt x="22542" y="365188"/>
                  </a:lnTo>
                  <a:close/>
                </a:path>
                <a:path w="401319" h="687704">
                  <a:moveTo>
                    <a:pt x="67056" y="559308"/>
                  </a:moveTo>
                  <a:lnTo>
                    <a:pt x="57912" y="548640"/>
                  </a:lnTo>
                  <a:lnTo>
                    <a:pt x="57912" y="550164"/>
                  </a:lnTo>
                  <a:lnTo>
                    <a:pt x="50292" y="537972"/>
                  </a:lnTo>
                  <a:lnTo>
                    <a:pt x="50292" y="539496"/>
                  </a:lnTo>
                  <a:lnTo>
                    <a:pt x="42672" y="527304"/>
                  </a:lnTo>
                  <a:lnTo>
                    <a:pt x="42672" y="528828"/>
                  </a:lnTo>
                  <a:lnTo>
                    <a:pt x="36576" y="516636"/>
                  </a:lnTo>
                  <a:lnTo>
                    <a:pt x="30480" y="505968"/>
                  </a:lnTo>
                  <a:lnTo>
                    <a:pt x="25908" y="495300"/>
                  </a:lnTo>
                  <a:lnTo>
                    <a:pt x="21336" y="483108"/>
                  </a:lnTo>
                  <a:lnTo>
                    <a:pt x="21336" y="514731"/>
                  </a:lnTo>
                  <a:lnTo>
                    <a:pt x="25908" y="522732"/>
                  </a:lnTo>
                  <a:lnTo>
                    <a:pt x="32004" y="534924"/>
                  </a:lnTo>
                  <a:lnTo>
                    <a:pt x="39624" y="545592"/>
                  </a:lnTo>
                  <a:lnTo>
                    <a:pt x="47244" y="557784"/>
                  </a:lnTo>
                  <a:lnTo>
                    <a:pt x="56388" y="568452"/>
                  </a:lnTo>
                  <a:lnTo>
                    <a:pt x="65532" y="577596"/>
                  </a:lnTo>
                  <a:lnTo>
                    <a:pt x="65532" y="559308"/>
                  </a:lnTo>
                  <a:lnTo>
                    <a:pt x="67056" y="559308"/>
                  </a:lnTo>
                  <a:close/>
                </a:path>
                <a:path w="401319" h="687704">
                  <a:moveTo>
                    <a:pt x="106680" y="446532"/>
                  </a:moveTo>
                  <a:lnTo>
                    <a:pt x="92964" y="435864"/>
                  </a:lnTo>
                  <a:lnTo>
                    <a:pt x="80772" y="423672"/>
                  </a:lnTo>
                  <a:lnTo>
                    <a:pt x="70104" y="411480"/>
                  </a:lnTo>
                  <a:lnTo>
                    <a:pt x="70104" y="413004"/>
                  </a:lnTo>
                  <a:lnTo>
                    <a:pt x="59436" y="399288"/>
                  </a:lnTo>
                  <a:lnTo>
                    <a:pt x="59436" y="400812"/>
                  </a:lnTo>
                  <a:lnTo>
                    <a:pt x="41148" y="373380"/>
                  </a:lnTo>
                  <a:lnTo>
                    <a:pt x="41148" y="374904"/>
                  </a:lnTo>
                  <a:lnTo>
                    <a:pt x="33528" y="361188"/>
                  </a:lnTo>
                  <a:lnTo>
                    <a:pt x="28302" y="349431"/>
                  </a:lnTo>
                  <a:lnTo>
                    <a:pt x="24384" y="361188"/>
                  </a:lnTo>
                  <a:lnTo>
                    <a:pt x="24384" y="359664"/>
                  </a:lnTo>
                  <a:lnTo>
                    <a:pt x="22542" y="365188"/>
                  </a:lnTo>
                  <a:lnTo>
                    <a:pt x="22860" y="365760"/>
                  </a:lnTo>
                  <a:lnTo>
                    <a:pt x="30480" y="381000"/>
                  </a:lnTo>
                  <a:lnTo>
                    <a:pt x="59436" y="420624"/>
                  </a:lnTo>
                  <a:lnTo>
                    <a:pt x="96012" y="453675"/>
                  </a:lnTo>
                  <a:lnTo>
                    <a:pt x="96012" y="452628"/>
                  </a:lnTo>
                  <a:lnTo>
                    <a:pt x="106680" y="446532"/>
                  </a:lnTo>
                  <a:close/>
                </a:path>
                <a:path w="401319" h="687704">
                  <a:moveTo>
                    <a:pt x="67056" y="138684"/>
                  </a:moveTo>
                  <a:lnTo>
                    <a:pt x="65532" y="140208"/>
                  </a:lnTo>
                  <a:lnTo>
                    <a:pt x="65532" y="140716"/>
                  </a:lnTo>
                  <a:lnTo>
                    <a:pt x="67056" y="138684"/>
                  </a:lnTo>
                  <a:close/>
                </a:path>
                <a:path w="401319" h="687704">
                  <a:moveTo>
                    <a:pt x="67056" y="291084"/>
                  </a:moveTo>
                  <a:lnTo>
                    <a:pt x="65532" y="291084"/>
                  </a:lnTo>
                  <a:lnTo>
                    <a:pt x="65532" y="292862"/>
                  </a:lnTo>
                  <a:lnTo>
                    <a:pt x="67056" y="291084"/>
                  </a:lnTo>
                  <a:close/>
                </a:path>
                <a:path w="401319" h="687704">
                  <a:moveTo>
                    <a:pt x="109728" y="671928"/>
                  </a:moveTo>
                  <a:lnTo>
                    <a:pt x="109728" y="600456"/>
                  </a:lnTo>
                  <a:lnTo>
                    <a:pt x="96012" y="588264"/>
                  </a:lnTo>
                  <a:lnTo>
                    <a:pt x="74676" y="569976"/>
                  </a:lnTo>
                  <a:lnTo>
                    <a:pt x="65532" y="559308"/>
                  </a:lnTo>
                  <a:lnTo>
                    <a:pt x="65532" y="577596"/>
                  </a:lnTo>
                  <a:lnTo>
                    <a:pt x="86868" y="598932"/>
                  </a:lnTo>
                  <a:lnTo>
                    <a:pt x="96012" y="605790"/>
                  </a:lnTo>
                  <a:lnTo>
                    <a:pt x="96012" y="603504"/>
                  </a:lnTo>
                  <a:lnTo>
                    <a:pt x="99060" y="608076"/>
                  </a:lnTo>
                  <a:lnTo>
                    <a:pt x="99060" y="686653"/>
                  </a:lnTo>
                  <a:lnTo>
                    <a:pt x="102108" y="685982"/>
                  </a:lnTo>
                  <a:lnTo>
                    <a:pt x="102108" y="673608"/>
                  </a:lnTo>
                  <a:lnTo>
                    <a:pt x="109728" y="671928"/>
                  </a:lnTo>
                  <a:close/>
                </a:path>
                <a:path w="401319" h="687704">
                  <a:moveTo>
                    <a:pt x="400812" y="620268"/>
                  </a:moveTo>
                  <a:lnTo>
                    <a:pt x="96012" y="362712"/>
                  </a:lnTo>
                  <a:lnTo>
                    <a:pt x="96012" y="438234"/>
                  </a:lnTo>
                  <a:lnTo>
                    <a:pt x="99060" y="440605"/>
                  </a:lnTo>
                  <a:lnTo>
                    <a:pt x="99060" y="381000"/>
                  </a:lnTo>
                  <a:lnTo>
                    <a:pt x="109728" y="376428"/>
                  </a:lnTo>
                  <a:lnTo>
                    <a:pt x="109728" y="390062"/>
                  </a:lnTo>
                  <a:lnTo>
                    <a:pt x="373180" y="613855"/>
                  </a:lnTo>
                  <a:lnTo>
                    <a:pt x="385572" y="611124"/>
                  </a:lnTo>
                  <a:lnTo>
                    <a:pt x="385572" y="623620"/>
                  </a:lnTo>
                  <a:lnTo>
                    <a:pt x="400812" y="620268"/>
                  </a:lnTo>
                  <a:close/>
                </a:path>
                <a:path w="401319" h="687704">
                  <a:moveTo>
                    <a:pt x="106680" y="462343"/>
                  </a:moveTo>
                  <a:lnTo>
                    <a:pt x="106680" y="446532"/>
                  </a:lnTo>
                  <a:lnTo>
                    <a:pt x="96012" y="452628"/>
                  </a:lnTo>
                  <a:lnTo>
                    <a:pt x="96012" y="453675"/>
                  </a:lnTo>
                  <a:lnTo>
                    <a:pt x="106680" y="462343"/>
                  </a:lnTo>
                  <a:close/>
                </a:path>
                <a:path w="401319" h="687704">
                  <a:moveTo>
                    <a:pt x="99060" y="608076"/>
                  </a:moveTo>
                  <a:lnTo>
                    <a:pt x="96012" y="603504"/>
                  </a:lnTo>
                  <a:lnTo>
                    <a:pt x="96012" y="605790"/>
                  </a:lnTo>
                  <a:lnTo>
                    <a:pt x="99060" y="608076"/>
                  </a:lnTo>
                  <a:close/>
                </a:path>
                <a:path w="401319" h="687704">
                  <a:moveTo>
                    <a:pt x="99060" y="686653"/>
                  </a:moveTo>
                  <a:lnTo>
                    <a:pt x="99060" y="608076"/>
                  </a:lnTo>
                  <a:lnTo>
                    <a:pt x="96012" y="605790"/>
                  </a:lnTo>
                  <a:lnTo>
                    <a:pt x="96012" y="687324"/>
                  </a:lnTo>
                  <a:lnTo>
                    <a:pt x="99060" y="686653"/>
                  </a:lnTo>
                  <a:close/>
                </a:path>
                <a:path w="401319" h="687704">
                  <a:moveTo>
                    <a:pt x="109728" y="390062"/>
                  </a:moveTo>
                  <a:lnTo>
                    <a:pt x="109728" y="376428"/>
                  </a:lnTo>
                  <a:lnTo>
                    <a:pt x="99060" y="381000"/>
                  </a:lnTo>
                  <a:lnTo>
                    <a:pt x="109728" y="390062"/>
                  </a:lnTo>
                  <a:close/>
                </a:path>
                <a:path w="401319" h="687704">
                  <a:moveTo>
                    <a:pt x="109728" y="464820"/>
                  </a:moveTo>
                  <a:lnTo>
                    <a:pt x="109728" y="390062"/>
                  </a:lnTo>
                  <a:lnTo>
                    <a:pt x="99060" y="381000"/>
                  </a:lnTo>
                  <a:lnTo>
                    <a:pt x="99060" y="440605"/>
                  </a:lnTo>
                  <a:lnTo>
                    <a:pt x="106680" y="446532"/>
                  </a:lnTo>
                  <a:lnTo>
                    <a:pt x="106680" y="462343"/>
                  </a:lnTo>
                  <a:lnTo>
                    <a:pt x="109728" y="464820"/>
                  </a:lnTo>
                  <a:close/>
                </a:path>
                <a:path w="401319" h="687704">
                  <a:moveTo>
                    <a:pt x="385572" y="623620"/>
                  </a:moveTo>
                  <a:lnTo>
                    <a:pt x="385572" y="611124"/>
                  </a:lnTo>
                  <a:lnTo>
                    <a:pt x="382524" y="621792"/>
                  </a:lnTo>
                  <a:lnTo>
                    <a:pt x="373180" y="613855"/>
                  </a:lnTo>
                  <a:lnTo>
                    <a:pt x="102108" y="673608"/>
                  </a:lnTo>
                  <a:lnTo>
                    <a:pt x="109728" y="679704"/>
                  </a:lnTo>
                  <a:lnTo>
                    <a:pt x="109728" y="684306"/>
                  </a:lnTo>
                  <a:lnTo>
                    <a:pt x="385572" y="623620"/>
                  </a:lnTo>
                  <a:close/>
                </a:path>
                <a:path w="401319" h="687704">
                  <a:moveTo>
                    <a:pt x="109728" y="684306"/>
                  </a:moveTo>
                  <a:lnTo>
                    <a:pt x="109728" y="679704"/>
                  </a:lnTo>
                  <a:lnTo>
                    <a:pt x="102108" y="673608"/>
                  </a:lnTo>
                  <a:lnTo>
                    <a:pt x="102108" y="685982"/>
                  </a:lnTo>
                  <a:lnTo>
                    <a:pt x="109728" y="684306"/>
                  </a:lnTo>
                  <a:close/>
                </a:path>
                <a:path w="401319" h="687704">
                  <a:moveTo>
                    <a:pt x="208788" y="44196"/>
                  </a:moveTo>
                  <a:lnTo>
                    <a:pt x="207264" y="44196"/>
                  </a:lnTo>
                  <a:lnTo>
                    <a:pt x="207264" y="44849"/>
                  </a:lnTo>
                  <a:lnTo>
                    <a:pt x="208788" y="44196"/>
                  </a:lnTo>
                  <a:close/>
                </a:path>
                <a:path w="401319" h="687704">
                  <a:moveTo>
                    <a:pt x="208788" y="196041"/>
                  </a:moveTo>
                  <a:lnTo>
                    <a:pt x="208788" y="195072"/>
                  </a:lnTo>
                  <a:lnTo>
                    <a:pt x="207264" y="196596"/>
                  </a:lnTo>
                  <a:lnTo>
                    <a:pt x="208788" y="196041"/>
                  </a:lnTo>
                  <a:close/>
                </a:path>
                <a:path w="401319" h="687704">
                  <a:moveTo>
                    <a:pt x="330708" y="15240"/>
                  </a:moveTo>
                  <a:lnTo>
                    <a:pt x="329184" y="15240"/>
                  </a:lnTo>
                  <a:lnTo>
                    <a:pt x="329184" y="15474"/>
                  </a:lnTo>
                  <a:lnTo>
                    <a:pt x="330708" y="15240"/>
                  </a:lnTo>
                  <a:close/>
                </a:path>
                <a:path w="401319" h="687704">
                  <a:moveTo>
                    <a:pt x="330708" y="167640"/>
                  </a:moveTo>
                  <a:lnTo>
                    <a:pt x="329184" y="167640"/>
                  </a:lnTo>
                  <a:lnTo>
                    <a:pt x="330708" y="167640"/>
                  </a:lnTo>
                  <a:close/>
                </a:path>
                <a:path w="401319" h="687704">
                  <a:moveTo>
                    <a:pt x="385572" y="611124"/>
                  </a:moveTo>
                  <a:lnTo>
                    <a:pt x="373180" y="613855"/>
                  </a:lnTo>
                  <a:lnTo>
                    <a:pt x="382524" y="621792"/>
                  </a:lnTo>
                  <a:lnTo>
                    <a:pt x="385572" y="611124"/>
                  </a:lnTo>
                  <a:close/>
                </a:path>
                <a:path w="401319" h="687704">
                  <a:moveTo>
                    <a:pt x="387096" y="13716"/>
                  </a:moveTo>
                  <a:lnTo>
                    <a:pt x="381000" y="6096"/>
                  </a:lnTo>
                  <a:lnTo>
                    <a:pt x="381000" y="13716"/>
                  </a:lnTo>
                  <a:lnTo>
                    <a:pt x="387096" y="13716"/>
                  </a:lnTo>
                  <a:close/>
                </a:path>
                <a:path w="401319" h="687704">
                  <a:moveTo>
                    <a:pt x="387096" y="150876"/>
                  </a:moveTo>
                  <a:lnTo>
                    <a:pt x="387096" y="13716"/>
                  </a:lnTo>
                  <a:lnTo>
                    <a:pt x="381000" y="13716"/>
                  </a:lnTo>
                  <a:lnTo>
                    <a:pt x="381000" y="151344"/>
                  </a:lnTo>
                  <a:lnTo>
                    <a:pt x="387096" y="150876"/>
                  </a:lnTo>
                  <a:close/>
                </a:path>
                <a:path w="401319" h="687704">
                  <a:moveTo>
                    <a:pt x="387096" y="164592"/>
                  </a:moveTo>
                  <a:lnTo>
                    <a:pt x="387096" y="150876"/>
                  </a:lnTo>
                  <a:lnTo>
                    <a:pt x="381000" y="156972"/>
                  </a:lnTo>
                  <a:lnTo>
                    <a:pt x="381000" y="164592"/>
                  </a:lnTo>
                  <a:lnTo>
                    <a:pt x="387096" y="1645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846954" y="5862828"/>
              <a:ext cx="1930908" cy="127254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B52A8AE6-DE31-F249-D3FC-06D1F593866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30</a:t>
            </a:fld>
            <a:endParaRPr lang="fr-F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1364" y="1057147"/>
            <a:ext cx="53016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Le </a:t>
            </a:r>
            <a:r>
              <a:rPr sz="3200" spc="-10" dirty="0"/>
              <a:t>cadre </a:t>
            </a:r>
            <a:r>
              <a:rPr sz="3200" dirty="0"/>
              <a:t>conceptuel </a:t>
            </a:r>
            <a:r>
              <a:rPr sz="3200" spc="-5" dirty="0"/>
              <a:t>de</a:t>
            </a:r>
            <a:r>
              <a:rPr sz="3200" spc="-90" dirty="0"/>
              <a:t> </a:t>
            </a:r>
            <a:r>
              <a:rPr sz="3200" spc="-5" dirty="0"/>
              <a:t>l’IASB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87028" y="3102354"/>
            <a:ext cx="7818120" cy="184912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 algn="just">
              <a:lnSpc>
                <a:spcPts val="2810"/>
              </a:lnSpc>
              <a:spcBef>
                <a:spcPts val="455"/>
              </a:spcBef>
            </a:pPr>
            <a:r>
              <a:rPr sz="2600" spc="-254" dirty="0">
                <a:latin typeface="Arial"/>
                <a:cs typeface="Arial"/>
              </a:rPr>
              <a:t>Le </a:t>
            </a:r>
            <a:r>
              <a:rPr sz="2600" spc="-55" dirty="0">
                <a:latin typeface="Arial"/>
                <a:cs typeface="Arial"/>
              </a:rPr>
              <a:t>référentiel </a:t>
            </a:r>
            <a:r>
              <a:rPr sz="2600" spc="-375" dirty="0">
                <a:latin typeface="Arial"/>
                <a:cs typeface="Arial"/>
              </a:rPr>
              <a:t>IFRS </a:t>
            </a:r>
            <a:r>
              <a:rPr sz="2600" spc="-110" dirty="0">
                <a:latin typeface="Arial"/>
                <a:cs typeface="Arial"/>
              </a:rPr>
              <a:t>est </a:t>
            </a:r>
            <a:r>
              <a:rPr sz="2600" spc="-55" dirty="0">
                <a:latin typeface="Arial"/>
                <a:cs typeface="Arial"/>
              </a:rPr>
              <a:t>aujourd’hui </a:t>
            </a:r>
            <a:r>
              <a:rPr sz="2600" spc="-70" dirty="0">
                <a:latin typeface="Arial"/>
                <a:cs typeface="Arial"/>
              </a:rPr>
              <a:t>constitué </a:t>
            </a:r>
            <a:r>
              <a:rPr sz="2600" spc="-120" dirty="0">
                <a:latin typeface="Arial"/>
                <a:cs typeface="Arial"/>
              </a:rPr>
              <a:t>de </a:t>
            </a:r>
            <a:r>
              <a:rPr sz="2600" spc="-130" dirty="0">
                <a:latin typeface="Arial"/>
                <a:cs typeface="Arial"/>
              </a:rPr>
              <a:t>37 </a:t>
            </a:r>
            <a:r>
              <a:rPr sz="2600" spc="-114" dirty="0">
                <a:latin typeface="Arial"/>
                <a:cs typeface="Arial"/>
              </a:rPr>
              <a:t>normes  </a:t>
            </a:r>
            <a:r>
              <a:rPr sz="2600" spc="-280" dirty="0">
                <a:latin typeface="Arial"/>
                <a:cs typeface="Arial"/>
              </a:rPr>
              <a:t>IAS </a:t>
            </a:r>
            <a:r>
              <a:rPr sz="2600" spc="-10" dirty="0">
                <a:latin typeface="Arial"/>
                <a:cs typeface="Arial"/>
              </a:rPr>
              <a:t>et </a:t>
            </a:r>
            <a:r>
              <a:rPr sz="2600" spc="-375" dirty="0">
                <a:latin typeface="Arial"/>
                <a:cs typeface="Arial"/>
              </a:rPr>
              <a:t>IFRS </a:t>
            </a:r>
            <a:r>
              <a:rPr sz="2600" spc="-105" dirty="0">
                <a:latin typeface="Arial"/>
                <a:cs typeface="Arial"/>
              </a:rPr>
              <a:t>publiées </a:t>
            </a:r>
            <a:r>
              <a:rPr sz="2600" spc="-120" dirty="0">
                <a:latin typeface="Arial"/>
                <a:cs typeface="Arial"/>
              </a:rPr>
              <a:t>(32 </a:t>
            </a:r>
            <a:r>
              <a:rPr sz="2600" spc="-114" dirty="0">
                <a:latin typeface="Arial"/>
                <a:cs typeface="Arial"/>
              </a:rPr>
              <a:t>normes </a:t>
            </a:r>
            <a:r>
              <a:rPr sz="2600" spc="-280" dirty="0">
                <a:latin typeface="Arial"/>
                <a:cs typeface="Arial"/>
              </a:rPr>
              <a:t>IAS </a:t>
            </a:r>
            <a:r>
              <a:rPr sz="2600" spc="-10" dirty="0">
                <a:latin typeface="Arial"/>
                <a:cs typeface="Arial"/>
              </a:rPr>
              <a:t>et </a:t>
            </a:r>
            <a:r>
              <a:rPr sz="2600" spc="-130" dirty="0">
                <a:latin typeface="Arial"/>
                <a:cs typeface="Arial"/>
              </a:rPr>
              <a:t>5 </a:t>
            </a:r>
            <a:r>
              <a:rPr sz="2600" spc="-280" dirty="0">
                <a:latin typeface="Arial"/>
                <a:cs typeface="Arial"/>
              </a:rPr>
              <a:t>IFRS), </a:t>
            </a:r>
            <a:r>
              <a:rPr sz="2600" spc="-125" dirty="0">
                <a:latin typeface="Arial"/>
                <a:cs typeface="Arial"/>
              </a:rPr>
              <a:t>de </a:t>
            </a:r>
            <a:r>
              <a:rPr sz="2600" spc="-135" dirty="0">
                <a:latin typeface="Arial"/>
                <a:cs typeface="Arial"/>
              </a:rPr>
              <a:t>11 </a:t>
            </a:r>
            <a:r>
              <a:rPr sz="2600" spc="-375" dirty="0">
                <a:latin typeface="Arial"/>
                <a:cs typeface="Arial"/>
              </a:rPr>
              <a:t>SIC </a:t>
            </a:r>
            <a:r>
              <a:rPr sz="2600" spc="-15" dirty="0">
                <a:latin typeface="Arial"/>
                <a:cs typeface="Arial"/>
              </a:rPr>
              <a:t>et  </a:t>
            </a:r>
            <a:r>
              <a:rPr sz="2600" spc="-130" dirty="0">
                <a:latin typeface="Arial"/>
                <a:cs typeface="Arial"/>
              </a:rPr>
              <a:t>7 </a:t>
            </a:r>
            <a:r>
              <a:rPr sz="2600" spc="-300" dirty="0">
                <a:latin typeface="Arial"/>
                <a:cs typeface="Arial"/>
              </a:rPr>
              <a:t>IFRIC </a:t>
            </a:r>
            <a:r>
              <a:rPr sz="2600" spc="-50" dirty="0">
                <a:latin typeface="Arial"/>
                <a:cs typeface="Arial"/>
              </a:rPr>
              <a:t>qui </a:t>
            </a:r>
            <a:r>
              <a:rPr sz="2600" spc="-80" dirty="0">
                <a:latin typeface="Arial"/>
                <a:cs typeface="Arial"/>
              </a:rPr>
              <a:t>sont </a:t>
            </a:r>
            <a:r>
              <a:rPr sz="2600" spc="-180" dirty="0">
                <a:latin typeface="Arial"/>
                <a:cs typeface="Arial"/>
              </a:rPr>
              <a:t>des </a:t>
            </a:r>
            <a:r>
              <a:rPr sz="2600" spc="-105" dirty="0">
                <a:latin typeface="Arial"/>
                <a:cs typeface="Arial"/>
              </a:rPr>
              <a:t>commentaires </a:t>
            </a:r>
            <a:r>
              <a:rPr sz="2600" spc="-85" dirty="0">
                <a:latin typeface="Arial"/>
                <a:cs typeface="Arial"/>
              </a:rPr>
              <a:t>ou </a:t>
            </a:r>
            <a:r>
              <a:rPr sz="2600" spc="-50" dirty="0">
                <a:latin typeface="Arial"/>
                <a:cs typeface="Arial"/>
              </a:rPr>
              <a:t>interprétations </a:t>
            </a:r>
            <a:r>
              <a:rPr sz="2600" spc="-120" dirty="0">
                <a:latin typeface="Arial"/>
                <a:cs typeface="Arial"/>
              </a:rPr>
              <a:t>de  </a:t>
            </a:r>
            <a:r>
              <a:rPr sz="2600" spc="-220" dirty="0">
                <a:latin typeface="Arial"/>
                <a:cs typeface="Arial"/>
              </a:rPr>
              <a:t>ces </a:t>
            </a:r>
            <a:r>
              <a:rPr sz="2600" spc="-114" dirty="0">
                <a:latin typeface="Arial"/>
                <a:cs typeface="Arial"/>
              </a:rPr>
              <a:t>normes</a:t>
            </a:r>
            <a:r>
              <a:rPr sz="2600" spc="490" dirty="0">
                <a:latin typeface="Arial"/>
                <a:cs typeface="Arial"/>
              </a:rPr>
              <a:t> </a:t>
            </a:r>
            <a:r>
              <a:rPr sz="2600" spc="-114" dirty="0">
                <a:latin typeface="Arial"/>
                <a:cs typeface="Arial"/>
              </a:rPr>
              <a:t>existantes.  </a:t>
            </a:r>
            <a:r>
              <a:rPr sz="2600" spc="-25" dirty="0">
                <a:latin typeface="Arial"/>
                <a:cs typeface="Arial"/>
              </a:rPr>
              <a:t>Il </a:t>
            </a:r>
            <a:r>
              <a:rPr sz="2600" spc="-110" dirty="0">
                <a:latin typeface="Arial"/>
                <a:cs typeface="Arial"/>
              </a:rPr>
              <a:t>est également </a:t>
            </a:r>
            <a:r>
              <a:rPr sz="2600" spc="-50" dirty="0">
                <a:latin typeface="Arial"/>
                <a:cs typeface="Arial"/>
              </a:rPr>
              <a:t>doté </a:t>
            </a:r>
            <a:r>
              <a:rPr sz="2600" spc="-85" dirty="0">
                <a:latin typeface="Arial"/>
                <a:cs typeface="Arial"/>
              </a:rPr>
              <a:t>d’une  </a:t>
            </a:r>
            <a:r>
              <a:rPr sz="2600" spc="-114" dirty="0">
                <a:latin typeface="Arial"/>
                <a:cs typeface="Arial"/>
              </a:rPr>
              <a:t>préface </a:t>
            </a:r>
            <a:r>
              <a:rPr sz="2600" spc="-10" dirty="0">
                <a:latin typeface="Arial"/>
                <a:cs typeface="Arial"/>
              </a:rPr>
              <a:t>et </a:t>
            </a:r>
            <a:r>
              <a:rPr sz="2600" spc="-60" dirty="0">
                <a:latin typeface="Arial"/>
                <a:cs typeface="Arial"/>
              </a:rPr>
              <a:t>d’un </a:t>
            </a:r>
            <a:r>
              <a:rPr sz="2600" spc="-130" dirty="0">
                <a:latin typeface="Arial"/>
                <a:cs typeface="Arial"/>
              </a:rPr>
              <a:t>cadre </a:t>
            </a:r>
            <a:r>
              <a:rPr sz="2600" spc="-90" dirty="0">
                <a:latin typeface="Arial"/>
                <a:cs typeface="Arial"/>
              </a:rPr>
              <a:t>conceptuel</a:t>
            </a:r>
            <a:r>
              <a:rPr sz="2600" spc="-475" dirty="0">
                <a:latin typeface="Arial"/>
                <a:cs typeface="Arial"/>
              </a:rPr>
              <a:t> </a:t>
            </a:r>
            <a:r>
              <a:rPr sz="2600" spc="-114" dirty="0">
                <a:latin typeface="Arial"/>
                <a:cs typeface="Arial"/>
              </a:rPr>
              <a:t>général.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6D925C-3D79-3F73-3025-4E7DE0DFE9D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31</a:t>
            </a:fld>
            <a:endParaRPr lang="fr-F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58528" y="1072387"/>
            <a:ext cx="64852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Processus </a:t>
            </a:r>
            <a:r>
              <a:rPr sz="3200" dirty="0"/>
              <a:t>d’élaboration </a:t>
            </a:r>
            <a:r>
              <a:rPr sz="3200" spc="-5" dirty="0"/>
              <a:t>d’une</a:t>
            </a:r>
            <a:r>
              <a:rPr sz="3200" spc="-155" dirty="0"/>
              <a:t> </a:t>
            </a:r>
            <a:r>
              <a:rPr sz="3200" dirty="0"/>
              <a:t>norme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87028" y="2853942"/>
            <a:ext cx="7818120" cy="279971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725"/>
              </a:spcBef>
            </a:pPr>
            <a:r>
              <a:rPr sz="2600" spc="-110" dirty="0">
                <a:latin typeface="Arial"/>
                <a:cs typeface="Arial"/>
              </a:rPr>
              <a:t>L’élaboration </a:t>
            </a:r>
            <a:r>
              <a:rPr sz="2600" spc="-85" dirty="0">
                <a:latin typeface="Arial"/>
                <a:cs typeface="Arial"/>
              </a:rPr>
              <a:t>d’une </a:t>
            </a:r>
            <a:r>
              <a:rPr sz="2600" spc="-75" dirty="0">
                <a:latin typeface="Arial"/>
                <a:cs typeface="Arial"/>
              </a:rPr>
              <a:t>norme </a:t>
            </a:r>
            <a:r>
              <a:rPr sz="2600" spc="-55" dirty="0">
                <a:latin typeface="Arial"/>
                <a:cs typeface="Arial"/>
              </a:rPr>
              <a:t>internationale </a:t>
            </a:r>
            <a:r>
              <a:rPr sz="2600" spc="-110" dirty="0">
                <a:latin typeface="Arial"/>
                <a:cs typeface="Arial"/>
              </a:rPr>
              <a:t>est </a:t>
            </a:r>
            <a:r>
              <a:rPr sz="2600" spc="-140" dirty="0">
                <a:latin typeface="Arial"/>
                <a:cs typeface="Arial"/>
              </a:rPr>
              <a:t>soumise </a:t>
            </a:r>
            <a:r>
              <a:rPr sz="2600" spc="-200" dirty="0">
                <a:latin typeface="Arial"/>
                <a:cs typeface="Arial"/>
              </a:rPr>
              <a:t>à  </a:t>
            </a:r>
            <a:r>
              <a:rPr sz="2600" spc="-110" dirty="0">
                <a:latin typeface="Arial"/>
                <a:cs typeface="Arial"/>
              </a:rPr>
              <a:t>une </a:t>
            </a:r>
            <a:r>
              <a:rPr sz="2600" spc="-95" dirty="0">
                <a:latin typeface="Arial"/>
                <a:cs typeface="Arial"/>
              </a:rPr>
              <a:t>procédure </a:t>
            </a:r>
            <a:r>
              <a:rPr sz="2600" spc="-70" dirty="0">
                <a:latin typeface="Arial"/>
                <a:cs typeface="Arial"/>
              </a:rPr>
              <a:t>prédéfinie </a:t>
            </a:r>
            <a:r>
              <a:rPr sz="2600" spc="-10" dirty="0">
                <a:latin typeface="Arial"/>
                <a:cs typeface="Arial"/>
              </a:rPr>
              <a:t>et </a:t>
            </a:r>
            <a:r>
              <a:rPr sz="2600" spc="-130" dirty="0">
                <a:latin typeface="Arial"/>
                <a:cs typeface="Arial"/>
              </a:rPr>
              <a:t>encadrée, </a:t>
            </a:r>
            <a:r>
              <a:rPr sz="2600" spc="-20" dirty="0">
                <a:latin typeface="Arial"/>
                <a:cs typeface="Arial"/>
              </a:rPr>
              <a:t>intitulée </a:t>
            </a:r>
            <a:r>
              <a:rPr sz="2600" spc="-114" dirty="0">
                <a:latin typeface="Arial"/>
                <a:cs typeface="Arial"/>
              </a:rPr>
              <a:t>« </a:t>
            </a:r>
            <a:r>
              <a:rPr sz="2600" spc="-175" dirty="0">
                <a:latin typeface="Arial"/>
                <a:cs typeface="Arial"/>
              </a:rPr>
              <a:t>Due  </a:t>
            </a:r>
            <a:r>
              <a:rPr sz="2600" spc="-155" dirty="0">
                <a:latin typeface="Arial"/>
                <a:cs typeface="Arial"/>
              </a:rPr>
              <a:t>process</a:t>
            </a:r>
            <a:r>
              <a:rPr sz="2600" spc="-185" dirty="0">
                <a:latin typeface="Arial"/>
                <a:cs typeface="Arial"/>
              </a:rPr>
              <a:t> </a:t>
            </a:r>
            <a:r>
              <a:rPr sz="2600" spc="-95" dirty="0">
                <a:latin typeface="Arial"/>
                <a:cs typeface="Arial"/>
              </a:rPr>
              <a:t>».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50">
              <a:latin typeface="Arial"/>
              <a:cs typeface="Arial"/>
            </a:endParaRPr>
          </a:p>
          <a:p>
            <a:pPr marL="12700" marR="6350" algn="just">
              <a:lnSpc>
                <a:spcPct val="80000"/>
              </a:lnSpc>
              <a:spcBef>
                <a:spcPts val="5"/>
              </a:spcBef>
            </a:pPr>
            <a:r>
              <a:rPr sz="2600" spc="-120" dirty="0">
                <a:latin typeface="Arial"/>
                <a:cs typeface="Arial"/>
              </a:rPr>
              <a:t>Cette </a:t>
            </a:r>
            <a:r>
              <a:rPr sz="2600" spc="-95" dirty="0">
                <a:latin typeface="Arial"/>
                <a:cs typeface="Arial"/>
              </a:rPr>
              <a:t>procédure </a:t>
            </a:r>
            <a:r>
              <a:rPr sz="2600" spc="-114" dirty="0">
                <a:latin typeface="Arial"/>
                <a:cs typeface="Arial"/>
              </a:rPr>
              <a:t>est </a:t>
            </a:r>
            <a:r>
              <a:rPr sz="2600" spc="-105" dirty="0">
                <a:latin typeface="Arial"/>
                <a:cs typeface="Arial"/>
              </a:rPr>
              <a:t>cependant </a:t>
            </a:r>
            <a:r>
              <a:rPr sz="2600" spc="-90" dirty="0">
                <a:latin typeface="Arial"/>
                <a:cs typeface="Arial"/>
              </a:rPr>
              <a:t>légèrement</a:t>
            </a:r>
            <a:r>
              <a:rPr sz="2600" spc="540" dirty="0">
                <a:latin typeface="Arial"/>
                <a:cs typeface="Arial"/>
              </a:rPr>
              <a:t> </a:t>
            </a:r>
            <a:r>
              <a:rPr sz="2600" spc="-105" dirty="0">
                <a:latin typeface="Arial"/>
                <a:cs typeface="Arial"/>
              </a:rPr>
              <a:t>longue  (2 </a:t>
            </a:r>
            <a:r>
              <a:rPr sz="2600" spc="-200" dirty="0">
                <a:latin typeface="Arial"/>
                <a:cs typeface="Arial"/>
              </a:rPr>
              <a:t>à </a:t>
            </a:r>
            <a:r>
              <a:rPr sz="2600" spc="-130" dirty="0">
                <a:latin typeface="Arial"/>
                <a:cs typeface="Arial"/>
              </a:rPr>
              <a:t>3 </a:t>
            </a:r>
            <a:r>
              <a:rPr sz="2600" spc="-165" dirty="0">
                <a:latin typeface="Arial"/>
                <a:cs typeface="Arial"/>
              </a:rPr>
              <a:t>ans) </a:t>
            </a:r>
            <a:r>
              <a:rPr sz="2600" spc="-10" dirty="0">
                <a:latin typeface="Arial"/>
                <a:cs typeface="Arial"/>
              </a:rPr>
              <a:t>et </a:t>
            </a:r>
            <a:r>
              <a:rPr sz="2600" spc="-5" dirty="0">
                <a:latin typeface="Arial"/>
                <a:cs typeface="Arial"/>
              </a:rPr>
              <a:t>fait </a:t>
            </a:r>
            <a:r>
              <a:rPr sz="2600" spc="-105" dirty="0">
                <a:latin typeface="Arial"/>
                <a:cs typeface="Arial"/>
              </a:rPr>
              <a:t>appel </a:t>
            </a:r>
            <a:r>
              <a:rPr sz="2600" spc="-200" dirty="0">
                <a:latin typeface="Arial"/>
                <a:cs typeface="Arial"/>
              </a:rPr>
              <a:t>à </a:t>
            </a:r>
            <a:r>
              <a:rPr sz="2600" spc="-125" dirty="0">
                <a:latin typeface="Arial"/>
                <a:cs typeface="Arial"/>
              </a:rPr>
              <a:t>de </a:t>
            </a:r>
            <a:r>
              <a:rPr sz="2600" spc="-135" dirty="0">
                <a:latin typeface="Arial"/>
                <a:cs typeface="Arial"/>
              </a:rPr>
              <a:t>nombreuses </a:t>
            </a:r>
            <a:r>
              <a:rPr sz="2600" spc="-90" dirty="0">
                <a:latin typeface="Arial"/>
                <a:cs typeface="Arial"/>
              </a:rPr>
              <a:t>consultations  </a:t>
            </a:r>
            <a:r>
              <a:rPr sz="2600" spc="-10" dirty="0">
                <a:latin typeface="Arial"/>
                <a:cs typeface="Arial"/>
              </a:rPr>
              <a:t>tant </a:t>
            </a:r>
            <a:r>
              <a:rPr sz="2600" spc="-140" dirty="0">
                <a:latin typeface="Arial"/>
                <a:cs typeface="Arial"/>
              </a:rPr>
              <a:t>au </a:t>
            </a:r>
            <a:r>
              <a:rPr sz="2600" spc="-114" dirty="0">
                <a:latin typeface="Arial"/>
                <a:cs typeface="Arial"/>
              </a:rPr>
              <a:t>niveau </a:t>
            </a:r>
            <a:r>
              <a:rPr sz="2600" spc="-85" dirty="0">
                <a:latin typeface="Arial"/>
                <a:cs typeface="Arial"/>
              </a:rPr>
              <a:t>du </a:t>
            </a:r>
            <a:r>
              <a:rPr sz="2600" spc="-434" dirty="0">
                <a:latin typeface="Arial"/>
                <a:cs typeface="Arial"/>
              </a:rPr>
              <a:t>SAC </a:t>
            </a:r>
            <a:r>
              <a:rPr sz="2600" spc="-145" dirty="0">
                <a:latin typeface="Arial"/>
                <a:cs typeface="Arial"/>
              </a:rPr>
              <a:t>(Standards </a:t>
            </a:r>
            <a:r>
              <a:rPr sz="2600" spc="-110" dirty="0">
                <a:latin typeface="Arial"/>
                <a:cs typeface="Arial"/>
              </a:rPr>
              <a:t>Advisory </a:t>
            </a:r>
            <a:r>
              <a:rPr sz="2600" spc="-125" dirty="0">
                <a:latin typeface="Arial"/>
                <a:cs typeface="Arial"/>
              </a:rPr>
              <a:t>Council) </a:t>
            </a:r>
            <a:r>
              <a:rPr sz="2600" spc="-120" dirty="0">
                <a:latin typeface="Arial"/>
                <a:cs typeface="Arial"/>
              </a:rPr>
              <a:t>qu’au  </a:t>
            </a:r>
            <a:r>
              <a:rPr sz="2600" spc="-110" dirty="0">
                <a:latin typeface="Arial"/>
                <a:cs typeface="Arial"/>
              </a:rPr>
              <a:t>niveau </a:t>
            </a:r>
            <a:r>
              <a:rPr sz="2600" spc="-175" dirty="0">
                <a:latin typeface="Arial"/>
                <a:cs typeface="Arial"/>
              </a:rPr>
              <a:t>des </a:t>
            </a:r>
            <a:r>
              <a:rPr sz="2600" spc="-110" dirty="0">
                <a:latin typeface="Arial"/>
                <a:cs typeface="Arial"/>
              </a:rPr>
              <a:t>organisations </a:t>
            </a:r>
            <a:r>
              <a:rPr sz="2600" spc="-114" dirty="0">
                <a:latin typeface="Arial"/>
                <a:cs typeface="Arial"/>
              </a:rPr>
              <a:t>en </a:t>
            </a:r>
            <a:r>
              <a:rPr sz="2600" spc="-85" dirty="0">
                <a:latin typeface="Arial"/>
                <a:cs typeface="Arial"/>
              </a:rPr>
              <a:t>liaison </a:t>
            </a:r>
            <a:r>
              <a:rPr sz="2600" spc="-190" dirty="0">
                <a:latin typeface="Arial"/>
                <a:cs typeface="Arial"/>
              </a:rPr>
              <a:t>avec</a:t>
            </a:r>
            <a:r>
              <a:rPr sz="2600" spc="-295" dirty="0">
                <a:latin typeface="Arial"/>
                <a:cs typeface="Arial"/>
              </a:rPr>
              <a:t> </a:t>
            </a:r>
            <a:r>
              <a:rPr sz="2600" spc="-165" dirty="0">
                <a:latin typeface="Arial"/>
                <a:cs typeface="Arial"/>
              </a:rPr>
              <a:t>l’IASB.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74AA9C-7C66-80B7-5295-D6F79DE51EF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32</a:t>
            </a:fld>
            <a:endParaRPr lang="fr-F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89185" y="527304"/>
            <a:ext cx="1211580" cy="402590"/>
            <a:chOff x="1289185" y="527304"/>
            <a:chExt cx="1211580" cy="402590"/>
          </a:xfrm>
        </p:grpSpPr>
        <p:sp>
          <p:nvSpPr>
            <p:cNvPr id="3" name="object 3"/>
            <p:cNvSpPr/>
            <p:nvPr/>
          </p:nvSpPr>
          <p:spPr>
            <a:xfrm>
              <a:off x="1302901" y="542543"/>
              <a:ext cx="1184275" cy="372110"/>
            </a:xfrm>
            <a:custGeom>
              <a:avLst/>
              <a:gdLst/>
              <a:ahLst/>
              <a:cxnLst/>
              <a:rect l="l" t="t" r="r" b="b"/>
              <a:pathLst>
                <a:path w="1184275" h="372109">
                  <a:moveTo>
                    <a:pt x="1184147" y="371855"/>
                  </a:moveTo>
                  <a:lnTo>
                    <a:pt x="1184147" y="0"/>
                  </a:lnTo>
                  <a:lnTo>
                    <a:pt x="0" y="0"/>
                  </a:lnTo>
                  <a:lnTo>
                    <a:pt x="0" y="371855"/>
                  </a:lnTo>
                  <a:lnTo>
                    <a:pt x="1184147" y="371855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89185" y="527304"/>
              <a:ext cx="1211580" cy="402590"/>
            </a:xfrm>
            <a:custGeom>
              <a:avLst/>
              <a:gdLst/>
              <a:ahLst/>
              <a:cxnLst/>
              <a:rect l="l" t="t" r="r" b="b"/>
              <a:pathLst>
                <a:path w="1211580" h="402590">
                  <a:moveTo>
                    <a:pt x="28956" y="387096"/>
                  </a:moveTo>
                  <a:lnTo>
                    <a:pt x="28956" y="272796"/>
                  </a:lnTo>
                  <a:lnTo>
                    <a:pt x="0" y="272796"/>
                  </a:lnTo>
                  <a:lnTo>
                    <a:pt x="0" y="387096"/>
                  </a:lnTo>
                  <a:lnTo>
                    <a:pt x="28956" y="387096"/>
                  </a:lnTo>
                  <a:close/>
                </a:path>
                <a:path w="1211580" h="402590">
                  <a:moveTo>
                    <a:pt x="28956" y="187452"/>
                  </a:moveTo>
                  <a:lnTo>
                    <a:pt x="28956" y="158496"/>
                  </a:lnTo>
                  <a:lnTo>
                    <a:pt x="0" y="158496"/>
                  </a:lnTo>
                  <a:lnTo>
                    <a:pt x="0" y="187452"/>
                  </a:lnTo>
                  <a:lnTo>
                    <a:pt x="28956" y="187452"/>
                  </a:lnTo>
                  <a:close/>
                </a:path>
                <a:path w="1211580" h="402590">
                  <a:moveTo>
                    <a:pt x="70104" y="28956"/>
                  </a:moveTo>
                  <a:lnTo>
                    <a:pt x="70104" y="0"/>
                  </a:lnTo>
                  <a:lnTo>
                    <a:pt x="0" y="0"/>
                  </a:lnTo>
                  <a:lnTo>
                    <a:pt x="0" y="73152"/>
                  </a:lnTo>
                  <a:lnTo>
                    <a:pt x="13716" y="73152"/>
                  </a:lnTo>
                  <a:lnTo>
                    <a:pt x="13716" y="28956"/>
                  </a:lnTo>
                  <a:lnTo>
                    <a:pt x="28956" y="15240"/>
                  </a:lnTo>
                  <a:lnTo>
                    <a:pt x="28956" y="28956"/>
                  </a:lnTo>
                  <a:lnTo>
                    <a:pt x="70104" y="28956"/>
                  </a:lnTo>
                  <a:close/>
                </a:path>
                <a:path w="1211580" h="402590">
                  <a:moveTo>
                    <a:pt x="28956" y="28956"/>
                  </a:moveTo>
                  <a:lnTo>
                    <a:pt x="28956" y="15240"/>
                  </a:lnTo>
                  <a:lnTo>
                    <a:pt x="13716" y="28956"/>
                  </a:lnTo>
                  <a:lnTo>
                    <a:pt x="28956" y="28956"/>
                  </a:lnTo>
                  <a:close/>
                </a:path>
                <a:path w="1211580" h="402590">
                  <a:moveTo>
                    <a:pt x="28956" y="73152"/>
                  </a:moveTo>
                  <a:lnTo>
                    <a:pt x="28956" y="28956"/>
                  </a:lnTo>
                  <a:lnTo>
                    <a:pt x="13716" y="28956"/>
                  </a:lnTo>
                  <a:lnTo>
                    <a:pt x="13716" y="73152"/>
                  </a:lnTo>
                  <a:lnTo>
                    <a:pt x="28956" y="73152"/>
                  </a:lnTo>
                  <a:close/>
                </a:path>
                <a:path w="1211580" h="402590">
                  <a:moveTo>
                    <a:pt x="184404" y="28956"/>
                  </a:moveTo>
                  <a:lnTo>
                    <a:pt x="184404" y="0"/>
                  </a:lnTo>
                  <a:lnTo>
                    <a:pt x="155448" y="0"/>
                  </a:lnTo>
                  <a:lnTo>
                    <a:pt x="155448" y="28956"/>
                  </a:lnTo>
                  <a:lnTo>
                    <a:pt x="184404" y="28956"/>
                  </a:lnTo>
                  <a:close/>
                </a:path>
                <a:path w="1211580" h="402590">
                  <a:moveTo>
                    <a:pt x="384044" y="28956"/>
                  </a:moveTo>
                  <a:lnTo>
                    <a:pt x="384044" y="0"/>
                  </a:lnTo>
                  <a:lnTo>
                    <a:pt x="269744" y="0"/>
                  </a:lnTo>
                  <a:lnTo>
                    <a:pt x="269744" y="28956"/>
                  </a:lnTo>
                  <a:lnTo>
                    <a:pt x="384044" y="28956"/>
                  </a:lnTo>
                  <a:close/>
                </a:path>
                <a:path w="1211580" h="402590">
                  <a:moveTo>
                    <a:pt x="498344" y="28956"/>
                  </a:moveTo>
                  <a:lnTo>
                    <a:pt x="498344" y="0"/>
                  </a:lnTo>
                  <a:lnTo>
                    <a:pt x="469388" y="0"/>
                  </a:lnTo>
                  <a:lnTo>
                    <a:pt x="469388" y="28956"/>
                  </a:lnTo>
                  <a:lnTo>
                    <a:pt x="498344" y="28956"/>
                  </a:lnTo>
                  <a:close/>
                </a:path>
                <a:path w="1211580" h="402590">
                  <a:moveTo>
                    <a:pt x="697988" y="28956"/>
                  </a:moveTo>
                  <a:lnTo>
                    <a:pt x="697988" y="0"/>
                  </a:lnTo>
                  <a:lnTo>
                    <a:pt x="583688" y="0"/>
                  </a:lnTo>
                  <a:lnTo>
                    <a:pt x="583688" y="28956"/>
                  </a:lnTo>
                  <a:lnTo>
                    <a:pt x="697988" y="28956"/>
                  </a:lnTo>
                  <a:close/>
                </a:path>
                <a:path w="1211580" h="402590">
                  <a:moveTo>
                    <a:pt x="812288" y="28956"/>
                  </a:moveTo>
                  <a:lnTo>
                    <a:pt x="812288" y="0"/>
                  </a:lnTo>
                  <a:lnTo>
                    <a:pt x="784856" y="0"/>
                  </a:lnTo>
                  <a:lnTo>
                    <a:pt x="784856" y="28956"/>
                  </a:lnTo>
                  <a:lnTo>
                    <a:pt x="812288" y="28956"/>
                  </a:lnTo>
                  <a:close/>
                </a:path>
                <a:path w="1211580" h="402590">
                  <a:moveTo>
                    <a:pt x="1013456" y="28956"/>
                  </a:moveTo>
                  <a:lnTo>
                    <a:pt x="1013456" y="0"/>
                  </a:lnTo>
                  <a:lnTo>
                    <a:pt x="899156" y="0"/>
                  </a:lnTo>
                  <a:lnTo>
                    <a:pt x="899156" y="28956"/>
                  </a:lnTo>
                  <a:lnTo>
                    <a:pt x="1013456" y="28956"/>
                  </a:lnTo>
                  <a:close/>
                </a:path>
                <a:path w="1211580" h="402590">
                  <a:moveTo>
                    <a:pt x="1127756" y="28956"/>
                  </a:moveTo>
                  <a:lnTo>
                    <a:pt x="1127756" y="0"/>
                  </a:lnTo>
                  <a:lnTo>
                    <a:pt x="1098800" y="0"/>
                  </a:lnTo>
                  <a:lnTo>
                    <a:pt x="1098800" y="28956"/>
                  </a:lnTo>
                  <a:lnTo>
                    <a:pt x="1127756" y="28956"/>
                  </a:lnTo>
                  <a:close/>
                </a:path>
                <a:path w="1211580" h="402590">
                  <a:moveTo>
                    <a:pt x="1211576" y="144780"/>
                  </a:moveTo>
                  <a:lnTo>
                    <a:pt x="1211576" y="30480"/>
                  </a:lnTo>
                  <a:lnTo>
                    <a:pt x="1182620" y="30480"/>
                  </a:lnTo>
                  <a:lnTo>
                    <a:pt x="1182620" y="144780"/>
                  </a:lnTo>
                  <a:lnTo>
                    <a:pt x="1211576" y="144780"/>
                  </a:lnTo>
                  <a:close/>
                </a:path>
                <a:path w="1211580" h="402590">
                  <a:moveTo>
                    <a:pt x="1211576" y="259080"/>
                  </a:moveTo>
                  <a:lnTo>
                    <a:pt x="1211576" y="230124"/>
                  </a:lnTo>
                  <a:lnTo>
                    <a:pt x="1182620" y="230124"/>
                  </a:lnTo>
                  <a:lnTo>
                    <a:pt x="1182620" y="259080"/>
                  </a:lnTo>
                  <a:lnTo>
                    <a:pt x="1211576" y="259080"/>
                  </a:lnTo>
                  <a:close/>
                </a:path>
                <a:path w="1211580" h="402590">
                  <a:moveTo>
                    <a:pt x="1197860" y="373380"/>
                  </a:moveTo>
                  <a:lnTo>
                    <a:pt x="1126232" y="373380"/>
                  </a:lnTo>
                  <a:lnTo>
                    <a:pt x="1126232" y="402336"/>
                  </a:lnTo>
                  <a:lnTo>
                    <a:pt x="1182620" y="402336"/>
                  </a:lnTo>
                  <a:lnTo>
                    <a:pt x="1182620" y="387096"/>
                  </a:lnTo>
                  <a:lnTo>
                    <a:pt x="1197860" y="373380"/>
                  </a:lnTo>
                  <a:close/>
                </a:path>
                <a:path w="1211580" h="402590">
                  <a:moveTo>
                    <a:pt x="1211576" y="402336"/>
                  </a:moveTo>
                  <a:lnTo>
                    <a:pt x="1211576" y="344424"/>
                  </a:lnTo>
                  <a:lnTo>
                    <a:pt x="1182620" y="344424"/>
                  </a:lnTo>
                  <a:lnTo>
                    <a:pt x="1182620" y="373380"/>
                  </a:lnTo>
                  <a:lnTo>
                    <a:pt x="1197860" y="373380"/>
                  </a:lnTo>
                  <a:lnTo>
                    <a:pt x="1197860" y="402336"/>
                  </a:lnTo>
                  <a:lnTo>
                    <a:pt x="1211576" y="402336"/>
                  </a:lnTo>
                  <a:close/>
                </a:path>
                <a:path w="1211580" h="402590">
                  <a:moveTo>
                    <a:pt x="1197860" y="402336"/>
                  </a:moveTo>
                  <a:lnTo>
                    <a:pt x="1197860" y="373380"/>
                  </a:lnTo>
                  <a:lnTo>
                    <a:pt x="1182620" y="387096"/>
                  </a:lnTo>
                  <a:lnTo>
                    <a:pt x="1182620" y="402336"/>
                  </a:lnTo>
                  <a:lnTo>
                    <a:pt x="1197860" y="402336"/>
                  </a:lnTo>
                  <a:close/>
                </a:path>
                <a:path w="1211580" h="402590">
                  <a:moveTo>
                    <a:pt x="1039364" y="402336"/>
                  </a:moveTo>
                  <a:lnTo>
                    <a:pt x="1039364" y="373380"/>
                  </a:lnTo>
                  <a:lnTo>
                    <a:pt x="1011932" y="373380"/>
                  </a:lnTo>
                  <a:lnTo>
                    <a:pt x="1011932" y="402336"/>
                  </a:lnTo>
                  <a:lnTo>
                    <a:pt x="1039364" y="402336"/>
                  </a:lnTo>
                  <a:close/>
                </a:path>
                <a:path w="1211580" h="402590">
                  <a:moveTo>
                    <a:pt x="925064" y="402336"/>
                  </a:moveTo>
                  <a:lnTo>
                    <a:pt x="925064" y="373380"/>
                  </a:lnTo>
                  <a:lnTo>
                    <a:pt x="810764" y="373380"/>
                  </a:lnTo>
                  <a:lnTo>
                    <a:pt x="810764" y="402336"/>
                  </a:lnTo>
                  <a:lnTo>
                    <a:pt x="925064" y="402336"/>
                  </a:lnTo>
                  <a:close/>
                </a:path>
                <a:path w="1211580" h="402590">
                  <a:moveTo>
                    <a:pt x="725420" y="402336"/>
                  </a:moveTo>
                  <a:lnTo>
                    <a:pt x="725420" y="373380"/>
                  </a:lnTo>
                  <a:lnTo>
                    <a:pt x="696464" y="373380"/>
                  </a:lnTo>
                  <a:lnTo>
                    <a:pt x="696464" y="402336"/>
                  </a:lnTo>
                  <a:lnTo>
                    <a:pt x="725420" y="402336"/>
                  </a:lnTo>
                  <a:close/>
                </a:path>
                <a:path w="1211580" h="402590">
                  <a:moveTo>
                    <a:pt x="611120" y="402336"/>
                  </a:moveTo>
                  <a:lnTo>
                    <a:pt x="611120" y="373380"/>
                  </a:lnTo>
                  <a:lnTo>
                    <a:pt x="496820" y="373380"/>
                  </a:lnTo>
                  <a:lnTo>
                    <a:pt x="496820" y="402336"/>
                  </a:lnTo>
                  <a:lnTo>
                    <a:pt x="611120" y="402336"/>
                  </a:lnTo>
                  <a:close/>
                </a:path>
                <a:path w="1211580" h="402590">
                  <a:moveTo>
                    <a:pt x="411476" y="402336"/>
                  </a:moveTo>
                  <a:lnTo>
                    <a:pt x="411476" y="373380"/>
                  </a:lnTo>
                  <a:lnTo>
                    <a:pt x="382520" y="373380"/>
                  </a:lnTo>
                  <a:lnTo>
                    <a:pt x="382520" y="402336"/>
                  </a:lnTo>
                  <a:lnTo>
                    <a:pt x="411476" y="402336"/>
                  </a:lnTo>
                  <a:close/>
                </a:path>
                <a:path w="1211580" h="402590">
                  <a:moveTo>
                    <a:pt x="297176" y="402336"/>
                  </a:moveTo>
                  <a:lnTo>
                    <a:pt x="297176" y="373380"/>
                  </a:lnTo>
                  <a:lnTo>
                    <a:pt x="182880" y="373380"/>
                  </a:lnTo>
                  <a:lnTo>
                    <a:pt x="182880" y="402336"/>
                  </a:lnTo>
                  <a:lnTo>
                    <a:pt x="297176" y="402336"/>
                  </a:lnTo>
                  <a:close/>
                </a:path>
                <a:path w="1211580" h="402590">
                  <a:moveTo>
                    <a:pt x="97536" y="402336"/>
                  </a:moveTo>
                  <a:lnTo>
                    <a:pt x="97536" y="373380"/>
                  </a:lnTo>
                  <a:lnTo>
                    <a:pt x="68580" y="373380"/>
                  </a:lnTo>
                  <a:lnTo>
                    <a:pt x="68580" y="402336"/>
                  </a:lnTo>
                  <a:lnTo>
                    <a:pt x="97536" y="402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302901" y="542543"/>
            <a:ext cx="1184275" cy="37211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65760">
              <a:lnSpc>
                <a:spcPct val="100000"/>
              </a:lnSpc>
              <a:spcBef>
                <a:spcPts val="285"/>
              </a:spcBef>
            </a:pPr>
            <a:r>
              <a:rPr sz="1200" spc="-70" dirty="0">
                <a:latin typeface="Arial"/>
                <a:cs typeface="Arial"/>
              </a:rPr>
              <a:t>Conseil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775082" y="527304"/>
            <a:ext cx="1671955" cy="402590"/>
            <a:chOff x="2775082" y="527304"/>
            <a:chExt cx="1671955" cy="402590"/>
          </a:xfrm>
        </p:grpSpPr>
        <p:sp>
          <p:nvSpPr>
            <p:cNvPr id="7" name="object 7"/>
            <p:cNvSpPr/>
            <p:nvPr/>
          </p:nvSpPr>
          <p:spPr>
            <a:xfrm>
              <a:off x="2788798" y="542543"/>
              <a:ext cx="1643380" cy="372110"/>
            </a:xfrm>
            <a:custGeom>
              <a:avLst/>
              <a:gdLst/>
              <a:ahLst/>
              <a:cxnLst/>
              <a:rect l="l" t="t" r="r" b="b"/>
              <a:pathLst>
                <a:path w="1643379" h="372109">
                  <a:moveTo>
                    <a:pt x="1642871" y="371855"/>
                  </a:moveTo>
                  <a:lnTo>
                    <a:pt x="1642871" y="0"/>
                  </a:lnTo>
                  <a:lnTo>
                    <a:pt x="0" y="0"/>
                  </a:lnTo>
                  <a:lnTo>
                    <a:pt x="0" y="371855"/>
                  </a:lnTo>
                  <a:lnTo>
                    <a:pt x="1642871" y="371855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75082" y="527304"/>
              <a:ext cx="1671955" cy="402590"/>
            </a:xfrm>
            <a:custGeom>
              <a:avLst/>
              <a:gdLst/>
              <a:ahLst/>
              <a:cxnLst/>
              <a:rect l="l" t="t" r="r" b="b"/>
              <a:pathLst>
                <a:path w="1671954" h="402590">
                  <a:moveTo>
                    <a:pt x="28956" y="367284"/>
                  </a:moveTo>
                  <a:lnTo>
                    <a:pt x="28956" y="350520"/>
                  </a:lnTo>
                  <a:lnTo>
                    <a:pt x="21336" y="344424"/>
                  </a:lnTo>
                  <a:lnTo>
                    <a:pt x="6096" y="344424"/>
                  </a:lnTo>
                  <a:lnTo>
                    <a:pt x="0" y="350520"/>
                  </a:lnTo>
                  <a:lnTo>
                    <a:pt x="0" y="367284"/>
                  </a:lnTo>
                  <a:lnTo>
                    <a:pt x="6096" y="373380"/>
                  </a:lnTo>
                  <a:lnTo>
                    <a:pt x="21336" y="373380"/>
                  </a:lnTo>
                  <a:lnTo>
                    <a:pt x="28956" y="367284"/>
                  </a:lnTo>
                  <a:close/>
                </a:path>
                <a:path w="1671954" h="402590">
                  <a:moveTo>
                    <a:pt x="28956" y="394716"/>
                  </a:moveTo>
                  <a:lnTo>
                    <a:pt x="28956" y="379476"/>
                  </a:lnTo>
                  <a:lnTo>
                    <a:pt x="22860" y="373380"/>
                  </a:lnTo>
                  <a:lnTo>
                    <a:pt x="7620" y="373380"/>
                  </a:lnTo>
                  <a:lnTo>
                    <a:pt x="1524" y="379476"/>
                  </a:lnTo>
                  <a:lnTo>
                    <a:pt x="1524" y="394716"/>
                  </a:lnTo>
                  <a:lnTo>
                    <a:pt x="7620" y="402336"/>
                  </a:lnTo>
                  <a:lnTo>
                    <a:pt x="22860" y="402336"/>
                  </a:lnTo>
                  <a:lnTo>
                    <a:pt x="28956" y="394716"/>
                  </a:lnTo>
                  <a:close/>
                </a:path>
                <a:path w="1671954" h="402590">
                  <a:moveTo>
                    <a:pt x="28956" y="309372"/>
                  </a:moveTo>
                  <a:lnTo>
                    <a:pt x="28956" y="294132"/>
                  </a:lnTo>
                  <a:lnTo>
                    <a:pt x="21336" y="288036"/>
                  </a:lnTo>
                  <a:lnTo>
                    <a:pt x="6096" y="288036"/>
                  </a:lnTo>
                  <a:lnTo>
                    <a:pt x="0" y="294132"/>
                  </a:lnTo>
                  <a:lnTo>
                    <a:pt x="0" y="309372"/>
                  </a:lnTo>
                  <a:lnTo>
                    <a:pt x="6096" y="315468"/>
                  </a:lnTo>
                  <a:lnTo>
                    <a:pt x="21336" y="315468"/>
                  </a:lnTo>
                  <a:lnTo>
                    <a:pt x="28956" y="309372"/>
                  </a:lnTo>
                  <a:close/>
                </a:path>
                <a:path w="1671954" h="402590">
                  <a:moveTo>
                    <a:pt x="28956" y="252984"/>
                  </a:moveTo>
                  <a:lnTo>
                    <a:pt x="28956" y="236220"/>
                  </a:lnTo>
                  <a:lnTo>
                    <a:pt x="21336" y="230124"/>
                  </a:lnTo>
                  <a:lnTo>
                    <a:pt x="6096" y="230124"/>
                  </a:lnTo>
                  <a:lnTo>
                    <a:pt x="0" y="236220"/>
                  </a:lnTo>
                  <a:lnTo>
                    <a:pt x="0" y="252984"/>
                  </a:lnTo>
                  <a:lnTo>
                    <a:pt x="6096" y="259080"/>
                  </a:lnTo>
                  <a:lnTo>
                    <a:pt x="21336" y="259080"/>
                  </a:lnTo>
                  <a:lnTo>
                    <a:pt x="28956" y="252984"/>
                  </a:lnTo>
                  <a:close/>
                </a:path>
                <a:path w="1671954" h="402590">
                  <a:moveTo>
                    <a:pt x="28956" y="195072"/>
                  </a:moveTo>
                  <a:lnTo>
                    <a:pt x="28956" y="179832"/>
                  </a:lnTo>
                  <a:lnTo>
                    <a:pt x="21336" y="173736"/>
                  </a:lnTo>
                  <a:lnTo>
                    <a:pt x="6096" y="173736"/>
                  </a:lnTo>
                  <a:lnTo>
                    <a:pt x="0" y="179832"/>
                  </a:lnTo>
                  <a:lnTo>
                    <a:pt x="0" y="195072"/>
                  </a:lnTo>
                  <a:lnTo>
                    <a:pt x="6096" y="201168"/>
                  </a:lnTo>
                  <a:lnTo>
                    <a:pt x="21336" y="201168"/>
                  </a:lnTo>
                  <a:lnTo>
                    <a:pt x="28956" y="195072"/>
                  </a:lnTo>
                  <a:close/>
                </a:path>
                <a:path w="1671954" h="402590">
                  <a:moveTo>
                    <a:pt x="28956" y="138684"/>
                  </a:moveTo>
                  <a:lnTo>
                    <a:pt x="28956" y="121920"/>
                  </a:lnTo>
                  <a:lnTo>
                    <a:pt x="21336" y="115824"/>
                  </a:lnTo>
                  <a:lnTo>
                    <a:pt x="6096" y="115824"/>
                  </a:lnTo>
                  <a:lnTo>
                    <a:pt x="0" y="121920"/>
                  </a:lnTo>
                  <a:lnTo>
                    <a:pt x="0" y="138684"/>
                  </a:lnTo>
                  <a:lnTo>
                    <a:pt x="6096" y="144780"/>
                  </a:lnTo>
                  <a:lnTo>
                    <a:pt x="21336" y="144780"/>
                  </a:lnTo>
                  <a:lnTo>
                    <a:pt x="28956" y="138684"/>
                  </a:lnTo>
                  <a:close/>
                </a:path>
                <a:path w="1671954" h="402590">
                  <a:moveTo>
                    <a:pt x="28956" y="80772"/>
                  </a:moveTo>
                  <a:lnTo>
                    <a:pt x="28956" y="65532"/>
                  </a:lnTo>
                  <a:lnTo>
                    <a:pt x="21336" y="59436"/>
                  </a:lnTo>
                  <a:lnTo>
                    <a:pt x="6096" y="59436"/>
                  </a:lnTo>
                  <a:lnTo>
                    <a:pt x="0" y="65532"/>
                  </a:lnTo>
                  <a:lnTo>
                    <a:pt x="0" y="80772"/>
                  </a:lnTo>
                  <a:lnTo>
                    <a:pt x="6096" y="86868"/>
                  </a:lnTo>
                  <a:lnTo>
                    <a:pt x="21336" y="86868"/>
                  </a:lnTo>
                  <a:lnTo>
                    <a:pt x="28956" y="80772"/>
                  </a:lnTo>
                  <a:close/>
                </a:path>
                <a:path w="1671954" h="402590">
                  <a:moveTo>
                    <a:pt x="28956" y="24384"/>
                  </a:moveTo>
                  <a:lnTo>
                    <a:pt x="28956" y="7620"/>
                  </a:lnTo>
                  <a:lnTo>
                    <a:pt x="21336" y="1524"/>
                  </a:lnTo>
                  <a:lnTo>
                    <a:pt x="6096" y="1524"/>
                  </a:lnTo>
                  <a:lnTo>
                    <a:pt x="0" y="7620"/>
                  </a:lnTo>
                  <a:lnTo>
                    <a:pt x="0" y="24384"/>
                  </a:lnTo>
                  <a:lnTo>
                    <a:pt x="6096" y="30480"/>
                  </a:lnTo>
                  <a:lnTo>
                    <a:pt x="21336" y="30480"/>
                  </a:lnTo>
                  <a:lnTo>
                    <a:pt x="28956" y="24384"/>
                  </a:lnTo>
                  <a:close/>
                </a:path>
                <a:path w="1671954" h="402590">
                  <a:moveTo>
                    <a:pt x="83820" y="22860"/>
                  </a:moveTo>
                  <a:lnTo>
                    <a:pt x="83820" y="6096"/>
                  </a:lnTo>
                  <a:lnTo>
                    <a:pt x="77724" y="0"/>
                  </a:lnTo>
                  <a:lnTo>
                    <a:pt x="62484" y="0"/>
                  </a:lnTo>
                  <a:lnTo>
                    <a:pt x="54864" y="6096"/>
                  </a:lnTo>
                  <a:lnTo>
                    <a:pt x="54864" y="22860"/>
                  </a:lnTo>
                  <a:lnTo>
                    <a:pt x="62484" y="28956"/>
                  </a:lnTo>
                  <a:lnTo>
                    <a:pt x="77724" y="28956"/>
                  </a:lnTo>
                  <a:lnTo>
                    <a:pt x="83820" y="22860"/>
                  </a:lnTo>
                  <a:close/>
                </a:path>
                <a:path w="1671954" h="402590">
                  <a:moveTo>
                    <a:pt x="141732" y="22860"/>
                  </a:moveTo>
                  <a:lnTo>
                    <a:pt x="141732" y="6096"/>
                  </a:lnTo>
                  <a:lnTo>
                    <a:pt x="134112" y="0"/>
                  </a:lnTo>
                  <a:lnTo>
                    <a:pt x="118872" y="0"/>
                  </a:lnTo>
                  <a:lnTo>
                    <a:pt x="112776" y="6096"/>
                  </a:lnTo>
                  <a:lnTo>
                    <a:pt x="112776" y="22860"/>
                  </a:lnTo>
                  <a:lnTo>
                    <a:pt x="118872" y="28956"/>
                  </a:lnTo>
                  <a:lnTo>
                    <a:pt x="134112" y="28956"/>
                  </a:lnTo>
                  <a:lnTo>
                    <a:pt x="141732" y="22860"/>
                  </a:lnTo>
                  <a:close/>
                </a:path>
                <a:path w="1671954" h="402590">
                  <a:moveTo>
                    <a:pt x="198120" y="22860"/>
                  </a:moveTo>
                  <a:lnTo>
                    <a:pt x="198120" y="6096"/>
                  </a:lnTo>
                  <a:lnTo>
                    <a:pt x="192024" y="0"/>
                  </a:lnTo>
                  <a:lnTo>
                    <a:pt x="176784" y="0"/>
                  </a:lnTo>
                  <a:lnTo>
                    <a:pt x="169164" y="6096"/>
                  </a:lnTo>
                  <a:lnTo>
                    <a:pt x="169164" y="22860"/>
                  </a:lnTo>
                  <a:lnTo>
                    <a:pt x="176784" y="28956"/>
                  </a:lnTo>
                  <a:lnTo>
                    <a:pt x="192024" y="28956"/>
                  </a:lnTo>
                  <a:lnTo>
                    <a:pt x="198120" y="22860"/>
                  </a:lnTo>
                  <a:close/>
                </a:path>
                <a:path w="1671954" h="402590">
                  <a:moveTo>
                    <a:pt x="256032" y="22860"/>
                  </a:moveTo>
                  <a:lnTo>
                    <a:pt x="256032" y="6096"/>
                  </a:lnTo>
                  <a:lnTo>
                    <a:pt x="248412" y="0"/>
                  </a:lnTo>
                  <a:lnTo>
                    <a:pt x="233172" y="0"/>
                  </a:lnTo>
                  <a:lnTo>
                    <a:pt x="227076" y="6096"/>
                  </a:lnTo>
                  <a:lnTo>
                    <a:pt x="227076" y="22860"/>
                  </a:lnTo>
                  <a:lnTo>
                    <a:pt x="233172" y="28956"/>
                  </a:lnTo>
                  <a:lnTo>
                    <a:pt x="248412" y="28956"/>
                  </a:lnTo>
                  <a:lnTo>
                    <a:pt x="256032" y="22860"/>
                  </a:lnTo>
                  <a:close/>
                </a:path>
                <a:path w="1671954" h="402590">
                  <a:moveTo>
                    <a:pt x="312420" y="22860"/>
                  </a:moveTo>
                  <a:lnTo>
                    <a:pt x="312420" y="6096"/>
                  </a:lnTo>
                  <a:lnTo>
                    <a:pt x="306324" y="0"/>
                  </a:lnTo>
                  <a:lnTo>
                    <a:pt x="291084" y="0"/>
                  </a:lnTo>
                  <a:lnTo>
                    <a:pt x="283464" y="6096"/>
                  </a:lnTo>
                  <a:lnTo>
                    <a:pt x="283464" y="22860"/>
                  </a:lnTo>
                  <a:lnTo>
                    <a:pt x="291084" y="28956"/>
                  </a:lnTo>
                  <a:lnTo>
                    <a:pt x="306324" y="28956"/>
                  </a:lnTo>
                  <a:lnTo>
                    <a:pt x="312420" y="22860"/>
                  </a:lnTo>
                  <a:close/>
                </a:path>
                <a:path w="1671954" h="402590">
                  <a:moveTo>
                    <a:pt x="370332" y="22860"/>
                  </a:moveTo>
                  <a:lnTo>
                    <a:pt x="370332" y="6096"/>
                  </a:lnTo>
                  <a:lnTo>
                    <a:pt x="364236" y="0"/>
                  </a:lnTo>
                  <a:lnTo>
                    <a:pt x="347472" y="0"/>
                  </a:lnTo>
                  <a:lnTo>
                    <a:pt x="341376" y="6096"/>
                  </a:lnTo>
                  <a:lnTo>
                    <a:pt x="341376" y="22860"/>
                  </a:lnTo>
                  <a:lnTo>
                    <a:pt x="347472" y="28956"/>
                  </a:lnTo>
                  <a:lnTo>
                    <a:pt x="364236" y="28956"/>
                  </a:lnTo>
                  <a:lnTo>
                    <a:pt x="370332" y="22860"/>
                  </a:lnTo>
                  <a:close/>
                </a:path>
                <a:path w="1671954" h="402590">
                  <a:moveTo>
                    <a:pt x="426720" y="22860"/>
                  </a:moveTo>
                  <a:lnTo>
                    <a:pt x="426720" y="6096"/>
                  </a:lnTo>
                  <a:lnTo>
                    <a:pt x="420624" y="0"/>
                  </a:lnTo>
                  <a:lnTo>
                    <a:pt x="405384" y="0"/>
                  </a:lnTo>
                  <a:lnTo>
                    <a:pt x="397764" y="6096"/>
                  </a:lnTo>
                  <a:lnTo>
                    <a:pt x="397764" y="22860"/>
                  </a:lnTo>
                  <a:lnTo>
                    <a:pt x="405384" y="28956"/>
                  </a:lnTo>
                  <a:lnTo>
                    <a:pt x="420624" y="28956"/>
                  </a:lnTo>
                  <a:lnTo>
                    <a:pt x="426720" y="22860"/>
                  </a:lnTo>
                  <a:close/>
                </a:path>
                <a:path w="1671954" h="402590">
                  <a:moveTo>
                    <a:pt x="484632" y="22860"/>
                  </a:moveTo>
                  <a:lnTo>
                    <a:pt x="484632" y="6096"/>
                  </a:lnTo>
                  <a:lnTo>
                    <a:pt x="478536" y="0"/>
                  </a:lnTo>
                  <a:lnTo>
                    <a:pt x="461772" y="0"/>
                  </a:lnTo>
                  <a:lnTo>
                    <a:pt x="455676" y="6096"/>
                  </a:lnTo>
                  <a:lnTo>
                    <a:pt x="455676" y="22860"/>
                  </a:lnTo>
                  <a:lnTo>
                    <a:pt x="461772" y="28956"/>
                  </a:lnTo>
                  <a:lnTo>
                    <a:pt x="478536" y="28956"/>
                  </a:lnTo>
                  <a:lnTo>
                    <a:pt x="484632" y="22860"/>
                  </a:lnTo>
                  <a:close/>
                </a:path>
                <a:path w="1671954" h="402590">
                  <a:moveTo>
                    <a:pt x="541020" y="22860"/>
                  </a:moveTo>
                  <a:lnTo>
                    <a:pt x="541020" y="6096"/>
                  </a:lnTo>
                  <a:lnTo>
                    <a:pt x="534924" y="0"/>
                  </a:lnTo>
                  <a:lnTo>
                    <a:pt x="519684" y="0"/>
                  </a:lnTo>
                  <a:lnTo>
                    <a:pt x="513588" y="6096"/>
                  </a:lnTo>
                  <a:lnTo>
                    <a:pt x="513588" y="22860"/>
                  </a:lnTo>
                  <a:lnTo>
                    <a:pt x="519684" y="28956"/>
                  </a:lnTo>
                  <a:lnTo>
                    <a:pt x="534924" y="28956"/>
                  </a:lnTo>
                  <a:lnTo>
                    <a:pt x="541020" y="22860"/>
                  </a:lnTo>
                  <a:close/>
                </a:path>
                <a:path w="1671954" h="402590">
                  <a:moveTo>
                    <a:pt x="598932" y="22860"/>
                  </a:moveTo>
                  <a:lnTo>
                    <a:pt x="598932" y="6096"/>
                  </a:lnTo>
                  <a:lnTo>
                    <a:pt x="592836" y="0"/>
                  </a:lnTo>
                  <a:lnTo>
                    <a:pt x="576072" y="0"/>
                  </a:lnTo>
                  <a:lnTo>
                    <a:pt x="569976" y="6096"/>
                  </a:lnTo>
                  <a:lnTo>
                    <a:pt x="569976" y="22860"/>
                  </a:lnTo>
                  <a:lnTo>
                    <a:pt x="576072" y="28956"/>
                  </a:lnTo>
                  <a:lnTo>
                    <a:pt x="592836" y="28956"/>
                  </a:lnTo>
                  <a:lnTo>
                    <a:pt x="598932" y="22860"/>
                  </a:lnTo>
                  <a:close/>
                </a:path>
                <a:path w="1671954" h="402590">
                  <a:moveTo>
                    <a:pt x="655320" y="22860"/>
                  </a:moveTo>
                  <a:lnTo>
                    <a:pt x="655320" y="6096"/>
                  </a:lnTo>
                  <a:lnTo>
                    <a:pt x="649224" y="0"/>
                  </a:lnTo>
                  <a:lnTo>
                    <a:pt x="633984" y="0"/>
                  </a:lnTo>
                  <a:lnTo>
                    <a:pt x="627888" y="6096"/>
                  </a:lnTo>
                  <a:lnTo>
                    <a:pt x="627888" y="22860"/>
                  </a:lnTo>
                  <a:lnTo>
                    <a:pt x="633984" y="28956"/>
                  </a:lnTo>
                  <a:lnTo>
                    <a:pt x="649224" y="28956"/>
                  </a:lnTo>
                  <a:lnTo>
                    <a:pt x="655320" y="22860"/>
                  </a:lnTo>
                  <a:close/>
                </a:path>
                <a:path w="1671954" h="402590">
                  <a:moveTo>
                    <a:pt x="713232" y="22860"/>
                  </a:moveTo>
                  <a:lnTo>
                    <a:pt x="713232" y="6096"/>
                  </a:lnTo>
                  <a:lnTo>
                    <a:pt x="707136" y="0"/>
                  </a:lnTo>
                  <a:lnTo>
                    <a:pt x="690372" y="0"/>
                  </a:lnTo>
                  <a:lnTo>
                    <a:pt x="684276" y="6096"/>
                  </a:lnTo>
                  <a:lnTo>
                    <a:pt x="684276" y="22860"/>
                  </a:lnTo>
                  <a:lnTo>
                    <a:pt x="690372" y="28956"/>
                  </a:lnTo>
                  <a:lnTo>
                    <a:pt x="707136" y="28956"/>
                  </a:lnTo>
                  <a:lnTo>
                    <a:pt x="713232" y="22860"/>
                  </a:lnTo>
                  <a:close/>
                </a:path>
                <a:path w="1671954" h="402590">
                  <a:moveTo>
                    <a:pt x="769620" y="22860"/>
                  </a:moveTo>
                  <a:lnTo>
                    <a:pt x="769620" y="6096"/>
                  </a:lnTo>
                  <a:lnTo>
                    <a:pt x="763524" y="0"/>
                  </a:lnTo>
                  <a:lnTo>
                    <a:pt x="748284" y="0"/>
                  </a:lnTo>
                  <a:lnTo>
                    <a:pt x="742188" y="6096"/>
                  </a:lnTo>
                  <a:lnTo>
                    <a:pt x="742188" y="22860"/>
                  </a:lnTo>
                  <a:lnTo>
                    <a:pt x="748284" y="28956"/>
                  </a:lnTo>
                  <a:lnTo>
                    <a:pt x="763524" y="28956"/>
                  </a:lnTo>
                  <a:lnTo>
                    <a:pt x="769620" y="22860"/>
                  </a:lnTo>
                  <a:close/>
                </a:path>
                <a:path w="1671954" h="402590">
                  <a:moveTo>
                    <a:pt x="827532" y="22860"/>
                  </a:moveTo>
                  <a:lnTo>
                    <a:pt x="827532" y="6096"/>
                  </a:lnTo>
                  <a:lnTo>
                    <a:pt x="821436" y="0"/>
                  </a:lnTo>
                  <a:lnTo>
                    <a:pt x="804672" y="0"/>
                  </a:lnTo>
                  <a:lnTo>
                    <a:pt x="798576" y="6096"/>
                  </a:lnTo>
                  <a:lnTo>
                    <a:pt x="798576" y="22860"/>
                  </a:lnTo>
                  <a:lnTo>
                    <a:pt x="804672" y="28956"/>
                  </a:lnTo>
                  <a:lnTo>
                    <a:pt x="821436" y="28956"/>
                  </a:lnTo>
                  <a:lnTo>
                    <a:pt x="827532" y="22860"/>
                  </a:lnTo>
                  <a:close/>
                </a:path>
                <a:path w="1671954" h="402590">
                  <a:moveTo>
                    <a:pt x="883920" y="22860"/>
                  </a:moveTo>
                  <a:lnTo>
                    <a:pt x="883920" y="6096"/>
                  </a:lnTo>
                  <a:lnTo>
                    <a:pt x="877824" y="0"/>
                  </a:lnTo>
                  <a:lnTo>
                    <a:pt x="862584" y="0"/>
                  </a:lnTo>
                  <a:lnTo>
                    <a:pt x="856488" y="6096"/>
                  </a:lnTo>
                  <a:lnTo>
                    <a:pt x="856488" y="22860"/>
                  </a:lnTo>
                  <a:lnTo>
                    <a:pt x="862584" y="28956"/>
                  </a:lnTo>
                  <a:lnTo>
                    <a:pt x="877824" y="28956"/>
                  </a:lnTo>
                  <a:lnTo>
                    <a:pt x="883920" y="22860"/>
                  </a:lnTo>
                  <a:close/>
                </a:path>
                <a:path w="1671954" h="402590">
                  <a:moveTo>
                    <a:pt x="941832" y="22860"/>
                  </a:moveTo>
                  <a:lnTo>
                    <a:pt x="941832" y="6096"/>
                  </a:lnTo>
                  <a:lnTo>
                    <a:pt x="935736" y="0"/>
                  </a:lnTo>
                  <a:lnTo>
                    <a:pt x="918972" y="0"/>
                  </a:lnTo>
                  <a:lnTo>
                    <a:pt x="912876" y="6096"/>
                  </a:lnTo>
                  <a:lnTo>
                    <a:pt x="912876" y="22860"/>
                  </a:lnTo>
                  <a:lnTo>
                    <a:pt x="918972" y="28956"/>
                  </a:lnTo>
                  <a:lnTo>
                    <a:pt x="935736" y="28956"/>
                  </a:lnTo>
                  <a:lnTo>
                    <a:pt x="941832" y="22860"/>
                  </a:lnTo>
                  <a:close/>
                </a:path>
                <a:path w="1671954" h="402590">
                  <a:moveTo>
                    <a:pt x="998220" y="22860"/>
                  </a:moveTo>
                  <a:lnTo>
                    <a:pt x="998220" y="6096"/>
                  </a:lnTo>
                  <a:lnTo>
                    <a:pt x="992124" y="0"/>
                  </a:lnTo>
                  <a:lnTo>
                    <a:pt x="976884" y="0"/>
                  </a:lnTo>
                  <a:lnTo>
                    <a:pt x="970788" y="6096"/>
                  </a:lnTo>
                  <a:lnTo>
                    <a:pt x="970788" y="22860"/>
                  </a:lnTo>
                  <a:lnTo>
                    <a:pt x="976884" y="28956"/>
                  </a:lnTo>
                  <a:lnTo>
                    <a:pt x="992124" y="28956"/>
                  </a:lnTo>
                  <a:lnTo>
                    <a:pt x="998220" y="22860"/>
                  </a:lnTo>
                  <a:close/>
                </a:path>
                <a:path w="1671954" h="402590">
                  <a:moveTo>
                    <a:pt x="1056132" y="22860"/>
                  </a:moveTo>
                  <a:lnTo>
                    <a:pt x="1056132" y="6096"/>
                  </a:lnTo>
                  <a:lnTo>
                    <a:pt x="1050036" y="0"/>
                  </a:lnTo>
                  <a:lnTo>
                    <a:pt x="1033272" y="0"/>
                  </a:lnTo>
                  <a:lnTo>
                    <a:pt x="1027176" y="6096"/>
                  </a:lnTo>
                  <a:lnTo>
                    <a:pt x="1027176" y="22860"/>
                  </a:lnTo>
                  <a:lnTo>
                    <a:pt x="1033272" y="28956"/>
                  </a:lnTo>
                  <a:lnTo>
                    <a:pt x="1050036" y="28956"/>
                  </a:lnTo>
                  <a:lnTo>
                    <a:pt x="1056132" y="22860"/>
                  </a:lnTo>
                  <a:close/>
                </a:path>
                <a:path w="1671954" h="402590">
                  <a:moveTo>
                    <a:pt x="1112520" y="22860"/>
                  </a:moveTo>
                  <a:lnTo>
                    <a:pt x="1112520" y="6096"/>
                  </a:lnTo>
                  <a:lnTo>
                    <a:pt x="1106424" y="0"/>
                  </a:lnTo>
                  <a:lnTo>
                    <a:pt x="1091184" y="0"/>
                  </a:lnTo>
                  <a:lnTo>
                    <a:pt x="1085088" y="6096"/>
                  </a:lnTo>
                  <a:lnTo>
                    <a:pt x="1085088" y="22860"/>
                  </a:lnTo>
                  <a:lnTo>
                    <a:pt x="1091184" y="28956"/>
                  </a:lnTo>
                  <a:lnTo>
                    <a:pt x="1106424" y="28956"/>
                  </a:lnTo>
                  <a:lnTo>
                    <a:pt x="1112520" y="22860"/>
                  </a:lnTo>
                  <a:close/>
                </a:path>
                <a:path w="1671954" h="402590">
                  <a:moveTo>
                    <a:pt x="1170432" y="22860"/>
                  </a:moveTo>
                  <a:lnTo>
                    <a:pt x="1170432" y="6096"/>
                  </a:lnTo>
                  <a:lnTo>
                    <a:pt x="1164336" y="0"/>
                  </a:lnTo>
                  <a:lnTo>
                    <a:pt x="1147572" y="0"/>
                  </a:lnTo>
                  <a:lnTo>
                    <a:pt x="1141476" y="6096"/>
                  </a:lnTo>
                  <a:lnTo>
                    <a:pt x="1141476" y="22860"/>
                  </a:lnTo>
                  <a:lnTo>
                    <a:pt x="1147572" y="28956"/>
                  </a:lnTo>
                  <a:lnTo>
                    <a:pt x="1164336" y="28956"/>
                  </a:lnTo>
                  <a:lnTo>
                    <a:pt x="1170432" y="22860"/>
                  </a:lnTo>
                  <a:close/>
                </a:path>
                <a:path w="1671954" h="402590">
                  <a:moveTo>
                    <a:pt x="1228344" y="22860"/>
                  </a:moveTo>
                  <a:lnTo>
                    <a:pt x="1228344" y="6096"/>
                  </a:lnTo>
                  <a:lnTo>
                    <a:pt x="1220724" y="0"/>
                  </a:lnTo>
                  <a:lnTo>
                    <a:pt x="1205484" y="0"/>
                  </a:lnTo>
                  <a:lnTo>
                    <a:pt x="1199388" y="6096"/>
                  </a:lnTo>
                  <a:lnTo>
                    <a:pt x="1199388" y="22860"/>
                  </a:lnTo>
                  <a:lnTo>
                    <a:pt x="1205484" y="28956"/>
                  </a:lnTo>
                  <a:lnTo>
                    <a:pt x="1220724" y="28956"/>
                  </a:lnTo>
                  <a:lnTo>
                    <a:pt x="1228344" y="22860"/>
                  </a:lnTo>
                  <a:close/>
                </a:path>
                <a:path w="1671954" h="402590">
                  <a:moveTo>
                    <a:pt x="1284732" y="22860"/>
                  </a:moveTo>
                  <a:lnTo>
                    <a:pt x="1284732" y="6096"/>
                  </a:lnTo>
                  <a:lnTo>
                    <a:pt x="1278636" y="0"/>
                  </a:lnTo>
                  <a:lnTo>
                    <a:pt x="1261872" y="0"/>
                  </a:lnTo>
                  <a:lnTo>
                    <a:pt x="1255776" y="6096"/>
                  </a:lnTo>
                  <a:lnTo>
                    <a:pt x="1255776" y="22860"/>
                  </a:lnTo>
                  <a:lnTo>
                    <a:pt x="1261872" y="28956"/>
                  </a:lnTo>
                  <a:lnTo>
                    <a:pt x="1278636" y="28956"/>
                  </a:lnTo>
                  <a:lnTo>
                    <a:pt x="1284732" y="22860"/>
                  </a:lnTo>
                  <a:close/>
                </a:path>
                <a:path w="1671954" h="402590">
                  <a:moveTo>
                    <a:pt x="1342644" y="22860"/>
                  </a:moveTo>
                  <a:lnTo>
                    <a:pt x="1342644" y="6096"/>
                  </a:lnTo>
                  <a:lnTo>
                    <a:pt x="1335024" y="0"/>
                  </a:lnTo>
                  <a:lnTo>
                    <a:pt x="1319784" y="0"/>
                  </a:lnTo>
                  <a:lnTo>
                    <a:pt x="1313688" y="6096"/>
                  </a:lnTo>
                  <a:lnTo>
                    <a:pt x="1313688" y="22860"/>
                  </a:lnTo>
                  <a:lnTo>
                    <a:pt x="1319784" y="28956"/>
                  </a:lnTo>
                  <a:lnTo>
                    <a:pt x="1335024" y="28956"/>
                  </a:lnTo>
                  <a:lnTo>
                    <a:pt x="1342644" y="22860"/>
                  </a:lnTo>
                  <a:close/>
                </a:path>
                <a:path w="1671954" h="402590">
                  <a:moveTo>
                    <a:pt x="1399032" y="22860"/>
                  </a:moveTo>
                  <a:lnTo>
                    <a:pt x="1399032" y="6096"/>
                  </a:lnTo>
                  <a:lnTo>
                    <a:pt x="1392936" y="0"/>
                  </a:lnTo>
                  <a:lnTo>
                    <a:pt x="1376172" y="0"/>
                  </a:lnTo>
                  <a:lnTo>
                    <a:pt x="1370076" y="6096"/>
                  </a:lnTo>
                  <a:lnTo>
                    <a:pt x="1370076" y="22860"/>
                  </a:lnTo>
                  <a:lnTo>
                    <a:pt x="1376172" y="28956"/>
                  </a:lnTo>
                  <a:lnTo>
                    <a:pt x="1392936" y="28956"/>
                  </a:lnTo>
                  <a:lnTo>
                    <a:pt x="1399032" y="22860"/>
                  </a:lnTo>
                  <a:close/>
                </a:path>
                <a:path w="1671954" h="402590">
                  <a:moveTo>
                    <a:pt x="1456944" y="22860"/>
                  </a:moveTo>
                  <a:lnTo>
                    <a:pt x="1456944" y="6096"/>
                  </a:lnTo>
                  <a:lnTo>
                    <a:pt x="1449324" y="0"/>
                  </a:lnTo>
                  <a:lnTo>
                    <a:pt x="1434084" y="0"/>
                  </a:lnTo>
                  <a:lnTo>
                    <a:pt x="1427988" y="6096"/>
                  </a:lnTo>
                  <a:lnTo>
                    <a:pt x="1427988" y="22860"/>
                  </a:lnTo>
                  <a:lnTo>
                    <a:pt x="1434084" y="28956"/>
                  </a:lnTo>
                  <a:lnTo>
                    <a:pt x="1449324" y="28956"/>
                  </a:lnTo>
                  <a:lnTo>
                    <a:pt x="1456944" y="22860"/>
                  </a:lnTo>
                  <a:close/>
                </a:path>
                <a:path w="1671954" h="402590">
                  <a:moveTo>
                    <a:pt x="1513332" y="22860"/>
                  </a:moveTo>
                  <a:lnTo>
                    <a:pt x="1513332" y="6096"/>
                  </a:lnTo>
                  <a:lnTo>
                    <a:pt x="1507236" y="0"/>
                  </a:lnTo>
                  <a:lnTo>
                    <a:pt x="1491996" y="0"/>
                  </a:lnTo>
                  <a:lnTo>
                    <a:pt x="1484376" y="6096"/>
                  </a:lnTo>
                  <a:lnTo>
                    <a:pt x="1484376" y="22860"/>
                  </a:lnTo>
                  <a:lnTo>
                    <a:pt x="1491996" y="28956"/>
                  </a:lnTo>
                  <a:lnTo>
                    <a:pt x="1507236" y="28956"/>
                  </a:lnTo>
                  <a:lnTo>
                    <a:pt x="1513332" y="22860"/>
                  </a:lnTo>
                  <a:close/>
                </a:path>
                <a:path w="1671954" h="402590">
                  <a:moveTo>
                    <a:pt x="1571244" y="22860"/>
                  </a:moveTo>
                  <a:lnTo>
                    <a:pt x="1571244" y="6096"/>
                  </a:lnTo>
                  <a:lnTo>
                    <a:pt x="1563624" y="0"/>
                  </a:lnTo>
                  <a:lnTo>
                    <a:pt x="1548384" y="0"/>
                  </a:lnTo>
                  <a:lnTo>
                    <a:pt x="1542288" y="6096"/>
                  </a:lnTo>
                  <a:lnTo>
                    <a:pt x="1542288" y="22860"/>
                  </a:lnTo>
                  <a:lnTo>
                    <a:pt x="1548384" y="28956"/>
                  </a:lnTo>
                  <a:lnTo>
                    <a:pt x="1563624" y="28956"/>
                  </a:lnTo>
                  <a:lnTo>
                    <a:pt x="1571244" y="22860"/>
                  </a:lnTo>
                  <a:close/>
                </a:path>
                <a:path w="1671954" h="402590">
                  <a:moveTo>
                    <a:pt x="1627632" y="22860"/>
                  </a:moveTo>
                  <a:lnTo>
                    <a:pt x="1627632" y="6096"/>
                  </a:lnTo>
                  <a:lnTo>
                    <a:pt x="1621536" y="0"/>
                  </a:lnTo>
                  <a:lnTo>
                    <a:pt x="1606296" y="0"/>
                  </a:lnTo>
                  <a:lnTo>
                    <a:pt x="1598676" y="6096"/>
                  </a:lnTo>
                  <a:lnTo>
                    <a:pt x="1598676" y="22860"/>
                  </a:lnTo>
                  <a:lnTo>
                    <a:pt x="1606296" y="28956"/>
                  </a:lnTo>
                  <a:lnTo>
                    <a:pt x="1621536" y="28956"/>
                  </a:lnTo>
                  <a:lnTo>
                    <a:pt x="1627632" y="22860"/>
                  </a:lnTo>
                  <a:close/>
                </a:path>
                <a:path w="1671954" h="402590">
                  <a:moveTo>
                    <a:pt x="1671828" y="36576"/>
                  </a:moveTo>
                  <a:lnTo>
                    <a:pt x="1671828" y="19812"/>
                  </a:lnTo>
                  <a:lnTo>
                    <a:pt x="1664208" y="13716"/>
                  </a:lnTo>
                  <a:lnTo>
                    <a:pt x="1648968" y="13716"/>
                  </a:lnTo>
                  <a:lnTo>
                    <a:pt x="1642872" y="19812"/>
                  </a:lnTo>
                  <a:lnTo>
                    <a:pt x="1642872" y="36576"/>
                  </a:lnTo>
                  <a:lnTo>
                    <a:pt x="1648968" y="42672"/>
                  </a:lnTo>
                  <a:lnTo>
                    <a:pt x="1664208" y="42672"/>
                  </a:lnTo>
                  <a:lnTo>
                    <a:pt x="1671828" y="36576"/>
                  </a:lnTo>
                  <a:close/>
                </a:path>
                <a:path w="1671954" h="402590">
                  <a:moveTo>
                    <a:pt x="1671828" y="92964"/>
                  </a:moveTo>
                  <a:lnTo>
                    <a:pt x="1671828" y="77724"/>
                  </a:lnTo>
                  <a:lnTo>
                    <a:pt x="1664208" y="71628"/>
                  </a:lnTo>
                  <a:lnTo>
                    <a:pt x="1648968" y="71628"/>
                  </a:lnTo>
                  <a:lnTo>
                    <a:pt x="1642872" y="77724"/>
                  </a:lnTo>
                  <a:lnTo>
                    <a:pt x="1642872" y="92964"/>
                  </a:lnTo>
                  <a:lnTo>
                    <a:pt x="1648968" y="99060"/>
                  </a:lnTo>
                  <a:lnTo>
                    <a:pt x="1664208" y="99060"/>
                  </a:lnTo>
                  <a:lnTo>
                    <a:pt x="1671828" y="92964"/>
                  </a:lnTo>
                  <a:close/>
                </a:path>
                <a:path w="1671954" h="402590">
                  <a:moveTo>
                    <a:pt x="1671828" y="150876"/>
                  </a:moveTo>
                  <a:lnTo>
                    <a:pt x="1671828" y="134112"/>
                  </a:lnTo>
                  <a:lnTo>
                    <a:pt x="1664208" y="128016"/>
                  </a:lnTo>
                  <a:lnTo>
                    <a:pt x="1648968" y="128016"/>
                  </a:lnTo>
                  <a:lnTo>
                    <a:pt x="1642872" y="134112"/>
                  </a:lnTo>
                  <a:lnTo>
                    <a:pt x="1642872" y="150876"/>
                  </a:lnTo>
                  <a:lnTo>
                    <a:pt x="1648968" y="156972"/>
                  </a:lnTo>
                  <a:lnTo>
                    <a:pt x="1664208" y="156972"/>
                  </a:lnTo>
                  <a:lnTo>
                    <a:pt x="1671828" y="150876"/>
                  </a:lnTo>
                  <a:close/>
                </a:path>
                <a:path w="1671954" h="402590">
                  <a:moveTo>
                    <a:pt x="1671828" y="207264"/>
                  </a:moveTo>
                  <a:lnTo>
                    <a:pt x="1671828" y="192024"/>
                  </a:lnTo>
                  <a:lnTo>
                    <a:pt x="1664208" y="185928"/>
                  </a:lnTo>
                  <a:lnTo>
                    <a:pt x="1648968" y="185928"/>
                  </a:lnTo>
                  <a:lnTo>
                    <a:pt x="1642872" y="192024"/>
                  </a:lnTo>
                  <a:lnTo>
                    <a:pt x="1642872" y="207264"/>
                  </a:lnTo>
                  <a:lnTo>
                    <a:pt x="1648968" y="213360"/>
                  </a:lnTo>
                  <a:lnTo>
                    <a:pt x="1664208" y="213360"/>
                  </a:lnTo>
                  <a:lnTo>
                    <a:pt x="1671828" y="207264"/>
                  </a:lnTo>
                  <a:close/>
                </a:path>
                <a:path w="1671954" h="402590">
                  <a:moveTo>
                    <a:pt x="1671828" y="265176"/>
                  </a:moveTo>
                  <a:lnTo>
                    <a:pt x="1671828" y="248412"/>
                  </a:lnTo>
                  <a:lnTo>
                    <a:pt x="1664208" y="242316"/>
                  </a:lnTo>
                  <a:lnTo>
                    <a:pt x="1648968" y="242316"/>
                  </a:lnTo>
                  <a:lnTo>
                    <a:pt x="1642872" y="248412"/>
                  </a:lnTo>
                  <a:lnTo>
                    <a:pt x="1642872" y="265176"/>
                  </a:lnTo>
                  <a:lnTo>
                    <a:pt x="1648968" y="271272"/>
                  </a:lnTo>
                  <a:lnTo>
                    <a:pt x="1664208" y="271272"/>
                  </a:lnTo>
                  <a:lnTo>
                    <a:pt x="1671828" y="265176"/>
                  </a:lnTo>
                  <a:close/>
                </a:path>
                <a:path w="1671954" h="402590">
                  <a:moveTo>
                    <a:pt x="1671828" y="321564"/>
                  </a:moveTo>
                  <a:lnTo>
                    <a:pt x="1671828" y="306324"/>
                  </a:lnTo>
                  <a:lnTo>
                    <a:pt x="1664208" y="300228"/>
                  </a:lnTo>
                  <a:lnTo>
                    <a:pt x="1648968" y="300228"/>
                  </a:lnTo>
                  <a:lnTo>
                    <a:pt x="1642872" y="306324"/>
                  </a:lnTo>
                  <a:lnTo>
                    <a:pt x="1642872" y="321564"/>
                  </a:lnTo>
                  <a:lnTo>
                    <a:pt x="1648968" y="327660"/>
                  </a:lnTo>
                  <a:lnTo>
                    <a:pt x="1664208" y="327660"/>
                  </a:lnTo>
                  <a:lnTo>
                    <a:pt x="1671828" y="321564"/>
                  </a:lnTo>
                  <a:close/>
                </a:path>
                <a:path w="1671954" h="402590">
                  <a:moveTo>
                    <a:pt x="1671828" y="379476"/>
                  </a:moveTo>
                  <a:lnTo>
                    <a:pt x="1671828" y="362712"/>
                  </a:lnTo>
                  <a:lnTo>
                    <a:pt x="1664208" y="356616"/>
                  </a:lnTo>
                  <a:lnTo>
                    <a:pt x="1648968" y="356616"/>
                  </a:lnTo>
                  <a:lnTo>
                    <a:pt x="1642872" y="362712"/>
                  </a:lnTo>
                  <a:lnTo>
                    <a:pt x="1642872" y="379476"/>
                  </a:lnTo>
                  <a:lnTo>
                    <a:pt x="1648968" y="385572"/>
                  </a:lnTo>
                  <a:lnTo>
                    <a:pt x="1664208" y="385572"/>
                  </a:lnTo>
                  <a:lnTo>
                    <a:pt x="1671828" y="379476"/>
                  </a:lnTo>
                  <a:close/>
                </a:path>
                <a:path w="1671954" h="402590">
                  <a:moveTo>
                    <a:pt x="1630680" y="394716"/>
                  </a:moveTo>
                  <a:lnTo>
                    <a:pt x="1630680" y="379476"/>
                  </a:lnTo>
                  <a:lnTo>
                    <a:pt x="1624584" y="373380"/>
                  </a:lnTo>
                  <a:lnTo>
                    <a:pt x="1607820" y="373380"/>
                  </a:lnTo>
                  <a:lnTo>
                    <a:pt x="1601724" y="379476"/>
                  </a:lnTo>
                  <a:lnTo>
                    <a:pt x="1601724" y="394716"/>
                  </a:lnTo>
                  <a:lnTo>
                    <a:pt x="1607820" y="402336"/>
                  </a:lnTo>
                  <a:lnTo>
                    <a:pt x="1624584" y="402336"/>
                  </a:lnTo>
                  <a:lnTo>
                    <a:pt x="1630680" y="394716"/>
                  </a:lnTo>
                  <a:close/>
                </a:path>
                <a:path w="1671954" h="402590">
                  <a:moveTo>
                    <a:pt x="1572768" y="394716"/>
                  </a:moveTo>
                  <a:lnTo>
                    <a:pt x="1572768" y="379476"/>
                  </a:lnTo>
                  <a:lnTo>
                    <a:pt x="1566672" y="373380"/>
                  </a:lnTo>
                  <a:lnTo>
                    <a:pt x="1551432" y="373380"/>
                  </a:lnTo>
                  <a:lnTo>
                    <a:pt x="1545336" y="379476"/>
                  </a:lnTo>
                  <a:lnTo>
                    <a:pt x="1545336" y="394716"/>
                  </a:lnTo>
                  <a:lnTo>
                    <a:pt x="1551432" y="402336"/>
                  </a:lnTo>
                  <a:lnTo>
                    <a:pt x="1566672" y="402336"/>
                  </a:lnTo>
                  <a:lnTo>
                    <a:pt x="1572768" y="394716"/>
                  </a:lnTo>
                  <a:close/>
                </a:path>
                <a:path w="1671954" h="402590">
                  <a:moveTo>
                    <a:pt x="1516380" y="394716"/>
                  </a:moveTo>
                  <a:lnTo>
                    <a:pt x="1516380" y="379476"/>
                  </a:lnTo>
                  <a:lnTo>
                    <a:pt x="1510284" y="373380"/>
                  </a:lnTo>
                  <a:lnTo>
                    <a:pt x="1493520" y="373380"/>
                  </a:lnTo>
                  <a:lnTo>
                    <a:pt x="1487424" y="379476"/>
                  </a:lnTo>
                  <a:lnTo>
                    <a:pt x="1487424" y="394716"/>
                  </a:lnTo>
                  <a:lnTo>
                    <a:pt x="1493520" y="402336"/>
                  </a:lnTo>
                  <a:lnTo>
                    <a:pt x="1510284" y="402336"/>
                  </a:lnTo>
                  <a:lnTo>
                    <a:pt x="1516380" y="394716"/>
                  </a:lnTo>
                  <a:close/>
                </a:path>
                <a:path w="1671954" h="402590">
                  <a:moveTo>
                    <a:pt x="1458468" y="394716"/>
                  </a:moveTo>
                  <a:lnTo>
                    <a:pt x="1458468" y="379476"/>
                  </a:lnTo>
                  <a:lnTo>
                    <a:pt x="1452372" y="373380"/>
                  </a:lnTo>
                  <a:lnTo>
                    <a:pt x="1437132" y="373380"/>
                  </a:lnTo>
                  <a:lnTo>
                    <a:pt x="1431036" y="379476"/>
                  </a:lnTo>
                  <a:lnTo>
                    <a:pt x="1431036" y="394716"/>
                  </a:lnTo>
                  <a:lnTo>
                    <a:pt x="1437132" y="402336"/>
                  </a:lnTo>
                  <a:lnTo>
                    <a:pt x="1452372" y="402336"/>
                  </a:lnTo>
                  <a:lnTo>
                    <a:pt x="1458468" y="394716"/>
                  </a:lnTo>
                  <a:close/>
                </a:path>
                <a:path w="1671954" h="402590">
                  <a:moveTo>
                    <a:pt x="1402080" y="394716"/>
                  </a:moveTo>
                  <a:lnTo>
                    <a:pt x="1402080" y="379476"/>
                  </a:lnTo>
                  <a:lnTo>
                    <a:pt x="1395984" y="373380"/>
                  </a:lnTo>
                  <a:lnTo>
                    <a:pt x="1379220" y="373380"/>
                  </a:lnTo>
                  <a:lnTo>
                    <a:pt x="1373124" y="379476"/>
                  </a:lnTo>
                  <a:lnTo>
                    <a:pt x="1373124" y="394716"/>
                  </a:lnTo>
                  <a:lnTo>
                    <a:pt x="1379220" y="402336"/>
                  </a:lnTo>
                  <a:lnTo>
                    <a:pt x="1395984" y="402336"/>
                  </a:lnTo>
                  <a:lnTo>
                    <a:pt x="1402080" y="394716"/>
                  </a:lnTo>
                  <a:close/>
                </a:path>
                <a:path w="1671954" h="402590">
                  <a:moveTo>
                    <a:pt x="1344168" y="394716"/>
                  </a:moveTo>
                  <a:lnTo>
                    <a:pt x="1344168" y="379476"/>
                  </a:lnTo>
                  <a:lnTo>
                    <a:pt x="1338072" y="373380"/>
                  </a:lnTo>
                  <a:lnTo>
                    <a:pt x="1322832" y="373380"/>
                  </a:lnTo>
                  <a:lnTo>
                    <a:pt x="1316736" y="379476"/>
                  </a:lnTo>
                  <a:lnTo>
                    <a:pt x="1316736" y="394716"/>
                  </a:lnTo>
                  <a:lnTo>
                    <a:pt x="1322832" y="402336"/>
                  </a:lnTo>
                  <a:lnTo>
                    <a:pt x="1338072" y="402336"/>
                  </a:lnTo>
                  <a:lnTo>
                    <a:pt x="1344168" y="394716"/>
                  </a:lnTo>
                  <a:close/>
                </a:path>
                <a:path w="1671954" h="402590">
                  <a:moveTo>
                    <a:pt x="1287780" y="394716"/>
                  </a:moveTo>
                  <a:lnTo>
                    <a:pt x="1287780" y="379476"/>
                  </a:lnTo>
                  <a:lnTo>
                    <a:pt x="1281684" y="373380"/>
                  </a:lnTo>
                  <a:lnTo>
                    <a:pt x="1264920" y="373380"/>
                  </a:lnTo>
                  <a:lnTo>
                    <a:pt x="1258824" y="379476"/>
                  </a:lnTo>
                  <a:lnTo>
                    <a:pt x="1258824" y="394716"/>
                  </a:lnTo>
                  <a:lnTo>
                    <a:pt x="1264920" y="402336"/>
                  </a:lnTo>
                  <a:lnTo>
                    <a:pt x="1281684" y="402336"/>
                  </a:lnTo>
                  <a:lnTo>
                    <a:pt x="1287780" y="394716"/>
                  </a:lnTo>
                  <a:close/>
                </a:path>
                <a:path w="1671954" h="402590">
                  <a:moveTo>
                    <a:pt x="1229868" y="394716"/>
                  </a:moveTo>
                  <a:lnTo>
                    <a:pt x="1229868" y="379476"/>
                  </a:lnTo>
                  <a:lnTo>
                    <a:pt x="1223772" y="373380"/>
                  </a:lnTo>
                  <a:lnTo>
                    <a:pt x="1208532" y="373380"/>
                  </a:lnTo>
                  <a:lnTo>
                    <a:pt x="1200912" y="379476"/>
                  </a:lnTo>
                  <a:lnTo>
                    <a:pt x="1200912" y="394716"/>
                  </a:lnTo>
                  <a:lnTo>
                    <a:pt x="1208532" y="402336"/>
                  </a:lnTo>
                  <a:lnTo>
                    <a:pt x="1223772" y="402336"/>
                  </a:lnTo>
                  <a:lnTo>
                    <a:pt x="1229868" y="394716"/>
                  </a:lnTo>
                  <a:close/>
                </a:path>
                <a:path w="1671954" h="402590">
                  <a:moveTo>
                    <a:pt x="1173480" y="394716"/>
                  </a:moveTo>
                  <a:lnTo>
                    <a:pt x="1173480" y="379476"/>
                  </a:lnTo>
                  <a:lnTo>
                    <a:pt x="1167384" y="373380"/>
                  </a:lnTo>
                  <a:lnTo>
                    <a:pt x="1150620" y="373380"/>
                  </a:lnTo>
                  <a:lnTo>
                    <a:pt x="1144524" y="379476"/>
                  </a:lnTo>
                  <a:lnTo>
                    <a:pt x="1144524" y="394716"/>
                  </a:lnTo>
                  <a:lnTo>
                    <a:pt x="1150620" y="402336"/>
                  </a:lnTo>
                  <a:lnTo>
                    <a:pt x="1167384" y="402336"/>
                  </a:lnTo>
                  <a:lnTo>
                    <a:pt x="1173480" y="394716"/>
                  </a:lnTo>
                  <a:close/>
                </a:path>
                <a:path w="1671954" h="402590">
                  <a:moveTo>
                    <a:pt x="1115568" y="394716"/>
                  </a:moveTo>
                  <a:lnTo>
                    <a:pt x="1115568" y="379476"/>
                  </a:lnTo>
                  <a:lnTo>
                    <a:pt x="1109472" y="373380"/>
                  </a:lnTo>
                  <a:lnTo>
                    <a:pt x="1094232" y="373380"/>
                  </a:lnTo>
                  <a:lnTo>
                    <a:pt x="1086612" y="379476"/>
                  </a:lnTo>
                  <a:lnTo>
                    <a:pt x="1086612" y="394716"/>
                  </a:lnTo>
                  <a:lnTo>
                    <a:pt x="1094232" y="402336"/>
                  </a:lnTo>
                  <a:lnTo>
                    <a:pt x="1109472" y="402336"/>
                  </a:lnTo>
                  <a:lnTo>
                    <a:pt x="1115568" y="394716"/>
                  </a:lnTo>
                  <a:close/>
                </a:path>
                <a:path w="1671954" h="402590">
                  <a:moveTo>
                    <a:pt x="1059180" y="394716"/>
                  </a:moveTo>
                  <a:lnTo>
                    <a:pt x="1059180" y="379476"/>
                  </a:lnTo>
                  <a:lnTo>
                    <a:pt x="1051560" y="373380"/>
                  </a:lnTo>
                  <a:lnTo>
                    <a:pt x="1036320" y="373380"/>
                  </a:lnTo>
                  <a:lnTo>
                    <a:pt x="1030224" y="379476"/>
                  </a:lnTo>
                  <a:lnTo>
                    <a:pt x="1030224" y="394716"/>
                  </a:lnTo>
                  <a:lnTo>
                    <a:pt x="1036320" y="402336"/>
                  </a:lnTo>
                  <a:lnTo>
                    <a:pt x="1051560" y="402336"/>
                  </a:lnTo>
                  <a:lnTo>
                    <a:pt x="1059180" y="394716"/>
                  </a:lnTo>
                  <a:close/>
                </a:path>
                <a:path w="1671954" h="402590">
                  <a:moveTo>
                    <a:pt x="1001268" y="394716"/>
                  </a:moveTo>
                  <a:lnTo>
                    <a:pt x="1001268" y="379476"/>
                  </a:lnTo>
                  <a:lnTo>
                    <a:pt x="995172" y="373380"/>
                  </a:lnTo>
                  <a:lnTo>
                    <a:pt x="979932" y="373380"/>
                  </a:lnTo>
                  <a:lnTo>
                    <a:pt x="972312" y="379476"/>
                  </a:lnTo>
                  <a:lnTo>
                    <a:pt x="972312" y="394716"/>
                  </a:lnTo>
                  <a:lnTo>
                    <a:pt x="979932" y="402336"/>
                  </a:lnTo>
                  <a:lnTo>
                    <a:pt x="995172" y="402336"/>
                  </a:lnTo>
                  <a:lnTo>
                    <a:pt x="1001268" y="394716"/>
                  </a:lnTo>
                  <a:close/>
                </a:path>
                <a:path w="1671954" h="402590">
                  <a:moveTo>
                    <a:pt x="944880" y="394716"/>
                  </a:moveTo>
                  <a:lnTo>
                    <a:pt x="944880" y="379476"/>
                  </a:lnTo>
                  <a:lnTo>
                    <a:pt x="937260" y="373380"/>
                  </a:lnTo>
                  <a:lnTo>
                    <a:pt x="922020" y="373380"/>
                  </a:lnTo>
                  <a:lnTo>
                    <a:pt x="915924" y="379476"/>
                  </a:lnTo>
                  <a:lnTo>
                    <a:pt x="915924" y="394716"/>
                  </a:lnTo>
                  <a:lnTo>
                    <a:pt x="922020" y="402336"/>
                  </a:lnTo>
                  <a:lnTo>
                    <a:pt x="937260" y="402336"/>
                  </a:lnTo>
                  <a:lnTo>
                    <a:pt x="944880" y="394716"/>
                  </a:lnTo>
                  <a:close/>
                </a:path>
                <a:path w="1671954" h="402590">
                  <a:moveTo>
                    <a:pt x="886968" y="394716"/>
                  </a:moveTo>
                  <a:lnTo>
                    <a:pt x="886968" y="379476"/>
                  </a:lnTo>
                  <a:lnTo>
                    <a:pt x="880872" y="373380"/>
                  </a:lnTo>
                  <a:lnTo>
                    <a:pt x="865632" y="373380"/>
                  </a:lnTo>
                  <a:lnTo>
                    <a:pt x="858012" y="379476"/>
                  </a:lnTo>
                  <a:lnTo>
                    <a:pt x="858012" y="394716"/>
                  </a:lnTo>
                  <a:lnTo>
                    <a:pt x="865632" y="402336"/>
                  </a:lnTo>
                  <a:lnTo>
                    <a:pt x="880872" y="402336"/>
                  </a:lnTo>
                  <a:lnTo>
                    <a:pt x="886968" y="394716"/>
                  </a:lnTo>
                  <a:close/>
                </a:path>
                <a:path w="1671954" h="402590">
                  <a:moveTo>
                    <a:pt x="830580" y="394716"/>
                  </a:moveTo>
                  <a:lnTo>
                    <a:pt x="830580" y="379476"/>
                  </a:lnTo>
                  <a:lnTo>
                    <a:pt x="822960" y="373380"/>
                  </a:lnTo>
                  <a:lnTo>
                    <a:pt x="807720" y="373380"/>
                  </a:lnTo>
                  <a:lnTo>
                    <a:pt x="801624" y="379476"/>
                  </a:lnTo>
                  <a:lnTo>
                    <a:pt x="801624" y="394716"/>
                  </a:lnTo>
                  <a:lnTo>
                    <a:pt x="807720" y="402336"/>
                  </a:lnTo>
                  <a:lnTo>
                    <a:pt x="822960" y="402336"/>
                  </a:lnTo>
                  <a:lnTo>
                    <a:pt x="830580" y="394716"/>
                  </a:lnTo>
                  <a:close/>
                </a:path>
                <a:path w="1671954" h="402590">
                  <a:moveTo>
                    <a:pt x="772668" y="394716"/>
                  </a:moveTo>
                  <a:lnTo>
                    <a:pt x="772668" y="379476"/>
                  </a:lnTo>
                  <a:lnTo>
                    <a:pt x="766572" y="373380"/>
                  </a:lnTo>
                  <a:lnTo>
                    <a:pt x="751332" y="373380"/>
                  </a:lnTo>
                  <a:lnTo>
                    <a:pt x="743712" y="379476"/>
                  </a:lnTo>
                  <a:lnTo>
                    <a:pt x="743712" y="394716"/>
                  </a:lnTo>
                  <a:lnTo>
                    <a:pt x="751332" y="402336"/>
                  </a:lnTo>
                  <a:lnTo>
                    <a:pt x="766572" y="402336"/>
                  </a:lnTo>
                  <a:lnTo>
                    <a:pt x="772668" y="394716"/>
                  </a:lnTo>
                  <a:close/>
                </a:path>
                <a:path w="1671954" h="402590">
                  <a:moveTo>
                    <a:pt x="716280" y="394716"/>
                  </a:moveTo>
                  <a:lnTo>
                    <a:pt x="716280" y="379476"/>
                  </a:lnTo>
                  <a:lnTo>
                    <a:pt x="708660" y="373380"/>
                  </a:lnTo>
                  <a:lnTo>
                    <a:pt x="693420" y="373380"/>
                  </a:lnTo>
                  <a:lnTo>
                    <a:pt x="687324" y="379476"/>
                  </a:lnTo>
                  <a:lnTo>
                    <a:pt x="687324" y="394716"/>
                  </a:lnTo>
                  <a:lnTo>
                    <a:pt x="693420" y="402336"/>
                  </a:lnTo>
                  <a:lnTo>
                    <a:pt x="708660" y="402336"/>
                  </a:lnTo>
                  <a:lnTo>
                    <a:pt x="716280" y="394716"/>
                  </a:lnTo>
                  <a:close/>
                </a:path>
                <a:path w="1671954" h="402590">
                  <a:moveTo>
                    <a:pt x="658368" y="394716"/>
                  </a:moveTo>
                  <a:lnTo>
                    <a:pt x="658368" y="379476"/>
                  </a:lnTo>
                  <a:lnTo>
                    <a:pt x="652272" y="373380"/>
                  </a:lnTo>
                  <a:lnTo>
                    <a:pt x="635508" y="373380"/>
                  </a:lnTo>
                  <a:lnTo>
                    <a:pt x="629412" y="379476"/>
                  </a:lnTo>
                  <a:lnTo>
                    <a:pt x="629412" y="394716"/>
                  </a:lnTo>
                  <a:lnTo>
                    <a:pt x="635508" y="402336"/>
                  </a:lnTo>
                  <a:lnTo>
                    <a:pt x="652272" y="402336"/>
                  </a:lnTo>
                  <a:lnTo>
                    <a:pt x="658368" y="394716"/>
                  </a:lnTo>
                  <a:close/>
                </a:path>
                <a:path w="1671954" h="402590">
                  <a:moveTo>
                    <a:pt x="601980" y="394716"/>
                  </a:moveTo>
                  <a:lnTo>
                    <a:pt x="601980" y="379476"/>
                  </a:lnTo>
                  <a:lnTo>
                    <a:pt x="594360" y="373380"/>
                  </a:lnTo>
                  <a:lnTo>
                    <a:pt x="579120" y="373380"/>
                  </a:lnTo>
                  <a:lnTo>
                    <a:pt x="573024" y="379476"/>
                  </a:lnTo>
                  <a:lnTo>
                    <a:pt x="573024" y="394716"/>
                  </a:lnTo>
                  <a:lnTo>
                    <a:pt x="579120" y="402336"/>
                  </a:lnTo>
                  <a:lnTo>
                    <a:pt x="594360" y="402336"/>
                  </a:lnTo>
                  <a:lnTo>
                    <a:pt x="601980" y="394716"/>
                  </a:lnTo>
                  <a:close/>
                </a:path>
                <a:path w="1671954" h="402590">
                  <a:moveTo>
                    <a:pt x="544068" y="394716"/>
                  </a:moveTo>
                  <a:lnTo>
                    <a:pt x="544068" y="379476"/>
                  </a:lnTo>
                  <a:lnTo>
                    <a:pt x="537972" y="373380"/>
                  </a:lnTo>
                  <a:lnTo>
                    <a:pt x="521208" y="373380"/>
                  </a:lnTo>
                  <a:lnTo>
                    <a:pt x="515112" y="379476"/>
                  </a:lnTo>
                  <a:lnTo>
                    <a:pt x="515112" y="394716"/>
                  </a:lnTo>
                  <a:lnTo>
                    <a:pt x="521208" y="402336"/>
                  </a:lnTo>
                  <a:lnTo>
                    <a:pt x="537972" y="402336"/>
                  </a:lnTo>
                  <a:lnTo>
                    <a:pt x="544068" y="394716"/>
                  </a:lnTo>
                  <a:close/>
                </a:path>
                <a:path w="1671954" h="402590">
                  <a:moveTo>
                    <a:pt x="486156" y="394716"/>
                  </a:moveTo>
                  <a:lnTo>
                    <a:pt x="486156" y="379476"/>
                  </a:lnTo>
                  <a:lnTo>
                    <a:pt x="480060" y="373380"/>
                  </a:lnTo>
                  <a:lnTo>
                    <a:pt x="464820" y="373380"/>
                  </a:lnTo>
                  <a:lnTo>
                    <a:pt x="458724" y="379476"/>
                  </a:lnTo>
                  <a:lnTo>
                    <a:pt x="458724" y="394716"/>
                  </a:lnTo>
                  <a:lnTo>
                    <a:pt x="464820" y="402336"/>
                  </a:lnTo>
                  <a:lnTo>
                    <a:pt x="480060" y="402336"/>
                  </a:lnTo>
                  <a:lnTo>
                    <a:pt x="486156" y="394716"/>
                  </a:lnTo>
                  <a:close/>
                </a:path>
                <a:path w="1671954" h="402590">
                  <a:moveTo>
                    <a:pt x="429768" y="394716"/>
                  </a:moveTo>
                  <a:lnTo>
                    <a:pt x="429768" y="379476"/>
                  </a:lnTo>
                  <a:lnTo>
                    <a:pt x="423672" y="373380"/>
                  </a:lnTo>
                  <a:lnTo>
                    <a:pt x="406908" y="373380"/>
                  </a:lnTo>
                  <a:lnTo>
                    <a:pt x="400812" y="379476"/>
                  </a:lnTo>
                  <a:lnTo>
                    <a:pt x="400812" y="394716"/>
                  </a:lnTo>
                  <a:lnTo>
                    <a:pt x="406908" y="402336"/>
                  </a:lnTo>
                  <a:lnTo>
                    <a:pt x="423672" y="402336"/>
                  </a:lnTo>
                  <a:lnTo>
                    <a:pt x="429768" y="394716"/>
                  </a:lnTo>
                  <a:close/>
                </a:path>
                <a:path w="1671954" h="402590">
                  <a:moveTo>
                    <a:pt x="371856" y="394716"/>
                  </a:moveTo>
                  <a:lnTo>
                    <a:pt x="371856" y="379476"/>
                  </a:lnTo>
                  <a:lnTo>
                    <a:pt x="365760" y="373380"/>
                  </a:lnTo>
                  <a:lnTo>
                    <a:pt x="350520" y="373380"/>
                  </a:lnTo>
                  <a:lnTo>
                    <a:pt x="344424" y="379476"/>
                  </a:lnTo>
                  <a:lnTo>
                    <a:pt x="344424" y="394716"/>
                  </a:lnTo>
                  <a:lnTo>
                    <a:pt x="350520" y="402336"/>
                  </a:lnTo>
                  <a:lnTo>
                    <a:pt x="365760" y="402336"/>
                  </a:lnTo>
                  <a:lnTo>
                    <a:pt x="371856" y="394716"/>
                  </a:lnTo>
                  <a:close/>
                </a:path>
                <a:path w="1671954" h="402590">
                  <a:moveTo>
                    <a:pt x="315468" y="394716"/>
                  </a:moveTo>
                  <a:lnTo>
                    <a:pt x="315468" y="379476"/>
                  </a:lnTo>
                  <a:lnTo>
                    <a:pt x="309372" y="373380"/>
                  </a:lnTo>
                  <a:lnTo>
                    <a:pt x="292608" y="373380"/>
                  </a:lnTo>
                  <a:lnTo>
                    <a:pt x="286512" y="379476"/>
                  </a:lnTo>
                  <a:lnTo>
                    <a:pt x="286512" y="394716"/>
                  </a:lnTo>
                  <a:lnTo>
                    <a:pt x="292608" y="402336"/>
                  </a:lnTo>
                  <a:lnTo>
                    <a:pt x="309372" y="402336"/>
                  </a:lnTo>
                  <a:lnTo>
                    <a:pt x="315468" y="394716"/>
                  </a:lnTo>
                  <a:close/>
                </a:path>
                <a:path w="1671954" h="402590">
                  <a:moveTo>
                    <a:pt x="257556" y="394716"/>
                  </a:moveTo>
                  <a:lnTo>
                    <a:pt x="257556" y="379476"/>
                  </a:lnTo>
                  <a:lnTo>
                    <a:pt x="251460" y="373380"/>
                  </a:lnTo>
                  <a:lnTo>
                    <a:pt x="236220" y="373380"/>
                  </a:lnTo>
                  <a:lnTo>
                    <a:pt x="230124" y="379476"/>
                  </a:lnTo>
                  <a:lnTo>
                    <a:pt x="230124" y="394716"/>
                  </a:lnTo>
                  <a:lnTo>
                    <a:pt x="236220" y="402336"/>
                  </a:lnTo>
                  <a:lnTo>
                    <a:pt x="251460" y="402336"/>
                  </a:lnTo>
                  <a:lnTo>
                    <a:pt x="257556" y="394716"/>
                  </a:lnTo>
                  <a:close/>
                </a:path>
                <a:path w="1671954" h="402590">
                  <a:moveTo>
                    <a:pt x="201168" y="394716"/>
                  </a:moveTo>
                  <a:lnTo>
                    <a:pt x="201168" y="379476"/>
                  </a:lnTo>
                  <a:lnTo>
                    <a:pt x="195072" y="373380"/>
                  </a:lnTo>
                  <a:lnTo>
                    <a:pt x="178308" y="373380"/>
                  </a:lnTo>
                  <a:lnTo>
                    <a:pt x="172212" y="379476"/>
                  </a:lnTo>
                  <a:lnTo>
                    <a:pt x="172212" y="394716"/>
                  </a:lnTo>
                  <a:lnTo>
                    <a:pt x="178308" y="402336"/>
                  </a:lnTo>
                  <a:lnTo>
                    <a:pt x="195072" y="402336"/>
                  </a:lnTo>
                  <a:lnTo>
                    <a:pt x="201168" y="394716"/>
                  </a:lnTo>
                  <a:close/>
                </a:path>
                <a:path w="1671954" h="402590">
                  <a:moveTo>
                    <a:pt x="143256" y="394716"/>
                  </a:moveTo>
                  <a:lnTo>
                    <a:pt x="143256" y="379476"/>
                  </a:lnTo>
                  <a:lnTo>
                    <a:pt x="137160" y="373380"/>
                  </a:lnTo>
                  <a:lnTo>
                    <a:pt x="121920" y="373380"/>
                  </a:lnTo>
                  <a:lnTo>
                    <a:pt x="115824" y="379476"/>
                  </a:lnTo>
                  <a:lnTo>
                    <a:pt x="115824" y="394716"/>
                  </a:lnTo>
                  <a:lnTo>
                    <a:pt x="121920" y="402336"/>
                  </a:lnTo>
                  <a:lnTo>
                    <a:pt x="137160" y="402336"/>
                  </a:lnTo>
                  <a:lnTo>
                    <a:pt x="143256" y="394716"/>
                  </a:lnTo>
                  <a:close/>
                </a:path>
                <a:path w="1671954" h="402590">
                  <a:moveTo>
                    <a:pt x="86868" y="394716"/>
                  </a:moveTo>
                  <a:lnTo>
                    <a:pt x="86868" y="379476"/>
                  </a:lnTo>
                  <a:lnTo>
                    <a:pt x="80772" y="373380"/>
                  </a:lnTo>
                  <a:lnTo>
                    <a:pt x="64008" y="373380"/>
                  </a:lnTo>
                  <a:lnTo>
                    <a:pt x="57912" y="379476"/>
                  </a:lnTo>
                  <a:lnTo>
                    <a:pt x="57912" y="394716"/>
                  </a:lnTo>
                  <a:lnTo>
                    <a:pt x="64008" y="402336"/>
                  </a:lnTo>
                  <a:lnTo>
                    <a:pt x="80772" y="402336"/>
                  </a:lnTo>
                  <a:lnTo>
                    <a:pt x="86868" y="394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788797" y="542543"/>
            <a:ext cx="1643380" cy="37211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286385">
              <a:lnSpc>
                <a:spcPct val="100000"/>
              </a:lnSpc>
              <a:spcBef>
                <a:spcPts val="285"/>
              </a:spcBef>
            </a:pPr>
            <a:r>
              <a:rPr sz="1200" spc="-60" dirty="0">
                <a:latin typeface="Arial"/>
                <a:cs typeface="Arial"/>
              </a:rPr>
              <a:t>Groupe </a:t>
            </a:r>
            <a:r>
              <a:rPr sz="1200" spc="-55" dirty="0">
                <a:latin typeface="Arial"/>
                <a:cs typeface="Arial"/>
              </a:rPr>
              <a:t>de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travail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45030" y="527304"/>
            <a:ext cx="2525395" cy="402590"/>
            <a:chOff x="4645030" y="527304"/>
            <a:chExt cx="2525395" cy="402590"/>
          </a:xfrm>
        </p:grpSpPr>
        <p:sp>
          <p:nvSpPr>
            <p:cNvPr id="11" name="object 11"/>
            <p:cNvSpPr/>
            <p:nvPr/>
          </p:nvSpPr>
          <p:spPr>
            <a:xfrm>
              <a:off x="4658745" y="542543"/>
              <a:ext cx="2498090" cy="372110"/>
            </a:xfrm>
            <a:custGeom>
              <a:avLst/>
              <a:gdLst/>
              <a:ahLst/>
              <a:cxnLst/>
              <a:rect l="l" t="t" r="r" b="b"/>
              <a:pathLst>
                <a:path w="2498090" h="372109">
                  <a:moveTo>
                    <a:pt x="2497835" y="371855"/>
                  </a:moveTo>
                  <a:lnTo>
                    <a:pt x="2497835" y="0"/>
                  </a:lnTo>
                  <a:lnTo>
                    <a:pt x="0" y="0"/>
                  </a:lnTo>
                  <a:lnTo>
                    <a:pt x="0" y="371855"/>
                  </a:lnTo>
                  <a:lnTo>
                    <a:pt x="2497835" y="371855"/>
                  </a:lnTo>
                  <a:close/>
                </a:path>
              </a:pathLst>
            </a:custGeom>
            <a:solidFill>
              <a:srgbClr val="94B2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45030" y="527304"/>
              <a:ext cx="2525395" cy="402590"/>
            </a:xfrm>
            <a:custGeom>
              <a:avLst/>
              <a:gdLst/>
              <a:ahLst/>
              <a:cxnLst/>
              <a:rect l="l" t="t" r="r" b="b"/>
              <a:pathLst>
                <a:path w="2525395" h="402590">
                  <a:moveTo>
                    <a:pt x="28956" y="373380"/>
                  </a:moveTo>
                  <a:lnTo>
                    <a:pt x="28956" y="158496"/>
                  </a:lnTo>
                  <a:lnTo>
                    <a:pt x="0" y="158496"/>
                  </a:lnTo>
                  <a:lnTo>
                    <a:pt x="0" y="387096"/>
                  </a:lnTo>
                  <a:lnTo>
                    <a:pt x="13716" y="387096"/>
                  </a:lnTo>
                  <a:lnTo>
                    <a:pt x="13716" y="373380"/>
                  </a:lnTo>
                  <a:lnTo>
                    <a:pt x="28956" y="373380"/>
                  </a:lnTo>
                  <a:close/>
                </a:path>
                <a:path w="2525395" h="402590">
                  <a:moveTo>
                    <a:pt x="96012" y="402336"/>
                  </a:moveTo>
                  <a:lnTo>
                    <a:pt x="96012" y="373380"/>
                  </a:lnTo>
                  <a:lnTo>
                    <a:pt x="13716" y="373380"/>
                  </a:lnTo>
                  <a:lnTo>
                    <a:pt x="13716" y="387096"/>
                  </a:lnTo>
                  <a:lnTo>
                    <a:pt x="28956" y="387096"/>
                  </a:lnTo>
                  <a:lnTo>
                    <a:pt x="28956" y="402336"/>
                  </a:lnTo>
                  <a:lnTo>
                    <a:pt x="96012" y="402336"/>
                  </a:lnTo>
                  <a:close/>
                </a:path>
                <a:path w="2525395" h="402590">
                  <a:moveTo>
                    <a:pt x="28956" y="402336"/>
                  </a:moveTo>
                  <a:lnTo>
                    <a:pt x="28956" y="387096"/>
                  </a:lnTo>
                  <a:lnTo>
                    <a:pt x="13716" y="387096"/>
                  </a:lnTo>
                  <a:lnTo>
                    <a:pt x="13716" y="402336"/>
                  </a:lnTo>
                  <a:lnTo>
                    <a:pt x="28956" y="402336"/>
                  </a:lnTo>
                  <a:close/>
                </a:path>
                <a:path w="2525395" h="402590">
                  <a:moveTo>
                    <a:pt x="184404" y="28956"/>
                  </a:moveTo>
                  <a:lnTo>
                    <a:pt x="184404" y="0"/>
                  </a:lnTo>
                  <a:lnTo>
                    <a:pt x="0" y="0"/>
                  </a:lnTo>
                  <a:lnTo>
                    <a:pt x="0" y="73152"/>
                  </a:lnTo>
                  <a:lnTo>
                    <a:pt x="13716" y="73152"/>
                  </a:lnTo>
                  <a:lnTo>
                    <a:pt x="13716" y="28956"/>
                  </a:lnTo>
                  <a:lnTo>
                    <a:pt x="28956" y="15240"/>
                  </a:lnTo>
                  <a:lnTo>
                    <a:pt x="28956" y="28956"/>
                  </a:lnTo>
                  <a:lnTo>
                    <a:pt x="184404" y="28956"/>
                  </a:lnTo>
                  <a:close/>
                </a:path>
                <a:path w="2525395" h="402590">
                  <a:moveTo>
                    <a:pt x="28956" y="28956"/>
                  </a:moveTo>
                  <a:lnTo>
                    <a:pt x="28956" y="15240"/>
                  </a:lnTo>
                  <a:lnTo>
                    <a:pt x="13716" y="28956"/>
                  </a:lnTo>
                  <a:lnTo>
                    <a:pt x="28956" y="28956"/>
                  </a:lnTo>
                  <a:close/>
                </a:path>
                <a:path w="2525395" h="402590">
                  <a:moveTo>
                    <a:pt x="28956" y="73152"/>
                  </a:moveTo>
                  <a:lnTo>
                    <a:pt x="28956" y="28956"/>
                  </a:lnTo>
                  <a:lnTo>
                    <a:pt x="13716" y="28956"/>
                  </a:lnTo>
                  <a:lnTo>
                    <a:pt x="13716" y="73152"/>
                  </a:lnTo>
                  <a:lnTo>
                    <a:pt x="28956" y="73152"/>
                  </a:lnTo>
                  <a:close/>
                </a:path>
                <a:path w="2525395" h="402590">
                  <a:moveTo>
                    <a:pt x="498348" y="28956"/>
                  </a:moveTo>
                  <a:lnTo>
                    <a:pt x="498348" y="0"/>
                  </a:lnTo>
                  <a:lnTo>
                    <a:pt x="269748" y="0"/>
                  </a:lnTo>
                  <a:lnTo>
                    <a:pt x="269748" y="28956"/>
                  </a:lnTo>
                  <a:lnTo>
                    <a:pt x="498348" y="28956"/>
                  </a:lnTo>
                  <a:close/>
                </a:path>
                <a:path w="2525395" h="402590">
                  <a:moveTo>
                    <a:pt x="812292" y="28956"/>
                  </a:moveTo>
                  <a:lnTo>
                    <a:pt x="812292" y="0"/>
                  </a:lnTo>
                  <a:lnTo>
                    <a:pt x="583692" y="0"/>
                  </a:lnTo>
                  <a:lnTo>
                    <a:pt x="583692" y="28956"/>
                  </a:lnTo>
                  <a:lnTo>
                    <a:pt x="812292" y="28956"/>
                  </a:lnTo>
                  <a:close/>
                </a:path>
                <a:path w="2525395" h="402590">
                  <a:moveTo>
                    <a:pt x="1126236" y="28956"/>
                  </a:moveTo>
                  <a:lnTo>
                    <a:pt x="1126236" y="0"/>
                  </a:lnTo>
                  <a:lnTo>
                    <a:pt x="897636" y="0"/>
                  </a:lnTo>
                  <a:lnTo>
                    <a:pt x="897636" y="28956"/>
                  </a:lnTo>
                  <a:lnTo>
                    <a:pt x="1126236" y="28956"/>
                  </a:lnTo>
                  <a:close/>
                </a:path>
                <a:path w="2525395" h="402590">
                  <a:moveTo>
                    <a:pt x="1441704" y="28956"/>
                  </a:moveTo>
                  <a:lnTo>
                    <a:pt x="1441704" y="0"/>
                  </a:lnTo>
                  <a:lnTo>
                    <a:pt x="1213104" y="0"/>
                  </a:lnTo>
                  <a:lnTo>
                    <a:pt x="1213104" y="28956"/>
                  </a:lnTo>
                  <a:lnTo>
                    <a:pt x="1441704" y="28956"/>
                  </a:lnTo>
                  <a:close/>
                </a:path>
                <a:path w="2525395" h="402590">
                  <a:moveTo>
                    <a:pt x="1755648" y="28956"/>
                  </a:moveTo>
                  <a:lnTo>
                    <a:pt x="1755648" y="0"/>
                  </a:lnTo>
                  <a:lnTo>
                    <a:pt x="1527048" y="0"/>
                  </a:lnTo>
                  <a:lnTo>
                    <a:pt x="1527048" y="28956"/>
                  </a:lnTo>
                  <a:lnTo>
                    <a:pt x="1755648" y="28956"/>
                  </a:lnTo>
                  <a:close/>
                </a:path>
                <a:path w="2525395" h="402590">
                  <a:moveTo>
                    <a:pt x="2069592" y="28956"/>
                  </a:moveTo>
                  <a:lnTo>
                    <a:pt x="2069592" y="0"/>
                  </a:lnTo>
                  <a:lnTo>
                    <a:pt x="1840992" y="0"/>
                  </a:lnTo>
                  <a:lnTo>
                    <a:pt x="1840992" y="28956"/>
                  </a:lnTo>
                  <a:lnTo>
                    <a:pt x="2069592" y="28956"/>
                  </a:lnTo>
                  <a:close/>
                </a:path>
                <a:path w="2525395" h="402590">
                  <a:moveTo>
                    <a:pt x="2383536" y="28956"/>
                  </a:moveTo>
                  <a:lnTo>
                    <a:pt x="2383536" y="0"/>
                  </a:lnTo>
                  <a:lnTo>
                    <a:pt x="2154936" y="0"/>
                  </a:lnTo>
                  <a:lnTo>
                    <a:pt x="2154936" y="28956"/>
                  </a:lnTo>
                  <a:lnTo>
                    <a:pt x="2383536" y="28956"/>
                  </a:lnTo>
                  <a:close/>
                </a:path>
                <a:path w="2525395" h="402590">
                  <a:moveTo>
                    <a:pt x="2525268" y="202692"/>
                  </a:moveTo>
                  <a:lnTo>
                    <a:pt x="2525268" y="0"/>
                  </a:lnTo>
                  <a:lnTo>
                    <a:pt x="2470404" y="0"/>
                  </a:lnTo>
                  <a:lnTo>
                    <a:pt x="2470404" y="28956"/>
                  </a:lnTo>
                  <a:lnTo>
                    <a:pt x="2496312" y="28956"/>
                  </a:lnTo>
                  <a:lnTo>
                    <a:pt x="2496312" y="15240"/>
                  </a:lnTo>
                  <a:lnTo>
                    <a:pt x="2511552" y="28956"/>
                  </a:lnTo>
                  <a:lnTo>
                    <a:pt x="2511552" y="202692"/>
                  </a:lnTo>
                  <a:lnTo>
                    <a:pt x="2525268" y="202692"/>
                  </a:lnTo>
                  <a:close/>
                </a:path>
                <a:path w="2525395" h="402590">
                  <a:moveTo>
                    <a:pt x="2511552" y="28956"/>
                  </a:moveTo>
                  <a:lnTo>
                    <a:pt x="2496312" y="15240"/>
                  </a:lnTo>
                  <a:lnTo>
                    <a:pt x="2496312" y="28956"/>
                  </a:lnTo>
                  <a:lnTo>
                    <a:pt x="2511552" y="28956"/>
                  </a:lnTo>
                  <a:close/>
                </a:path>
                <a:path w="2525395" h="402590">
                  <a:moveTo>
                    <a:pt x="2511552" y="202692"/>
                  </a:moveTo>
                  <a:lnTo>
                    <a:pt x="2511552" y="28956"/>
                  </a:lnTo>
                  <a:lnTo>
                    <a:pt x="2496312" y="28956"/>
                  </a:lnTo>
                  <a:lnTo>
                    <a:pt x="2496312" y="202692"/>
                  </a:lnTo>
                  <a:lnTo>
                    <a:pt x="2511552" y="202692"/>
                  </a:lnTo>
                  <a:close/>
                </a:path>
                <a:path w="2525395" h="402590">
                  <a:moveTo>
                    <a:pt x="2511552" y="373380"/>
                  </a:moveTo>
                  <a:lnTo>
                    <a:pt x="2382012" y="373380"/>
                  </a:lnTo>
                  <a:lnTo>
                    <a:pt x="2382012" y="402336"/>
                  </a:lnTo>
                  <a:lnTo>
                    <a:pt x="2496312" y="402336"/>
                  </a:lnTo>
                  <a:lnTo>
                    <a:pt x="2496312" y="387096"/>
                  </a:lnTo>
                  <a:lnTo>
                    <a:pt x="2511552" y="373380"/>
                  </a:lnTo>
                  <a:close/>
                </a:path>
                <a:path w="2525395" h="402590">
                  <a:moveTo>
                    <a:pt x="2525268" y="402336"/>
                  </a:moveTo>
                  <a:lnTo>
                    <a:pt x="2525268" y="288036"/>
                  </a:lnTo>
                  <a:lnTo>
                    <a:pt x="2496312" y="288036"/>
                  </a:lnTo>
                  <a:lnTo>
                    <a:pt x="2496312" y="373380"/>
                  </a:lnTo>
                  <a:lnTo>
                    <a:pt x="2511552" y="373380"/>
                  </a:lnTo>
                  <a:lnTo>
                    <a:pt x="2511552" y="402336"/>
                  </a:lnTo>
                  <a:lnTo>
                    <a:pt x="2525268" y="402336"/>
                  </a:lnTo>
                  <a:close/>
                </a:path>
                <a:path w="2525395" h="402590">
                  <a:moveTo>
                    <a:pt x="2511552" y="402336"/>
                  </a:moveTo>
                  <a:lnTo>
                    <a:pt x="2511552" y="373380"/>
                  </a:lnTo>
                  <a:lnTo>
                    <a:pt x="2496312" y="387096"/>
                  </a:lnTo>
                  <a:lnTo>
                    <a:pt x="2496312" y="402336"/>
                  </a:lnTo>
                  <a:lnTo>
                    <a:pt x="2511552" y="402336"/>
                  </a:lnTo>
                  <a:close/>
                </a:path>
                <a:path w="2525395" h="402590">
                  <a:moveTo>
                    <a:pt x="2296668" y="402336"/>
                  </a:moveTo>
                  <a:lnTo>
                    <a:pt x="2296668" y="373380"/>
                  </a:lnTo>
                  <a:lnTo>
                    <a:pt x="2068068" y="373380"/>
                  </a:lnTo>
                  <a:lnTo>
                    <a:pt x="2068068" y="402336"/>
                  </a:lnTo>
                  <a:lnTo>
                    <a:pt x="2296668" y="402336"/>
                  </a:lnTo>
                  <a:close/>
                </a:path>
                <a:path w="2525395" h="402590">
                  <a:moveTo>
                    <a:pt x="1982724" y="402336"/>
                  </a:moveTo>
                  <a:lnTo>
                    <a:pt x="1982724" y="373380"/>
                  </a:lnTo>
                  <a:lnTo>
                    <a:pt x="1754124" y="373380"/>
                  </a:lnTo>
                  <a:lnTo>
                    <a:pt x="1754124" y="402336"/>
                  </a:lnTo>
                  <a:lnTo>
                    <a:pt x="1982724" y="402336"/>
                  </a:lnTo>
                  <a:close/>
                </a:path>
                <a:path w="2525395" h="402590">
                  <a:moveTo>
                    <a:pt x="1667256" y="402336"/>
                  </a:moveTo>
                  <a:lnTo>
                    <a:pt x="1667256" y="373380"/>
                  </a:lnTo>
                  <a:lnTo>
                    <a:pt x="1438656" y="373380"/>
                  </a:lnTo>
                  <a:lnTo>
                    <a:pt x="1438656" y="402336"/>
                  </a:lnTo>
                  <a:lnTo>
                    <a:pt x="1667256" y="402336"/>
                  </a:lnTo>
                  <a:close/>
                </a:path>
                <a:path w="2525395" h="402590">
                  <a:moveTo>
                    <a:pt x="1353312" y="402336"/>
                  </a:moveTo>
                  <a:lnTo>
                    <a:pt x="1353312" y="373380"/>
                  </a:lnTo>
                  <a:lnTo>
                    <a:pt x="1124712" y="373380"/>
                  </a:lnTo>
                  <a:lnTo>
                    <a:pt x="1124712" y="402336"/>
                  </a:lnTo>
                  <a:lnTo>
                    <a:pt x="1353312" y="402336"/>
                  </a:lnTo>
                  <a:close/>
                </a:path>
                <a:path w="2525395" h="402590">
                  <a:moveTo>
                    <a:pt x="1039368" y="402336"/>
                  </a:moveTo>
                  <a:lnTo>
                    <a:pt x="1039368" y="373380"/>
                  </a:lnTo>
                  <a:lnTo>
                    <a:pt x="810768" y="373380"/>
                  </a:lnTo>
                  <a:lnTo>
                    <a:pt x="810768" y="402336"/>
                  </a:lnTo>
                  <a:lnTo>
                    <a:pt x="1039368" y="402336"/>
                  </a:lnTo>
                  <a:close/>
                </a:path>
                <a:path w="2525395" h="402590">
                  <a:moveTo>
                    <a:pt x="725424" y="402336"/>
                  </a:moveTo>
                  <a:lnTo>
                    <a:pt x="725424" y="373380"/>
                  </a:lnTo>
                  <a:lnTo>
                    <a:pt x="496824" y="373380"/>
                  </a:lnTo>
                  <a:lnTo>
                    <a:pt x="496824" y="402336"/>
                  </a:lnTo>
                  <a:lnTo>
                    <a:pt x="725424" y="402336"/>
                  </a:lnTo>
                  <a:close/>
                </a:path>
                <a:path w="2525395" h="402590">
                  <a:moveTo>
                    <a:pt x="409956" y="402336"/>
                  </a:moveTo>
                  <a:lnTo>
                    <a:pt x="409956" y="373380"/>
                  </a:lnTo>
                  <a:lnTo>
                    <a:pt x="181356" y="373380"/>
                  </a:lnTo>
                  <a:lnTo>
                    <a:pt x="181356" y="402336"/>
                  </a:lnTo>
                  <a:lnTo>
                    <a:pt x="409956" y="402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658745" y="542543"/>
            <a:ext cx="2498090" cy="3721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18745">
              <a:lnSpc>
                <a:spcPct val="100000"/>
              </a:lnSpc>
              <a:spcBef>
                <a:spcPts val="290"/>
              </a:spcBef>
            </a:pPr>
            <a:r>
              <a:rPr sz="1100" spc="-45" dirty="0">
                <a:latin typeface="Arial"/>
                <a:cs typeface="Arial"/>
              </a:rPr>
              <a:t>Comite</a:t>
            </a:r>
            <a:r>
              <a:rPr sz="1100" spc="-120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consultatif</a:t>
            </a:r>
            <a:r>
              <a:rPr sz="1100" spc="-1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et</a:t>
            </a:r>
            <a:r>
              <a:rPr sz="1100" spc="-70" dirty="0">
                <a:latin typeface="Arial"/>
                <a:cs typeface="Arial"/>
              </a:rPr>
              <a:t> </a:t>
            </a:r>
            <a:r>
              <a:rPr sz="1100" spc="-25" dirty="0">
                <a:latin typeface="Arial"/>
                <a:cs typeface="Arial"/>
              </a:rPr>
              <a:t>autre</a:t>
            </a:r>
            <a:r>
              <a:rPr sz="1100" spc="-70" dirty="0">
                <a:latin typeface="Arial"/>
                <a:cs typeface="Arial"/>
              </a:rPr>
              <a:t> </a:t>
            </a:r>
            <a:r>
              <a:rPr sz="1100" spc="-40" dirty="0">
                <a:latin typeface="Arial"/>
                <a:cs typeface="Arial"/>
              </a:rPr>
              <a:t>organisation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501006" y="527304"/>
            <a:ext cx="1211580" cy="402590"/>
            <a:chOff x="7501006" y="527304"/>
            <a:chExt cx="1211580" cy="402590"/>
          </a:xfrm>
        </p:grpSpPr>
        <p:sp>
          <p:nvSpPr>
            <p:cNvPr id="15" name="object 15"/>
            <p:cNvSpPr/>
            <p:nvPr/>
          </p:nvSpPr>
          <p:spPr>
            <a:xfrm>
              <a:off x="7514722" y="542543"/>
              <a:ext cx="1183005" cy="372110"/>
            </a:xfrm>
            <a:custGeom>
              <a:avLst/>
              <a:gdLst/>
              <a:ahLst/>
              <a:cxnLst/>
              <a:rect l="l" t="t" r="r" b="b"/>
              <a:pathLst>
                <a:path w="1183004" h="372109">
                  <a:moveTo>
                    <a:pt x="1182623" y="371855"/>
                  </a:moveTo>
                  <a:lnTo>
                    <a:pt x="1182623" y="0"/>
                  </a:lnTo>
                  <a:lnTo>
                    <a:pt x="0" y="0"/>
                  </a:lnTo>
                  <a:lnTo>
                    <a:pt x="0" y="371855"/>
                  </a:lnTo>
                  <a:lnTo>
                    <a:pt x="1182623" y="371855"/>
                  </a:lnTo>
                  <a:close/>
                </a:path>
              </a:pathLst>
            </a:custGeom>
            <a:solidFill>
              <a:srgbClr val="D995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501006" y="527304"/>
              <a:ext cx="1211580" cy="402590"/>
            </a:xfrm>
            <a:custGeom>
              <a:avLst/>
              <a:gdLst/>
              <a:ahLst/>
              <a:cxnLst/>
              <a:rect l="l" t="t" r="r" b="b"/>
              <a:pathLst>
                <a:path w="1211579" h="402590">
                  <a:moveTo>
                    <a:pt x="1211580" y="402336"/>
                  </a:moveTo>
                  <a:lnTo>
                    <a:pt x="1211580" y="0"/>
                  </a:lnTo>
                  <a:lnTo>
                    <a:pt x="0" y="0"/>
                  </a:lnTo>
                  <a:lnTo>
                    <a:pt x="0" y="402336"/>
                  </a:lnTo>
                  <a:lnTo>
                    <a:pt x="13716" y="402336"/>
                  </a:lnTo>
                  <a:lnTo>
                    <a:pt x="13716" y="28956"/>
                  </a:lnTo>
                  <a:lnTo>
                    <a:pt x="28956" y="15240"/>
                  </a:lnTo>
                  <a:lnTo>
                    <a:pt x="28956" y="28956"/>
                  </a:lnTo>
                  <a:lnTo>
                    <a:pt x="1182624" y="28956"/>
                  </a:lnTo>
                  <a:lnTo>
                    <a:pt x="1182624" y="15240"/>
                  </a:lnTo>
                  <a:lnTo>
                    <a:pt x="1196340" y="28956"/>
                  </a:lnTo>
                  <a:lnTo>
                    <a:pt x="1196340" y="402336"/>
                  </a:lnTo>
                  <a:lnTo>
                    <a:pt x="1211580" y="402336"/>
                  </a:lnTo>
                  <a:close/>
                </a:path>
                <a:path w="1211579" h="402590">
                  <a:moveTo>
                    <a:pt x="28956" y="28956"/>
                  </a:moveTo>
                  <a:lnTo>
                    <a:pt x="28956" y="15240"/>
                  </a:lnTo>
                  <a:lnTo>
                    <a:pt x="13716" y="28956"/>
                  </a:lnTo>
                  <a:lnTo>
                    <a:pt x="28956" y="28956"/>
                  </a:lnTo>
                  <a:close/>
                </a:path>
                <a:path w="1211579" h="402590">
                  <a:moveTo>
                    <a:pt x="28956" y="373380"/>
                  </a:moveTo>
                  <a:lnTo>
                    <a:pt x="28956" y="28956"/>
                  </a:lnTo>
                  <a:lnTo>
                    <a:pt x="13716" y="28956"/>
                  </a:lnTo>
                  <a:lnTo>
                    <a:pt x="13716" y="373380"/>
                  </a:lnTo>
                  <a:lnTo>
                    <a:pt x="28956" y="373380"/>
                  </a:lnTo>
                  <a:close/>
                </a:path>
                <a:path w="1211579" h="402590">
                  <a:moveTo>
                    <a:pt x="1196340" y="373380"/>
                  </a:moveTo>
                  <a:lnTo>
                    <a:pt x="13716" y="373380"/>
                  </a:lnTo>
                  <a:lnTo>
                    <a:pt x="28956" y="387096"/>
                  </a:lnTo>
                  <a:lnTo>
                    <a:pt x="28956" y="402336"/>
                  </a:lnTo>
                  <a:lnTo>
                    <a:pt x="1182624" y="402336"/>
                  </a:lnTo>
                  <a:lnTo>
                    <a:pt x="1182624" y="387096"/>
                  </a:lnTo>
                  <a:lnTo>
                    <a:pt x="1196340" y="373380"/>
                  </a:lnTo>
                  <a:close/>
                </a:path>
                <a:path w="1211579" h="402590">
                  <a:moveTo>
                    <a:pt x="28956" y="402336"/>
                  </a:moveTo>
                  <a:lnTo>
                    <a:pt x="28956" y="387096"/>
                  </a:lnTo>
                  <a:lnTo>
                    <a:pt x="13716" y="373380"/>
                  </a:lnTo>
                  <a:lnTo>
                    <a:pt x="13716" y="402336"/>
                  </a:lnTo>
                  <a:lnTo>
                    <a:pt x="28956" y="402336"/>
                  </a:lnTo>
                  <a:close/>
                </a:path>
                <a:path w="1211579" h="402590">
                  <a:moveTo>
                    <a:pt x="1196340" y="28956"/>
                  </a:moveTo>
                  <a:lnTo>
                    <a:pt x="1182624" y="15240"/>
                  </a:lnTo>
                  <a:lnTo>
                    <a:pt x="1182624" y="28956"/>
                  </a:lnTo>
                  <a:lnTo>
                    <a:pt x="1196340" y="28956"/>
                  </a:lnTo>
                  <a:close/>
                </a:path>
                <a:path w="1211579" h="402590">
                  <a:moveTo>
                    <a:pt x="1196340" y="373380"/>
                  </a:moveTo>
                  <a:lnTo>
                    <a:pt x="1196340" y="28956"/>
                  </a:lnTo>
                  <a:lnTo>
                    <a:pt x="1182624" y="28956"/>
                  </a:lnTo>
                  <a:lnTo>
                    <a:pt x="1182624" y="373380"/>
                  </a:lnTo>
                  <a:lnTo>
                    <a:pt x="1196340" y="373380"/>
                  </a:lnTo>
                  <a:close/>
                </a:path>
                <a:path w="1211579" h="402590">
                  <a:moveTo>
                    <a:pt x="1196340" y="402336"/>
                  </a:moveTo>
                  <a:lnTo>
                    <a:pt x="1196340" y="373380"/>
                  </a:lnTo>
                  <a:lnTo>
                    <a:pt x="1182624" y="387096"/>
                  </a:lnTo>
                  <a:lnTo>
                    <a:pt x="1182624" y="402336"/>
                  </a:lnTo>
                  <a:lnTo>
                    <a:pt x="1196340" y="402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514721" y="542543"/>
            <a:ext cx="1183005" cy="37211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sz="1200" spc="-55" dirty="0">
                <a:latin typeface="Arial"/>
                <a:cs typeface="Arial"/>
              </a:rPr>
              <a:t>Public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237369" y="987552"/>
            <a:ext cx="3274060" cy="943610"/>
            <a:chOff x="1237369" y="987552"/>
            <a:chExt cx="3274060" cy="943610"/>
          </a:xfrm>
        </p:grpSpPr>
        <p:sp>
          <p:nvSpPr>
            <p:cNvPr id="19" name="object 19"/>
            <p:cNvSpPr/>
            <p:nvPr/>
          </p:nvSpPr>
          <p:spPr>
            <a:xfrm>
              <a:off x="1237369" y="987552"/>
              <a:ext cx="1254760" cy="323215"/>
            </a:xfrm>
            <a:custGeom>
              <a:avLst/>
              <a:gdLst/>
              <a:ahLst/>
              <a:cxnLst/>
              <a:rect l="l" t="t" r="r" b="b"/>
              <a:pathLst>
                <a:path w="1254760" h="323215">
                  <a:moveTo>
                    <a:pt x="64008" y="149352"/>
                  </a:moveTo>
                  <a:lnTo>
                    <a:pt x="57912" y="146304"/>
                  </a:lnTo>
                  <a:lnTo>
                    <a:pt x="51816" y="141732"/>
                  </a:lnTo>
                  <a:lnTo>
                    <a:pt x="47244" y="135636"/>
                  </a:lnTo>
                  <a:lnTo>
                    <a:pt x="41148" y="128016"/>
                  </a:lnTo>
                  <a:lnTo>
                    <a:pt x="32004" y="109728"/>
                  </a:lnTo>
                  <a:lnTo>
                    <a:pt x="27432" y="97536"/>
                  </a:lnTo>
                  <a:lnTo>
                    <a:pt x="22860" y="86868"/>
                  </a:lnTo>
                  <a:lnTo>
                    <a:pt x="16764" y="59436"/>
                  </a:lnTo>
                  <a:lnTo>
                    <a:pt x="15240" y="45720"/>
                  </a:lnTo>
                  <a:lnTo>
                    <a:pt x="12192" y="15240"/>
                  </a:lnTo>
                  <a:lnTo>
                    <a:pt x="12192" y="0"/>
                  </a:lnTo>
                  <a:lnTo>
                    <a:pt x="0" y="0"/>
                  </a:lnTo>
                  <a:lnTo>
                    <a:pt x="0" y="16764"/>
                  </a:lnTo>
                  <a:lnTo>
                    <a:pt x="4572" y="62484"/>
                  </a:lnTo>
                  <a:lnTo>
                    <a:pt x="7620" y="76200"/>
                  </a:lnTo>
                  <a:lnTo>
                    <a:pt x="12192" y="89916"/>
                  </a:lnTo>
                  <a:lnTo>
                    <a:pt x="15240" y="102108"/>
                  </a:lnTo>
                  <a:lnTo>
                    <a:pt x="19812" y="114300"/>
                  </a:lnTo>
                  <a:lnTo>
                    <a:pt x="25908" y="124968"/>
                  </a:lnTo>
                  <a:lnTo>
                    <a:pt x="30480" y="135636"/>
                  </a:lnTo>
                  <a:lnTo>
                    <a:pt x="36576" y="143256"/>
                  </a:lnTo>
                  <a:lnTo>
                    <a:pt x="44196" y="150876"/>
                  </a:lnTo>
                  <a:lnTo>
                    <a:pt x="50292" y="155448"/>
                  </a:lnTo>
                  <a:lnTo>
                    <a:pt x="50292" y="156972"/>
                  </a:lnTo>
                  <a:lnTo>
                    <a:pt x="57912" y="160020"/>
                  </a:lnTo>
                  <a:lnTo>
                    <a:pt x="57912" y="161544"/>
                  </a:lnTo>
                  <a:lnTo>
                    <a:pt x="62484" y="162458"/>
                  </a:lnTo>
                  <a:lnTo>
                    <a:pt x="62484" y="149352"/>
                  </a:lnTo>
                  <a:lnTo>
                    <a:pt x="64008" y="149352"/>
                  </a:lnTo>
                  <a:close/>
                </a:path>
                <a:path w="1254760" h="323215">
                  <a:moveTo>
                    <a:pt x="70104" y="150876"/>
                  </a:moveTo>
                  <a:lnTo>
                    <a:pt x="62484" y="149352"/>
                  </a:lnTo>
                  <a:lnTo>
                    <a:pt x="62484" y="162458"/>
                  </a:lnTo>
                  <a:lnTo>
                    <a:pt x="65532" y="163068"/>
                  </a:lnTo>
                  <a:lnTo>
                    <a:pt x="67056" y="164592"/>
                  </a:lnTo>
                  <a:lnTo>
                    <a:pt x="68580" y="164592"/>
                  </a:lnTo>
                  <a:lnTo>
                    <a:pt x="68580" y="150876"/>
                  </a:lnTo>
                  <a:lnTo>
                    <a:pt x="70104" y="150876"/>
                  </a:lnTo>
                  <a:close/>
                </a:path>
                <a:path w="1254760" h="323215">
                  <a:moveTo>
                    <a:pt x="627082" y="250898"/>
                  </a:moveTo>
                  <a:lnTo>
                    <a:pt x="612644" y="202692"/>
                  </a:lnTo>
                  <a:lnTo>
                    <a:pt x="589784" y="166116"/>
                  </a:lnTo>
                  <a:lnTo>
                    <a:pt x="574544" y="156972"/>
                  </a:lnTo>
                  <a:lnTo>
                    <a:pt x="574544" y="155448"/>
                  </a:lnTo>
                  <a:lnTo>
                    <a:pt x="566924" y="153924"/>
                  </a:lnTo>
                  <a:lnTo>
                    <a:pt x="566924" y="152400"/>
                  </a:lnTo>
                  <a:lnTo>
                    <a:pt x="74676" y="152400"/>
                  </a:lnTo>
                  <a:lnTo>
                    <a:pt x="68580" y="150876"/>
                  </a:lnTo>
                  <a:lnTo>
                    <a:pt x="68580" y="164592"/>
                  </a:lnTo>
                  <a:lnTo>
                    <a:pt x="557780" y="164592"/>
                  </a:lnTo>
                  <a:lnTo>
                    <a:pt x="562352" y="165735"/>
                  </a:lnTo>
                  <a:lnTo>
                    <a:pt x="562352" y="164592"/>
                  </a:lnTo>
                  <a:lnTo>
                    <a:pt x="569972" y="167640"/>
                  </a:lnTo>
                  <a:lnTo>
                    <a:pt x="569972" y="168249"/>
                  </a:lnTo>
                  <a:lnTo>
                    <a:pt x="576068" y="170688"/>
                  </a:lnTo>
                  <a:lnTo>
                    <a:pt x="576068" y="171831"/>
                  </a:lnTo>
                  <a:lnTo>
                    <a:pt x="580640" y="175260"/>
                  </a:lnTo>
                  <a:lnTo>
                    <a:pt x="585212" y="181356"/>
                  </a:lnTo>
                  <a:lnTo>
                    <a:pt x="605024" y="217932"/>
                  </a:lnTo>
                  <a:lnTo>
                    <a:pt x="615692" y="256032"/>
                  </a:lnTo>
                  <a:lnTo>
                    <a:pt x="620264" y="301752"/>
                  </a:lnTo>
                  <a:lnTo>
                    <a:pt x="620264" y="300228"/>
                  </a:lnTo>
                  <a:lnTo>
                    <a:pt x="623312" y="269748"/>
                  </a:lnTo>
                  <a:lnTo>
                    <a:pt x="627082" y="250898"/>
                  </a:lnTo>
                  <a:close/>
                </a:path>
                <a:path w="1254760" h="323215">
                  <a:moveTo>
                    <a:pt x="563876" y="166116"/>
                  </a:moveTo>
                  <a:lnTo>
                    <a:pt x="562352" y="164592"/>
                  </a:lnTo>
                  <a:lnTo>
                    <a:pt x="562352" y="165735"/>
                  </a:lnTo>
                  <a:lnTo>
                    <a:pt x="563876" y="166116"/>
                  </a:lnTo>
                  <a:close/>
                </a:path>
                <a:path w="1254760" h="323215">
                  <a:moveTo>
                    <a:pt x="569972" y="168249"/>
                  </a:moveTo>
                  <a:lnTo>
                    <a:pt x="569972" y="167640"/>
                  </a:lnTo>
                  <a:lnTo>
                    <a:pt x="568448" y="167640"/>
                  </a:lnTo>
                  <a:lnTo>
                    <a:pt x="569972" y="168249"/>
                  </a:lnTo>
                  <a:close/>
                </a:path>
                <a:path w="1254760" h="323215">
                  <a:moveTo>
                    <a:pt x="576068" y="171831"/>
                  </a:moveTo>
                  <a:lnTo>
                    <a:pt x="576068" y="170688"/>
                  </a:lnTo>
                  <a:lnTo>
                    <a:pt x="574544" y="170688"/>
                  </a:lnTo>
                  <a:lnTo>
                    <a:pt x="576068" y="171831"/>
                  </a:lnTo>
                  <a:close/>
                </a:path>
                <a:path w="1254760" h="323215">
                  <a:moveTo>
                    <a:pt x="633980" y="316992"/>
                  </a:moveTo>
                  <a:lnTo>
                    <a:pt x="632456" y="300228"/>
                  </a:lnTo>
                  <a:lnTo>
                    <a:pt x="632456" y="284988"/>
                  </a:lnTo>
                  <a:lnTo>
                    <a:pt x="630932" y="269748"/>
                  </a:lnTo>
                  <a:lnTo>
                    <a:pt x="627884" y="254508"/>
                  </a:lnTo>
                  <a:lnTo>
                    <a:pt x="627082" y="250898"/>
                  </a:lnTo>
                  <a:lnTo>
                    <a:pt x="623312" y="269748"/>
                  </a:lnTo>
                  <a:lnTo>
                    <a:pt x="620264" y="300228"/>
                  </a:lnTo>
                  <a:lnTo>
                    <a:pt x="620264" y="316992"/>
                  </a:lnTo>
                  <a:lnTo>
                    <a:pt x="633980" y="316992"/>
                  </a:lnTo>
                  <a:close/>
                </a:path>
                <a:path w="1254760" h="323215">
                  <a:moveTo>
                    <a:pt x="633980" y="321564"/>
                  </a:moveTo>
                  <a:lnTo>
                    <a:pt x="633980" y="316992"/>
                  </a:lnTo>
                  <a:lnTo>
                    <a:pt x="620264" y="316992"/>
                  </a:lnTo>
                  <a:lnTo>
                    <a:pt x="620264" y="321564"/>
                  </a:lnTo>
                  <a:lnTo>
                    <a:pt x="623312" y="323088"/>
                  </a:lnTo>
                  <a:lnTo>
                    <a:pt x="630932" y="323088"/>
                  </a:lnTo>
                  <a:lnTo>
                    <a:pt x="633980" y="321564"/>
                  </a:lnTo>
                  <a:close/>
                </a:path>
                <a:path w="1254760" h="323215">
                  <a:moveTo>
                    <a:pt x="1185668" y="164592"/>
                  </a:moveTo>
                  <a:lnTo>
                    <a:pt x="1185668" y="150876"/>
                  </a:lnTo>
                  <a:lnTo>
                    <a:pt x="1178048" y="152400"/>
                  </a:lnTo>
                  <a:lnTo>
                    <a:pt x="687320" y="152400"/>
                  </a:lnTo>
                  <a:lnTo>
                    <a:pt x="687320" y="153924"/>
                  </a:lnTo>
                  <a:lnTo>
                    <a:pt x="679700" y="155448"/>
                  </a:lnTo>
                  <a:lnTo>
                    <a:pt x="678176" y="156972"/>
                  </a:lnTo>
                  <a:lnTo>
                    <a:pt x="646172" y="192024"/>
                  </a:lnTo>
                  <a:lnTo>
                    <a:pt x="629408" y="239268"/>
                  </a:lnTo>
                  <a:lnTo>
                    <a:pt x="627082" y="250898"/>
                  </a:lnTo>
                  <a:lnTo>
                    <a:pt x="627884" y="254508"/>
                  </a:lnTo>
                  <a:lnTo>
                    <a:pt x="630932" y="269748"/>
                  </a:lnTo>
                  <a:lnTo>
                    <a:pt x="632456" y="284988"/>
                  </a:lnTo>
                  <a:lnTo>
                    <a:pt x="632456" y="300228"/>
                  </a:lnTo>
                  <a:lnTo>
                    <a:pt x="633980" y="316992"/>
                  </a:lnTo>
                  <a:lnTo>
                    <a:pt x="633980" y="286512"/>
                  </a:lnTo>
                  <a:lnTo>
                    <a:pt x="637028" y="271272"/>
                  </a:lnTo>
                  <a:lnTo>
                    <a:pt x="638552" y="256032"/>
                  </a:lnTo>
                  <a:lnTo>
                    <a:pt x="641600" y="243840"/>
                  </a:lnTo>
                  <a:lnTo>
                    <a:pt x="644648" y="230124"/>
                  </a:lnTo>
                  <a:lnTo>
                    <a:pt x="649220" y="217932"/>
                  </a:lnTo>
                  <a:lnTo>
                    <a:pt x="652268" y="207264"/>
                  </a:lnTo>
                  <a:lnTo>
                    <a:pt x="656840" y="198120"/>
                  </a:lnTo>
                  <a:lnTo>
                    <a:pt x="662936" y="188976"/>
                  </a:lnTo>
                  <a:lnTo>
                    <a:pt x="667508" y="181356"/>
                  </a:lnTo>
                  <a:lnTo>
                    <a:pt x="673604" y="175260"/>
                  </a:lnTo>
                  <a:lnTo>
                    <a:pt x="678176" y="171831"/>
                  </a:lnTo>
                  <a:lnTo>
                    <a:pt x="678176" y="170688"/>
                  </a:lnTo>
                  <a:lnTo>
                    <a:pt x="684272" y="168249"/>
                  </a:lnTo>
                  <a:lnTo>
                    <a:pt x="684272" y="167640"/>
                  </a:lnTo>
                  <a:lnTo>
                    <a:pt x="690368" y="164592"/>
                  </a:lnTo>
                  <a:lnTo>
                    <a:pt x="690368" y="166116"/>
                  </a:lnTo>
                  <a:lnTo>
                    <a:pt x="696464" y="164592"/>
                  </a:lnTo>
                  <a:lnTo>
                    <a:pt x="1185668" y="164592"/>
                  </a:lnTo>
                  <a:close/>
                </a:path>
                <a:path w="1254760" h="323215">
                  <a:moveTo>
                    <a:pt x="679700" y="170688"/>
                  </a:moveTo>
                  <a:lnTo>
                    <a:pt x="678176" y="170688"/>
                  </a:lnTo>
                  <a:lnTo>
                    <a:pt x="678176" y="171831"/>
                  </a:lnTo>
                  <a:lnTo>
                    <a:pt x="679700" y="170688"/>
                  </a:lnTo>
                  <a:close/>
                </a:path>
                <a:path w="1254760" h="323215">
                  <a:moveTo>
                    <a:pt x="685796" y="167640"/>
                  </a:moveTo>
                  <a:lnTo>
                    <a:pt x="684272" y="167640"/>
                  </a:lnTo>
                  <a:lnTo>
                    <a:pt x="684272" y="168249"/>
                  </a:lnTo>
                  <a:lnTo>
                    <a:pt x="685796" y="167640"/>
                  </a:lnTo>
                  <a:close/>
                </a:path>
                <a:path w="1254760" h="323215">
                  <a:moveTo>
                    <a:pt x="1191764" y="162306"/>
                  </a:moveTo>
                  <a:lnTo>
                    <a:pt x="1191764" y="149352"/>
                  </a:lnTo>
                  <a:lnTo>
                    <a:pt x="1184144" y="150876"/>
                  </a:lnTo>
                  <a:lnTo>
                    <a:pt x="1185668" y="150876"/>
                  </a:lnTo>
                  <a:lnTo>
                    <a:pt x="1185668" y="164592"/>
                  </a:lnTo>
                  <a:lnTo>
                    <a:pt x="1187192" y="164592"/>
                  </a:lnTo>
                  <a:lnTo>
                    <a:pt x="1188716" y="163068"/>
                  </a:lnTo>
                  <a:lnTo>
                    <a:pt x="1191764" y="162306"/>
                  </a:lnTo>
                  <a:close/>
                </a:path>
                <a:path w="1254760" h="323215">
                  <a:moveTo>
                    <a:pt x="1202432" y="156972"/>
                  </a:moveTo>
                  <a:lnTo>
                    <a:pt x="1202432" y="141732"/>
                  </a:lnTo>
                  <a:lnTo>
                    <a:pt x="1196336" y="146304"/>
                  </a:lnTo>
                  <a:lnTo>
                    <a:pt x="1190240" y="149352"/>
                  </a:lnTo>
                  <a:lnTo>
                    <a:pt x="1191764" y="149352"/>
                  </a:lnTo>
                  <a:lnTo>
                    <a:pt x="1191764" y="162306"/>
                  </a:lnTo>
                  <a:lnTo>
                    <a:pt x="1194812" y="161544"/>
                  </a:lnTo>
                  <a:lnTo>
                    <a:pt x="1196336" y="161544"/>
                  </a:lnTo>
                  <a:lnTo>
                    <a:pt x="1196336" y="160020"/>
                  </a:lnTo>
                  <a:lnTo>
                    <a:pt x="1202432" y="156972"/>
                  </a:lnTo>
                  <a:close/>
                </a:path>
                <a:path w="1254760" h="323215">
                  <a:moveTo>
                    <a:pt x="1254248" y="15240"/>
                  </a:moveTo>
                  <a:lnTo>
                    <a:pt x="1254248" y="0"/>
                  </a:lnTo>
                  <a:lnTo>
                    <a:pt x="1242056" y="0"/>
                  </a:lnTo>
                  <a:lnTo>
                    <a:pt x="1242056" y="15240"/>
                  </a:lnTo>
                  <a:lnTo>
                    <a:pt x="1239008" y="45720"/>
                  </a:lnTo>
                  <a:lnTo>
                    <a:pt x="1235960" y="60960"/>
                  </a:lnTo>
                  <a:lnTo>
                    <a:pt x="1234436" y="74676"/>
                  </a:lnTo>
                  <a:lnTo>
                    <a:pt x="1229864" y="86868"/>
                  </a:lnTo>
                  <a:lnTo>
                    <a:pt x="1213100" y="128016"/>
                  </a:lnTo>
                  <a:lnTo>
                    <a:pt x="1200908" y="141732"/>
                  </a:lnTo>
                  <a:lnTo>
                    <a:pt x="1202432" y="141732"/>
                  </a:lnTo>
                  <a:lnTo>
                    <a:pt x="1202432" y="156972"/>
                  </a:lnTo>
                  <a:lnTo>
                    <a:pt x="1203956" y="156972"/>
                  </a:lnTo>
                  <a:lnTo>
                    <a:pt x="1203956" y="155448"/>
                  </a:lnTo>
                  <a:lnTo>
                    <a:pt x="1210052" y="150876"/>
                  </a:lnTo>
                  <a:lnTo>
                    <a:pt x="1211576" y="150876"/>
                  </a:lnTo>
                  <a:lnTo>
                    <a:pt x="1217672" y="143256"/>
                  </a:lnTo>
                  <a:lnTo>
                    <a:pt x="1223768" y="134112"/>
                  </a:lnTo>
                  <a:lnTo>
                    <a:pt x="1228340" y="124968"/>
                  </a:lnTo>
                  <a:lnTo>
                    <a:pt x="1234436" y="114300"/>
                  </a:lnTo>
                  <a:lnTo>
                    <a:pt x="1239008" y="102108"/>
                  </a:lnTo>
                  <a:lnTo>
                    <a:pt x="1242056" y="89916"/>
                  </a:lnTo>
                  <a:lnTo>
                    <a:pt x="1246628" y="76200"/>
                  </a:lnTo>
                  <a:lnTo>
                    <a:pt x="1249676" y="62484"/>
                  </a:lnTo>
                  <a:lnTo>
                    <a:pt x="1254248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76053" y="1360931"/>
              <a:ext cx="1183005" cy="556260"/>
            </a:xfrm>
            <a:custGeom>
              <a:avLst/>
              <a:gdLst/>
              <a:ahLst/>
              <a:cxnLst/>
              <a:rect l="l" t="t" r="r" b="b"/>
              <a:pathLst>
                <a:path w="1183005" h="556260">
                  <a:moveTo>
                    <a:pt x="1182623" y="556259"/>
                  </a:moveTo>
                  <a:lnTo>
                    <a:pt x="1182623" y="0"/>
                  </a:lnTo>
                  <a:lnTo>
                    <a:pt x="0" y="0"/>
                  </a:lnTo>
                  <a:lnTo>
                    <a:pt x="0" y="556259"/>
                  </a:lnTo>
                  <a:lnTo>
                    <a:pt x="1182623" y="556259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62329" y="987564"/>
              <a:ext cx="3148965" cy="943610"/>
            </a:xfrm>
            <a:custGeom>
              <a:avLst/>
              <a:gdLst/>
              <a:ahLst/>
              <a:cxnLst/>
              <a:rect l="l" t="t" r="r" b="b"/>
              <a:pathLst>
                <a:path w="3148965" h="943610">
                  <a:moveTo>
                    <a:pt x="27432" y="701040"/>
                  </a:moveTo>
                  <a:lnTo>
                    <a:pt x="0" y="701040"/>
                  </a:lnTo>
                  <a:lnTo>
                    <a:pt x="0" y="728472"/>
                  </a:lnTo>
                  <a:lnTo>
                    <a:pt x="27432" y="728472"/>
                  </a:lnTo>
                  <a:lnTo>
                    <a:pt x="27432" y="701040"/>
                  </a:lnTo>
                  <a:close/>
                </a:path>
                <a:path w="3148965" h="943610">
                  <a:moveTo>
                    <a:pt x="27432" y="499872"/>
                  </a:moveTo>
                  <a:lnTo>
                    <a:pt x="0" y="499872"/>
                  </a:lnTo>
                  <a:lnTo>
                    <a:pt x="0" y="614172"/>
                  </a:lnTo>
                  <a:lnTo>
                    <a:pt x="27432" y="614172"/>
                  </a:lnTo>
                  <a:lnTo>
                    <a:pt x="27432" y="499872"/>
                  </a:lnTo>
                  <a:close/>
                </a:path>
                <a:path w="3148965" h="943610">
                  <a:moveTo>
                    <a:pt x="27432" y="385572"/>
                  </a:moveTo>
                  <a:lnTo>
                    <a:pt x="0" y="385572"/>
                  </a:lnTo>
                  <a:lnTo>
                    <a:pt x="0" y="414528"/>
                  </a:lnTo>
                  <a:lnTo>
                    <a:pt x="27432" y="414528"/>
                  </a:lnTo>
                  <a:lnTo>
                    <a:pt x="27432" y="385572"/>
                  </a:lnTo>
                  <a:close/>
                </a:path>
                <a:path w="3148965" h="943610">
                  <a:moveTo>
                    <a:pt x="32004" y="914400"/>
                  </a:moveTo>
                  <a:lnTo>
                    <a:pt x="27432" y="914400"/>
                  </a:lnTo>
                  <a:lnTo>
                    <a:pt x="27432" y="815340"/>
                  </a:lnTo>
                  <a:lnTo>
                    <a:pt x="0" y="815340"/>
                  </a:lnTo>
                  <a:lnTo>
                    <a:pt x="0" y="929640"/>
                  </a:lnTo>
                  <a:lnTo>
                    <a:pt x="13716" y="929640"/>
                  </a:lnTo>
                  <a:lnTo>
                    <a:pt x="13716" y="943356"/>
                  </a:lnTo>
                  <a:lnTo>
                    <a:pt x="27432" y="943356"/>
                  </a:lnTo>
                  <a:lnTo>
                    <a:pt x="32004" y="943356"/>
                  </a:lnTo>
                  <a:lnTo>
                    <a:pt x="32004" y="914400"/>
                  </a:lnTo>
                  <a:close/>
                </a:path>
                <a:path w="3148965" h="943610">
                  <a:moveTo>
                    <a:pt x="146304" y="914400"/>
                  </a:moveTo>
                  <a:lnTo>
                    <a:pt x="118872" y="914400"/>
                  </a:lnTo>
                  <a:lnTo>
                    <a:pt x="118872" y="943356"/>
                  </a:lnTo>
                  <a:lnTo>
                    <a:pt x="146304" y="943356"/>
                  </a:lnTo>
                  <a:lnTo>
                    <a:pt x="146304" y="914400"/>
                  </a:lnTo>
                  <a:close/>
                </a:path>
                <a:path w="3148965" h="943610">
                  <a:moveTo>
                    <a:pt x="201168" y="359664"/>
                  </a:moveTo>
                  <a:lnTo>
                    <a:pt x="86868" y="359664"/>
                  </a:lnTo>
                  <a:lnTo>
                    <a:pt x="86868" y="387096"/>
                  </a:lnTo>
                  <a:lnTo>
                    <a:pt x="201168" y="387096"/>
                  </a:lnTo>
                  <a:lnTo>
                    <a:pt x="201168" y="359664"/>
                  </a:lnTo>
                  <a:close/>
                </a:path>
                <a:path w="3148965" h="943610">
                  <a:moveTo>
                    <a:pt x="315468" y="359664"/>
                  </a:moveTo>
                  <a:lnTo>
                    <a:pt x="286512" y="359664"/>
                  </a:lnTo>
                  <a:lnTo>
                    <a:pt x="286512" y="387096"/>
                  </a:lnTo>
                  <a:lnTo>
                    <a:pt x="315468" y="387096"/>
                  </a:lnTo>
                  <a:lnTo>
                    <a:pt x="315468" y="359664"/>
                  </a:lnTo>
                  <a:close/>
                </a:path>
                <a:path w="3148965" h="943610">
                  <a:moveTo>
                    <a:pt x="347472" y="914400"/>
                  </a:moveTo>
                  <a:lnTo>
                    <a:pt x="233172" y="914400"/>
                  </a:lnTo>
                  <a:lnTo>
                    <a:pt x="233172" y="943356"/>
                  </a:lnTo>
                  <a:lnTo>
                    <a:pt x="347472" y="943356"/>
                  </a:lnTo>
                  <a:lnTo>
                    <a:pt x="347472" y="914400"/>
                  </a:lnTo>
                  <a:close/>
                </a:path>
                <a:path w="3148965" h="943610">
                  <a:moveTo>
                    <a:pt x="461772" y="914400"/>
                  </a:moveTo>
                  <a:lnTo>
                    <a:pt x="432816" y="914400"/>
                  </a:lnTo>
                  <a:lnTo>
                    <a:pt x="432816" y="943356"/>
                  </a:lnTo>
                  <a:lnTo>
                    <a:pt x="461772" y="943356"/>
                  </a:lnTo>
                  <a:lnTo>
                    <a:pt x="461772" y="914400"/>
                  </a:lnTo>
                  <a:close/>
                </a:path>
                <a:path w="3148965" h="943610">
                  <a:moveTo>
                    <a:pt x="515112" y="359664"/>
                  </a:moveTo>
                  <a:lnTo>
                    <a:pt x="400812" y="359664"/>
                  </a:lnTo>
                  <a:lnTo>
                    <a:pt x="400812" y="387096"/>
                  </a:lnTo>
                  <a:lnTo>
                    <a:pt x="515112" y="387096"/>
                  </a:lnTo>
                  <a:lnTo>
                    <a:pt x="515112" y="359664"/>
                  </a:lnTo>
                  <a:close/>
                </a:path>
                <a:path w="3148965" h="943610">
                  <a:moveTo>
                    <a:pt x="629412" y="359664"/>
                  </a:moveTo>
                  <a:lnTo>
                    <a:pt x="601980" y="359664"/>
                  </a:lnTo>
                  <a:lnTo>
                    <a:pt x="601980" y="387096"/>
                  </a:lnTo>
                  <a:lnTo>
                    <a:pt x="629412" y="387096"/>
                  </a:lnTo>
                  <a:lnTo>
                    <a:pt x="629412" y="359664"/>
                  </a:lnTo>
                  <a:close/>
                </a:path>
                <a:path w="3148965" h="943610">
                  <a:moveTo>
                    <a:pt x="661416" y="914400"/>
                  </a:moveTo>
                  <a:lnTo>
                    <a:pt x="547116" y="914400"/>
                  </a:lnTo>
                  <a:lnTo>
                    <a:pt x="547116" y="943356"/>
                  </a:lnTo>
                  <a:lnTo>
                    <a:pt x="661416" y="943356"/>
                  </a:lnTo>
                  <a:lnTo>
                    <a:pt x="661416" y="914400"/>
                  </a:lnTo>
                  <a:close/>
                </a:path>
                <a:path w="3148965" h="943610">
                  <a:moveTo>
                    <a:pt x="775716" y="914400"/>
                  </a:moveTo>
                  <a:lnTo>
                    <a:pt x="746760" y="914400"/>
                  </a:lnTo>
                  <a:lnTo>
                    <a:pt x="746760" y="943356"/>
                  </a:lnTo>
                  <a:lnTo>
                    <a:pt x="775716" y="943356"/>
                  </a:lnTo>
                  <a:lnTo>
                    <a:pt x="775716" y="914400"/>
                  </a:lnTo>
                  <a:close/>
                </a:path>
                <a:path w="3148965" h="943610">
                  <a:moveTo>
                    <a:pt x="830580" y="359664"/>
                  </a:moveTo>
                  <a:lnTo>
                    <a:pt x="716280" y="359664"/>
                  </a:lnTo>
                  <a:lnTo>
                    <a:pt x="716280" y="387096"/>
                  </a:lnTo>
                  <a:lnTo>
                    <a:pt x="830580" y="387096"/>
                  </a:lnTo>
                  <a:lnTo>
                    <a:pt x="830580" y="359664"/>
                  </a:lnTo>
                  <a:close/>
                </a:path>
                <a:path w="3148965" h="943610">
                  <a:moveTo>
                    <a:pt x="944880" y="359664"/>
                  </a:moveTo>
                  <a:lnTo>
                    <a:pt x="915924" y="359664"/>
                  </a:lnTo>
                  <a:lnTo>
                    <a:pt x="915924" y="387096"/>
                  </a:lnTo>
                  <a:lnTo>
                    <a:pt x="944880" y="387096"/>
                  </a:lnTo>
                  <a:lnTo>
                    <a:pt x="944880" y="359664"/>
                  </a:lnTo>
                  <a:close/>
                </a:path>
                <a:path w="3148965" h="943610">
                  <a:moveTo>
                    <a:pt x="975360" y="914400"/>
                  </a:moveTo>
                  <a:lnTo>
                    <a:pt x="861060" y="914400"/>
                  </a:lnTo>
                  <a:lnTo>
                    <a:pt x="861060" y="943356"/>
                  </a:lnTo>
                  <a:lnTo>
                    <a:pt x="975360" y="943356"/>
                  </a:lnTo>
                  <a:lnTo>
                    <a:pt x="975360" y="914400"/>
                  </a:lnTo>
                  <a:close/>
                </a:path>
                <a:path w="3148965" h="943610">
                  <a:moveTo>
                    <a:pt x="1089660" y="914400"/>
                  </a:moveTo>
                  <a:lnTo>
                    <a:pt x="1060704" y="914400"/>
                  </a:lnTo>
                  <a:lnTo>
                    <a:pt x="1060704" y="943356"/>
                  </a:lnTo>
                  <a:lnTo>
                    <a:pt x="1089660" y="943356"/>
                  </a:lnTo>
                  <a:lnTo>
                    <a:pt x="1089660" y="914400"/>
                  </a:lnTo>
                  <a:close/>
                </a:path>
                <a:path w="3148965" h="943610">
                  <a:moveTo>
                    <a:pt x="1144524" y="359664"/>
                  </a:moveTo>
                  <a:lnTo>
                    <a:pt x="1030224" y="359664"/>
                  </a:lnTo>
                  <a:lnTo>
                    <a:pt x="1030224" y="387096"/>
                  </a:lnTo>
                  <a:lnTo>
                    <a:pt x="1144524" y="387096"/>
                  </a:lnTo>
                  <a:lnTo>
                    <a:pt x="1144524" y="359664"/>
                  </a:lnTo>
                  <a:close/>
                </a:path>
                <a:path w="3148965" h="943610">
                  <a:moveTo>
                    <a:pt x="1210056" y="835152"/>
                  </a:moveTo>
                  <a:lnTo>
                    <a:pt x="1182624" y="835152"/>
                  </a:lnTo>
                  <a:lnTo>
                    <a:pt x="1182624" y="914400"/>
                  </a:lnTo>
                  <a:lnTo>
                    <a:pt x="1175004" y="914400"/>
                  </a:lnTo>
                  <a:lnTo>
                    <a:pt x="1175004" y="943356"/>
                  </a:lnTo>
                  <a:lnTo>
                    <a:pt x="1182624" y="943356"/>
                  </a:lnTo>
                  <a:lnTo>
                    <a:pt x="1196340" y="943356"/>
                  </a:lnTo>
                  <a:lnTo>
                    <a:pt x="1210056" y="943356"/>
                  </a:lnTo>
                  <a:lnTo>
                    <a:pt x="1210056" y="835152"/>
                  </a:lnTo>
                  <a:close/>
                </a:path>
                <a:path w="3148965" h="943610">
                  <a:moveTo>
                    <a:pt x="1210056" y="720852"/>
                  </a:moveTo>
                  <a:lnTo>
                    <a:pt x="1182624" y="720852"/>
                  </a:lnTo>
                  <a:lnTo>
                    <a:pt x="1182624" y="749808"/>
                  </a:lnTo>
                  <a:lnTo>
                    <a:pt x="1210056" y="749808"/>
                  </a:lnTo>
                  <a:lnTo>
                    <a:pt x="1210056" y="720852"/>
                  </a:lnTo>
                  <a:close/>
                </a:path>
                <a:path w="3148965" h="943610">
                  <a:moveTo>
                    <a:pt x="1210056" y="521208"/>
                  </a:moveTo>
                  <a:lnTo>
                    <a:pt x="1182624" y="521208"/>
                  </a:lnTo>
                  <a:lnTo>
                    <a:pt x="1182624" y="635508"/>
                  </a:lnTo>
                  <a:lnTo>
                    <a:pt x="1210056" y="635508"/>
                  </a:lnTo>
                  <a:lnTo>
                    <a:pt x="1210056" y="521208"/>
                  </a:lnTo>
                  <a:close/>
                </a:path>
                <a:path w="3148965" h="943610">
                  <a:moveTo>
                    <a:pt x="1210056" y="406908"/>
                  </a:moveTo>
                  <a:lnTo>
                    <a:pt x="1182624" y="406908"/>
                  </a:lnTo>
                  <a:lnTo>
                    <a:pt x="1182624" y="435864"/>
                  </a:lnTo>
                  <a:lnTo>
                    <a:pt x="1210056" y="435864"/>
                  </a:lnTo>
                  <a:lnTo>
                    <a:pt x="1210056" y="406908"/>
                  </a:lnTo>
                  <a:close/>
                </a:path>
                <a:path w="3148965" h="943610">
                  <a:moveTo>
                    <a:pt x="3148584" y="0"/>
                  </a:moveTo>
                  <a:lnTo>
                    <a:pt x="3136392" y="0"/>
                  </a:lnTo>
                  <a:lnTo>
                    <a:pt x="3134868" y="15240"/>
                  </a:lnTo>
                  <a:lnTo>
                    <a:pt x="3134868" y="30480"/>
                  </a:lnTo>
                  <a:lnTo>
                    <a:pt x="3131820" y="45720"/>
                  </a:lnTo>
                  <a:lnTo>
                    <a:pt x="3119628" y="86868"/>
                  </a:lnTo>
                  <a:lnTo>
                    <a:pt x="3095244" y="128016"/>
                  </a:lnTo>
                  <a:lnTo>
                    <a:pt x="3087624" y="134112"/>
                  </a:lnTo>
                  <a:lnTo>
                    <a:pt x="3080004" y="141732"/>
                  </a:lnTo>
                  <a:lnTo>
                    <a:pt x="3072384" y="146304"/>
                  </a:lnTo>
                  <a:lnTo>
                    <a:pt x="3072384" y="144780"/>
                  </a:lnTo>
                  <a:lnTo>
                    <a:pt x="3063240" y="149352"/>
                  </a:lnTo>
                  <a:lnTo>
                    <a:pt x="3064764" y="149352"/>
                  </a:lnTo>
                  <a:lnTo>
                    <a:pt x="3046476" y="152400"/>
                  </a:lnTo>
                  <a:lnTo>
                    <a:pt x="2368296" y="152400"/>
                  </a:lnTo>
                  <a:lnTo>
                    <a:pt x="2359152" y="155448"/>
                  </a:lnTo>
                  <a:lnTo>
                    <a:pt x="2357628" y="155448"/>
                  </a:lnTo>
                  <a:lnTo>
                    <a:pt x="2348484" y="160020"/>
                  </a:lnTo>
                  <a:lnTo>
                    <a:pt x="2330196" y="172212"/>
                  </a:lnTo>
                  <a:lnTo>
                    <a:pt x="2322576" y="181356"/>
                  </a:lnTo>
                  <a:lnTo>
                    <a:pt x="2313432" y="190500"/>
                  </a:lnTo>
                  <a:lnTo>
                    <a:pt x="2307336" y="201168"/>
                  </a:lnTo>
                  <a:lnTo>
                    <a:pt x="2295144" y="225552"/>
                  </a:lnTo>
                  <a:lnTo>
                    <a:pt x="2286000" y="252984"/>
                  </a:lnTo>
                  <a:lnTo>
                    <a:pt x="2284323" y="261366"/>
                  </a:lnTo>
                  <a:lnTo>
                    <a:pt x="2282952" y="254508"/>
                  </a:lnTo>
                  <a:lnTo>
                    <a:pt x="2278380" y="239268"/>
                  </a:lnTo>
                  <a:lnTo>
                    <a:pt x="2273808" y="227076"/>
                  </a:lnTo>
                  <a:lnTo>
                    <a:pt x="2269236" y="213360"/>
                  </a:lnTo>
                  <a:lnTo>
                    <a:pt x="2261616" y="202692"/>
                  </a:lnTo>
                  <a:lnTo>
                    <a:pt x="2255520" y="192024"/>
                  </a:lnTo>
                  <a:lnTo>
                    <a:pt x="2247900" y="181356"/>
                  </a:lnTo>
                  <a:lnTo>
                    <a:pt x="2238756" y="173736"/>
                  </a:lnTo>
                  <a:lnTo>
                    <a:pt x="2231136" y="166116"/>
                  </a:lnTo>
                  <a:lnTo>
                    <a:pt x="2220468" y="160020"/>
                  </a:lnTo>
                  <a:lnTo>
                    <a:pt x="2211324" y="155448"/>
                  </a:lnTo>
                  <a:lnTo>
                    <a:pt x="2209800" y="155448"/>
                  </a:lnTo>
                  <a:lnTo>
                    <a:pt x="2200656" y="152400"/>
                  </a:lnTo>
                  <a:lnTo>
                    <a:pt x="1522476" y="152400"/>
                  </a:lnTo>
                  <a:lnTo>
                    <a:pt x="1504188" y="149352"/>
                  </a:lnTo>
                  <a:lnTo>
                    <a:pt x="1505712" y="149352"/>
                  </a:lnTo>
                  <a:lnTo>
                    <a:pt x="1496568" y="144780"/>
                  </a:lnTo>
                  <a:lnTo>
                    <a:pt x="1496568" y="146304"/>
                  </a:lnTo>
                  <a:lnTo>
                    <a:pt x="1487424" y="140208"/>
                  </a:lnTo>
                  <a:lnTo>
                    <a:pt x="1479804" y="134112"/>
                  </a:lnTo>
                  <a:lnTo>
                    <a:pt x="1473708" y="126492"/>
                  </a:lnTo>
                  <a:lnTo>
                    <a:pt x="1466088" y="118872"/>
                  </a:lnTo>
                  <a:lnTo>
                    <a:pt x="1444752" y="73152"/>
                  </a:lnTo>
                  <a:lnTo>
                    <a:pt x="1432560" y="0"/>
                  </a:lnTo>
                  <a:lnTo>
                    <a:pt x="1420368" y="0"/>
                  </a:lnTo>
                  <a:lnTo>
                    <a:pt x="1420368" y="16764"/>
                  </a:lnTo>
                  <a:lnTo>
                    <a:pt x="1421892" y="32004"/>
                  </a:lnTo>
                  <a:lnTo>
                    <a:pt x="1432560" y="77724"/>
                  </a:lnTo>
                  <a:lnTo>
                    <a:pt x="1449324" y="115824"/>
                  </a:lnTo>
                  <a:lnTo>
                    <a:pt x="1490472" y="156972"/>
                  </a:lnTo>
                  <a:lnTo>
                    <a:pt x="1499616" y="161544"/>
                  </a:lnTo>
                  <a:lnTo>
                    <a:pt x="1501140" y="161544"/>
                  </a:lnTo>
                  <a:lnTo>
                    <a:pt x="1504188" y="162052"/>
                  </a:lnTo>
                  <a:lnTo>
                    <a:pt x="1510284" y="163068"/>
                  </a:lnTo>
                  <a:lnTo>
                    <a:pt x="1510284" y="164592"/>
                  </a:lnTo>
                  <a:lnTo>
                    <a:pt x="2188464" y="164592"/>
                  </a:lnTo>
                  <a:lnTo>
                    <a:pt x="2199132" y="166116"/>
                  </a:lnTo>
                  <a:lnTo>
                    <a:pt x="2197608" y="166116"/>
                  </a:lnTo>
                  <a:lnTo>
                    <a:pt x="2199132" y="166370"/>
                  </a:lnTo>
                  <a:lnTo>
                    <a:pt x="2206752" y="167640"/>
                  </a:lnTo>
                  <a:lnTo>
                    <a:pt x="2215896" y="170688"/>
                  </a:lnTo>
                  <a:lnTo>
                    <a:pt x="2214372" y="170688"/>
                  </a:lnTo>
                  <a:lnTo>
                    <a:pt x="2215896" y="171602"/>
                  </a:lnTo>
                  <a:lnTo>
                    <a:pt x="2244852" y="198120"/>
                  </a:lnTo>
                  <a:lnTo>
                    <a:pt x="2270760" y="257556"/>
                  </a:lnTo>
                  <a:lnTo>
                    <a:pt x="2278380" y="301752"/>
                  </a:lnTo>
                  <a:lnTo>
                    <a:pt x="2278380" y="316992"/>
                  </a:lnTo>
                  <a:lnTo>
                    <a:pt x="2278380" y="321564"/>
                  </a:lnTo>
                  <a:lnTo>
                    <a:pt x="2281428" y="323088"/>
                  </a:lnTo>
                  <a:lnTo>
                    <a:pt x="2287524" y="323088"/>
                  </a:lnTo>
                  <a:lnTo>
                    <a:pt x="2290572" y="321564"/>
                  </a:lnTo>
                  <a:lnTo>
                    <a:pt x="2290572" y="316992"/>
                  </a:lnTo>
                  <a:lnTo>
                    <a:pt x="2290572" y="301752"/>
                  </a:lnTo>
                  <a:lnTo>
                    <a:pt x="2298192" y="257556"/>
                  </a:lnTo>
                  <a:lnTo>
                    <a:pt x="2311908" y="219456"/>
                  </a:lnTo>
                  <a:lnTo>
                    <a:pt x="2337816" y="182880"/>
                  </a:lnTo>
                  <a:lnTo>
                    <a:pt x="2362200" y="168148"/>
                  </a:lnTo>
                  <a:lnTo>
                    <a:pt x="2363724" y="167640"/>
                  </a:lnTo>
                  <a:lnTo>
                    <a:pt x="2362200" y="167640"/>
                  </a:lnTo>
                  <a:lnTo>
                    <a:pt x="2369820" y="166370"/>
                  </a:lnTo>
                  <a:lnTo>
                    <a:pt x="2371344" y="166116"/>
                  </a:lnTo>
                  <a:lnTo>
                    <a:pt x="2369820" y="166116"/>
                  </a:lnTo>
                  <a:lnTo>
                    <a:pt x="2378964" y="164592"/>
                  </a:lnTo>
                  <a:lnTo>
                    <a:pt x="3058668" y="164592"/>
                  </a:lnTo>
                  <a:lnTo>
                    <a:pt x="3058668" y="163068"/>
                  </a:lnTo>
                  <a:lnTo>
                    <a:pt x="3064764" y="162052"/>
                  </a:lnTo>
                  <a:lnTo>
                    <a:pt x="3067812" y="161544"/>
                  </a:lnTo>
                  <a:lnTo>
                    <a:pt x="3069336" y="161544"/>
                  </a:lnTo>
                  <a:lnTo>
                    <a:pt x="3105912" y="135636"/>
                  </a:lnTo>
                  <a:lnTo>
                    <a:pt x="3131820" y="89916"/>
                  </a:lnTo>
                  <a:lnTo>
                    <a:pt x="3147060" y="32004"/>
                  </a:lnTo>
                  <a:lnTo>
                    <a:pt x="3148584" y="15240"/>
                  </a:lnTo>
                  <a:lnTo>
                    <a:pt x="31485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4654174" y="986027"/>
            <a:ext cx="2569845" cy="325120"/>
          </a:xfrm>
          <a:custGeom>
            <a:avLst/>
            <a:gdLst/>
            <a:ahLst/>
            <a:cxnLst/>
            <a:rect l="l" t="t" r="r" b="b"/>
            <a:pathLst>
              <a:path w="2569845" h="325119">
                <a:moveTo>
                  <a:pt x="1283933" y="272408"/>
                </a:moveTo>
                <a:lnTo>
                  <a:pt x="1264920" y="227076"/>
                </a:lnTo>
                <a:lnTo>
                  <a:pt x="1237488" y="192024"/>
                </a:lnTo>
                <a:lnTo>
                  <a:pt x="1200912" y="166116"/>
                </a:lnTo>
                <a:lnTo>
                  <a:pt x="1158240" y="153924"/>
                </a:lnTo>
                <a:lnTo>
                  <a:pt x="147828" y="153924"/>
                </a:lnTo>
                <a:lnTo>
                  <a:pt x="120396" y="150876"/>
                </a:lnTo>
                <a:lnTo>
                  <a:pt x="82296" y="135636"/>
                </a:lnTo>
                <a:lnTo>
                  <a:pt x="51816" y="109728"/>
                </a:lnTo>
                <a:lnTo>
                  <a:pt x="28956" y="73152"/>
                </a:lnTo>
                <a:lnTo>
                  <a:pt x="22860" y="60960"/>
                </a:lnTo>
                <a:lnTo>
                  <a:pt x="18288" y="45720"/>
                </a:lnTo>
                <a:lnTo>
                  <a:pt x="15240" y="32004"/>
                </a:lnTo>
                <a:lnTo>
                  <a:pt x="12192" y="16764"/>
                </a:lnTo>
                <a:lnTo>
                  <a:pt x="12192" y="0"/>
                </a:lnTo>
                <a:lnTo>
                  <a:pt x="0" y="1524"/>
                </a:lnTo>
                <a:lnTo>
                  <a:pt x="0" y="18288"/>
                </a:lnTo>
                <a:lnTo>
                  <a:pt x="3048" y="35052"/>
                </a:lnTo>
                <a:lnTo>
                  <a:pt x="16764" y="79248"/>
                </a:lnTo>
                <a:lnTo>
                  <a:pt x="42672" y="117348"/>
                </a:lnTo>
                <a:lnTo>
                  <a:pt x="76200" y="146304"/>
                </a:lnTo>
                <a:lnTo>
                  <a:pt x="117348" y="163068"/>
                </a:lnTo>
                <a:lnTo>
                  <a:pt x="132588" y="166116"/>
                </a:lnTo>
                <a:lnTo>
                  <a:pt x="1141476" y="166116"/>
                </a:lnTo>
                <a:lnTo>
                  <a:pt x="1168908" y="169164"/>
                </a:lnTo>
                <a:lnTo>
                  <a:pt x="1207008" y="184404"/>
                </a:lnTo>
                <a:lnTo>
                  <a:pt x="1237488" y="210312"/>
                </a:lnTo>
                <a:lnTo>
                  <a:pt x="1261872" y="245364"/>
                </a:lnTo>
                <a:lnTo>
                  <a:pt x="1275588" y="288036"/>
                </a:lnTo>
                <a:lnTo>
                  <a:pt x="1277112" y="303276"/>
                </a:lnTo>
                <a:lnTo>
                  <a:pt x="1277112" y="318516"/>
                </a:lnTo>
                <a:lnTo>
                  <a:pt x="1280160" y="284988"/>
                </a:lnTo>
                <a:lnTo>
                  <a:pt x="1283933" y="272408"/>
                </a:lnTo>
                <a:close/>
              </a:path>
              <a:path w="2569845" h="325119">
                <a:moveTo>
                  <a:pt x="1290828" y="318516"/>
                </a:moveTo>
                <a:lnTo>
                  <a:pt x="1287780" y="286512"/>
                </a:lnTo>
                <a:lnTo>
                  <a:pt x="1283933" y="272408"/>
                </a:lnTo>
                <a:lnTo>
                  <a:pt x="1280160" y="284988"/>
                </a:lnTo>
                <a:lnTo>
                  <a:pt x="1277112" y="318516"/>
                </a:lnTo>
                <a:lnTo>
                  <a:pt x="1290828" y="318516"/>
                </a:lnTo>
                <a:close/>
              </a:path>
              <a:path w="2569845" h="325119">
                <a:moveTo>
                  <a:pt x="1290828" y="323088"/>
                </a:moveTo>
                <a:lnTo>
                  <a:pt x="1290828" y="318516"/>
                </a:lnTo>
                <a:lnTo>
                  <a:pt x="1277112" y="318516"/>
                </a:lnTo>
                <a:lnTo>
                  <a:pt x="1278636" y="323088"/>
                </a:lnTo>
                <a:lnTo>
                  <a:pt x="1280160" y="324612"/>
                </a:lnTo>
                <a:lnTo>
                  <a:pt x="1287780" y="324612"/>
                </a:lnTo>
                <a:lnTo>
                  <a:pt x="1290828" y="323088"/>
                </a:lnTo>
                <a:close/>
              </a:path>
              <a:path w="2569845" h="325119">
                <a:moveTo>
                  <a:pt x="2569464" y="1524"/>
                </a:moveTo>
                <a:lnTo>
                  <a:pt x="2555748" y="0"/>
                </a:lnTo>
                <a:lnTo>
                  <a:pt x="2555748" y="16764"/>
                </a:lnTo>
                <a:lnTo>
                  <a:pt x="2549652" y="47244"/>
                </a:lnTo>
                <a:lnTo>
                  <a:pt x="2532888" y="86868"/>
                </a:lnTo>
                <a:lnTo>
                  <a:pt x="2506980" y="118872"/>
                </a:lnTo>
                <a:lnTo>
                  <a:pt x="2473452" y="141732"/>
                </a:lnTo>
                <a:lnTo>
                  <a:pt x="2459736" y="146304"/>
                </a:lnTo>
                <a:lnTo>
                  <a:pt x="2447544" y="150876"/>
                </a:lnTo>
                <a:lnTo>
                  <a:pt x="2420112" y="153924"/>
                </a:lnTo>
                <a:lnTo>
                  <a:pt x="1411224" y="153924"/>
                </a:lnTo>
                <a:lnTo>
                  <a:pt x="1395984" y="156972"/>
                </a:lnTo>
                <a:lnTo>
                  <a:pt x="1354836" y="173736"/>
                </a:lnTo>
                <a:lnTo>
                  <a:pt x="1321308" y="202692"/>
                </a:lnTo>
                <a:lnTo>
                  <a:pt x="1295400" y="240792"/>
                </a:lnTo>
                <a:lnTo>
                  <a:pt x="1283933" y="272408"/>
                </a:lnTo>
                <a:lnTo>
                  <a:pt x="1287780" y="286512"/>
                </a:lnTo>
                <a:lnTo>
                  <a:pt x="1290828" y="318516"/>
                </a:lnTo>
                <a:lnTo>
                  <a:pt x="1290828" y="303276"/>
                </a:lnTo>
                <a:lnTo>
                  <a:pt x="1293876" y="288036"/>
                </a:lnTo>
                <a:lnTo>
                  <a:pt x="1296924" y="274320"/>
                </a:lnTo>
                <a:lnTo>
                  <a:pt x="1301496" y="259080"/>
                </a:lnTo>
                <a:lnTo>
                  <a:pt x="1307592" y="246888"/>
                </a:lnTo>
                <a:lnTo>
                  <a:pt x="1313688" y="233172"/>
                </a:lnTo>
                <a:lnTo>
                  <a:pt x="1339596" y="201168"/>
                </a:lnTo>
                <a:lnTo>
                  <a:pt x="1373124" y="178308"/>
                </a:lnTo>
                <a:lnTo>
                  <a:pt x="1411224" y="167640"/>
                </a:lnTo>
                <a:lnTo>
                  <a:pt x="1426464" y="166116"/>
                </a:lnTo>
                <a:lnTo>
                  <a:pt x="2436876" y="166116"/>
                </a:lnTo>
                <a:lnTo>
                  <a:pt x="2450592" y="163068"/>
                </a:lnTo>
                <a:lnTo>
                  <a:pt x="2491740" y="146304"/>
                </a:lnTo>
                <a:lnTo>
                  <a:pt x="2525268" y="117348"/>
                </a:lnTo>
                <a:lnTo>
                  <a:pt x="2535936" y="105156"/>
                </a:lnTo>
                <a:lnTo>
                  <a:pt x="2557272" y="65532"/>
                </a:lnTo>
                <a:lnTo>
                  <a:pt x="2566416" y="33528"/>
                </a:lnTo>
                <a:lnTo>
                  <a:pt x="2569464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449190" y="986027"/>
            <a:ext cx="1434465" cy="325120"/>
          </a:xfrm>
          <a:custGeom>
            <a:avLst/>
            <a:gdLst/>
            <a:ahLst/>
            <a:cxnLst/>
            <a:rect l="l" t="t" r="r" b="b"/>
            <a:pathLst>
              <a:path w="1434465" h="325119">
                <a:moveTo>
                  <a:pt x="73152" y="150876"/>
                </a:moveTo>
                <a:lnTo>
                  <a:pt x="65532" y="146304"/>
                </a:lnTo>
                <a:lnTo>
                  <a:pt x="65532" y="147828"/>
                </a:lnTo>
                <a:lnTo>
                  <a:pt x="59436" y="141732"/>
                </a:lnTo>
                <a:lnTo>
                  <a:pt x="35052" y="109728"/>
                </a:lnTo>
                <a:lnTo>
                  <a:pt x="16764" y="47244"/>
                </a:lnTo>
                <a:lnTo>
                  <a:pt x="13716" y="16764"/>
                </a:lnTo>
                <a:lnTo>
                  <a:pt x="13716" y="0"/>
                </a:lnTo>
                <a:lnTo>
                  <a:pt x="0" y="1524"/>
                </a:lnTo>
                <a:lnTo>
                  <a:pt x="1524" y="16764"/>
                </a:lnTo>
                <a:lnTo>
                  <a:pt x="1524" y="33528"/>
                </a:lnTo>
                <a:lnTo>
                  <a:pt x="4572" y="48768"/>
                </a:lnTo>
                <a:lnTo>
                  <a:pt x="6096" y="64008"/>
                </a:lnTo>
                <a:lnTo>
                  <a:pt x="10668" y="77724"/>
                </a:lnTo>
                <a:lnTo>
                  <a:pt x="13716" y="91440"/>
                </a:lnTo>
                <a:lnTo>
                  <a:pt x="18288" y="105156"/>
                </a:lnTo>
                <a:lnTo>
                  <a:pt x="36576" y="137160"/>
                </a:lnTo>
                <a:lnTo>
                  <a:pt x="51816" y="152400"/>
                </a:lnTo>
                <a:lnTo>
                  <a:pt x="57912" y="156972"/>
                </a:lnTo>
                <a:lnTo>
                  <a:pt x="57912" y="158496"/>
                </a:lnTo>
                <a:lnTo>
                  <a:pt x="59436" y="158496"/>
                </a:lnTo>
                <a:lnTo>
                  <a:pt x="67056" y="161544"/>
                </a:lnTo>
                <a:lnTo>
                  <a:pt x="67056" y="163068"/>
                </a:lnTo>
                <a:lnTo>
                  <a:pt x="68580" y="163068"/>
                </a:lnTo>
                <a:lnTo>
                  <a:pt x="71628" y="163677"/>
                </a:lnTo>
                <a:lnTo>
                  <a:pt x="71628" y="150876"/>
                </a:lnTo>
                <a:lnTo>
                  <a:pt x="73152" y="150876"/>
                </a:lnTo>
                <a:close/>
              </a:path>
              <a:path w="1434465" h="325119">
                <a:moveTo>
                  <a:pt x="79248" y="152400"/>
                </a:moveTo>
                <a:lnTo>
                  <a:pt x="71628" y="150876"/>
                </a:lnTo>
                <a:lnTo>
                  <a:pt x="71628" y="163677"/>
                </a:lnTo>
                <a:lnTo>
                  <a:pt x="76200" y="164592"/>
                </a:lnTo>
                <a:lnTo>
                  <a:pt x="77724" y="164846"/>
                </a:lnTo>
                <a:lnTo>
                  <a:pt x="77724" y="152400"/>
                </a:lnTo>
                <a:lnTo>
                  <a:pt x="79248" y="152400"/>
                </a:lnTo>
                <a:close/>
              </a:path>
              <a:path w="1434465" h="325119">
                <a:moveTo>
                  <a:pt x="717651" y="255270"/>
                </a:moveTo>
                <a:lnTo>
                  <a:pt x="714756" y="240792"/>
                </a:lnTo>
                <a:lnTo>
                  <a:pt x="710184" y="228600"/>
                </a:lnTo>
                <a:lnTo>
                  <a:pt x="705612" y="214884"/>
                </a:lnTo>
                <a:lnTo>
                  <a:pt x="681228" y="175260"/>
                </a:lnTo>
                <a:lnTo>
                  <a:pt x="665988" y="161544"/>
                </a:lnTo>
                <a:lnTo>
                  <a:pt x="664464" y="161544"/>
                </a:lnTo>
                <a:lnTo>
                  <a:pt x="656844" y="156972"/>
                </a:lnTo>
                <a:lnTo>
                  <a:pt x="649224" y="153924"/>
                </a:lnTo>
                <a:lnTo>
                  <a:pt x="85344" y="153924"/>
                </a:lnTo>
                <a:lnTo>
                  <a:pt x="77724" y="152400"/>
                </a:lnTo>
                <a:lnTo>
                  <a:pt x="77724" y="164846"/>
                </a:lnTo>
                <a:lnTo>
                  <a:pt x="85344" y="166116"/>
                </a:lnTo>
                <a:lnTo>
                  <a:pt x="646176" y="166116"/>
                </a:lnTo>
                <a:lnTo>
                  <a:pt x="646176" y="166725"/>
                </a:lnTo>
                <a:lnTo>
                  <a:pt x="659892" y="172212"/>
                </a:lnTo>
                <a:lnTo>
                  <a:pt x="659892" y="173126"/>
                </a:lnTo>
                <a:lnTo>
                  <a:pt x="665988" y="176784"/>
                </a:lnTo>
                <a:lnTo>
                  <a:pt x="665988" y="178003"/>
                </a:lnTo>
                <a:lnTo>
                  <a:pt x="672084" y="182880"/>
                </a:lnTo>
                <a:lnTo>
                  <a:pt x="678180" y="190500"/>
                </a:lnTo>
                <a:lnTo>
                  <a:pt x="682752" y="199644"/>
                </a:lnTo>
                <a:lnTo>
                  <a:pt x="688848" y="208788"/>
                </a:lnTo>
                <a:lnTo>
                  <a:pt x="693420" y="219456"/>
                </a:lnTo>
                <a:lnTo>
                  <a:pt x="702564" y="243840"/>
                </a:lnTo>
                <a:lnTo>
                  <a:pt x="705612" y="257556"/>
                </a:lnTo>
                <a:lnTo>
                  <a:pt x="707136" y="272796"/>
                </a:lnTo>
                <a:lnTo>
                  <a:pt x="710184" y="286512"/>
                </a:lnTo>
                <a:lnTo>
                  <a:pt x="710184" y="303276"/>
                </a:lnTo>
                <a:lnTo>
                  <a:pt x="711708" y="318516"/>
                </a:lnTo>
                <a:lnTo>
                  <a:pt x="711708" y="301752"/>
                </a:lnTo>
                <a:lnTo>
                  <a:pt x="714756" y="269748"/>
                </a:lnTo>
                <a:lnTo>
                  <a:pt x="717651" y="255270"/>
                </a:lnTo>
                <a:close/>
              </a:path>
              <a:path w="1434465" h="325119">
                <a:moveTo>
                  <a:pt x="646176" y="166725"/>
                </a:moveTo>
                <a:lnTo>
                  <a:pt x="646176" y="166116"/>
                </a:lnTo>
                <a:lnTo>
                  <a:pt x="644652" y="166116"/>
                </a:lnTo>
                <a:lnTo>
                  <a:pt x="646176" y="166725"/>
                </a:lnTo>
                <a:close/>
              </a:path>
              <a:path w="1434465" h="325119">
                <a:moveTo>
                  <a:pt x="659892" y="173126"/>
                </a:moveTo>
                <a:lnTo>
                  <a:pt x="659892" y="172212"/>
                </a:lnTo>
                <a:lnTo>
                  <a:pt x="658368" y="172212"/>
                </a:lnTo>
                <a:lnTo>
                  <a:pt x="659892" y="173126"/>
                </a:lnTo>
                <a:close/>
              </a:path>
              <a:path w="1434465" h="325119">
                <a:moveTo>
                  <a:pt x="665988" y="178003"/>
                </a:moveTo>
                <a:lnTo>
                  <a:pt x="665988" y="176784"/>
                </a:lnTo>
                <a:lnTo>
                  <a:pt x="664464" y="176784"/>
                </a:lnTo>
                <a:lnTo>
                  <a:pt x="665988" y="178003"/>
                </a:lnTo>
                <a:close/>
              </a:path>
              <a:path w="1434465" h="325119">
                <a:moveTo>
                  <a:pt x="723900" y="318516"/>
                </a:moveTo>
                <a:lnTo>
                  <a:pt x="723900" y="301752"/>
                </a:lnTo>
                <a:lnTo>
                  <a:pt x="720852" y="271272"/>
                </a:lnTo>
                <a:lnTo>
                  <a:pt x="717651" y="255270"/>
                </a:lnTo>
                <a:lnTo>
                  <a:pt x="714756" y="269748"/>
                </a:lnTo>
                <a:lnTo>
                  <a:pt x="711708" y="301752"/>
                </a:lnTo>
                <a:lnTo>
                  <a:pt x="711708" y="318516"/>
                </a:lnTo>
                <a:lnTo>
                  <a:pt x="723900" y="318516"/>
                </a:lnTo>
                <a:close/>
              </a:path>
              <a:path w="1434465" h="325119">
                <a:moveTo>
                  <a:pt x="723900" y="321564"/>
                </a:moveTo>
                <a:lnTo>
                  <a:pt x="723900" y="318516"/>
                </a:lnTo>
                <a:lnTo>
                  <a:pt x="711708" y="318516"/>
                </a:lnTo>
                <a:lnTo>
                  <a:pt x="711708" y="321564"/>
                </a:lnTo>
                <a:lnTo>
                  <a:pt x="714756" y="324612"/>
                </a:lnTo>
                <a:lnTo>
                  <a:pt x="720852" y="324612"/>
                </a:lnTo>
                <a:lnTo>
                  <a:pt x="723900" y="321564"/>
                </a:lnTo>
                <a:close/>
              </a:path>
              <a:path w="1434465" h="325119">
                <a:moveTo>
                  <a:pt x="1363980" y="163677"/>
                </a:moveTo>
                <a:lnTo>
                  <a:pt x="1363980" y="150876"/>
                </a:lnTo>
                <a:lnTo>
                  <a:pt x="1348740" y="153924"/>
                </a:lnTo>
                <a:lnTo>
                  <a:pt x="786384" y="153924"/>
                </a:lnTo>
                <a:lnTo>
                  <a:pt x="778764" y="156972"/>
                </a:lnTo>
                <a:lnTo>
                  <a:pt x="777240" y="156972"/>
                </a:lnTo>
                <a:lnTo>
                  <a:pt x="769620" y="161544"/>
                </a:lnTo>
                <a:lnTo>
                  <a:pt x="740664" y="192024"/>
                </a:lnTo>
                <a:lnTo>
                  <a:pt x="725424" y="227076"/>
                </a:lnTo>
                <a:lnTo>
                  <a:pt x="717651" y="255270"/>
                </a:lnTo>
                <a:lnTo>
                  <a:pt x="720852" y="271272"/>
                </a:lnTo>
                <a:lnTo>
                  <a:pt x="723900" y="301752"/>
                </a:lnTo>
                <a:lnTo>
                  <a:pt x="723900" y="303276"/>
                </a:lnTo>
                <a:lnTo>
                  <a:pt x="726948" y="272796"/>
                </a:lnTo>
                <a:lnTo>
                  <a:pt x="729996" y="257556"/>
                </a:lnTo>
                <a:lnTo>
                  <a:pt x="733044" y="245364"/>
                </a:lnTo>
                <a:lnTo>
                  <a:pt x="737616" y="231648"/>
                </a:lnTo>
                <a:lnTo>
                  <a:pt x="740664" y="219456"/>
                </a:lnTo>
                <a:lnTo>
                  <a:pt x="746760" y="208788"/>
                </a:lnTo>
                <a:lnTo>
                  <a:pt x="751332" y="199644"/>
                </a:lnTo>
                <a:lnTo>
                  <a:pt x="757428" y="190500"/>
                </a:lnTo>
                <a:lnTo>
                  <a:pt x="763524" y="182880"/>
                </a:lnTo>
                <a:lnTo>
                  <a:pt x="769620" y="176784"/>
                </a:lnTo>
                <a:lnTo>
                  <a:pt x="775716" y="173126"/>
                </a:lnTo>
                <a:lnTo>
                  <a:pt x="775716" y="172212"/>
                </a:lnTo>
                <a:lnTo>
                  <a:pt x="781812" y="169773"/>
                </a:lnTo>
                <a:lnTo>
                  <a:pt x="781812" y="169164"/>
                </a:lnTo>
                <a:lnTo>
                  <a:pt x="789432" y="166116"/>
                </a:lnTo>
                <a:lnTo>
                  <a:pt x="1350264" y="166116"/>
                </a:lnTo>
                <a:lnTo>
                  <a:pt x="1357884" y="164592"/>
                </a:lnTo>
                <a:lnTo>
                  <a:pt x="1359408" y="164592"/>
                </a:lnTo>
                <a:lnTo>
                  <a:pt x="1363980" y="163677"/>
                </a:lnTo>
                <a:close/>
              </a:path>
              <a:path w="1434465" h="325119">
                <a:moveTo>
                  <a:pt x="777240" y="172212"/>
                </a:moveTo>
                <a:lnTo>
                  <a:pt x="775716" y="172212"/>
                </a:lnTo>
                <a:lnTo>
                  <a:pt x="775716" y="173126"/>
                </a:lnTo>
                <a:lnTo>
                  <a:pt x="777240" y="172212"/>
                </a:lnTo>
                <a:close/>
              </a:path>
              <a:path w="1434465" h="325119">
                <a:moveTo>
                  <a:pt x="783336" y="169164"/>
                </a:moveTo>
                <a:lnTo>
                  <a:pt x="781812" y="169164"/>
                </a:lnTo>
                <a:lnTo>
                  <a:pt x="781812" y="169773"/>
                </a:lnTo>
                <a:lnTo>
                  <a:pt x="783336" y="169164"/>
                </a:lnTo>
                <a:close/>
              </a:path>
              <a:path w="1434465" h="325119">
                <a:moveTo>
                  <a:pt x="1370076" y="146304"/>
                </a:moveTo>
                <a:lnTo>
                  <a:pt x="1362456" y="150876"/>
                </a:lnTo>
                <a:lnTo>
                  <a:pt x="1363980" y="150876"/>
                </a:lnTo>
                <a:lnTo>
                  <a:pt x="1363980" y="163677"/>
                </a:lnTo>
                <a:lnTo>
                  <a:pt x="1367028" y="163068"/>
                </a:lnTo>
                <a:lnTo>
                  <a:pt x="1368552" y="161544"/>
                </a:lnTo>
                <a:lnTo>
                  <a:pt x="1368552" y="147828"/>
                </a:lnTo>
                <a:lnTo>
                  <a:pt x="1370076" y="146304"/>
                </a:lnTo>
                <a:close/>
              </a:path>
              <a:path w="1434465" h="325119">
                <a:moveTo>
                  <a:pt x="1434084" y="16764"/>
                </a:moveTo>
                <a:lnTo>
                  <a:pt x="1434084" y="1524"/>
                </a:lnTo>
                <a:lnTo>
                  <a:pt x="1421892" y="0"/>
                </a:lnTo>
                <a:lnTo>
                  <a:pt x="1421892" y="16764"/>
                </a:lnTo>
                <a:lnTo>
                  <a:pt x="1418844" y="47244"/>
                </a:lnTo>
                <a:lnTo>
                  <a:pt x="1412748" y="74676"/>
                </a:lnTo>
                <a:lnTo>
                  <a:pt x="1408176" y="88392"/>
                </a:lnTo>
                <a:lnTo>
                  <a:pt x="1405128" y="99060"/>
                </a:lnTo>
                <a:lnTo>
                  <a:pt x="1399032" y="109728"/>
                </a:lnTo>
                <a:lnTo>
                  <a:pt x="1394460" y="120396"/>
                </a:lnTo>
                <a:lnTo>
                  <a:pt x="1388364" y="129540"/>
                </a:lnTo>
                <a:lnTo>
                  <a:pt x="1382268" y="137160"/>
                </a:lnTo>
                <a:lnTo>
                  <a:pt x="1376172" y="143256"/>
                </a:lnTo>
                <a:lnTo>
                  <a:pt x="1368552" y="147828"/>
                </a:lnTo>
                <a:lnTo>
                  <a:pt x="1368552" y="161544"/>
                </a:lnTo>
                <a:lnTo>
                  <a:pt x="1376172" y="158496"/>
                </a:lnTo>
                <a:lnTo>
                  <a:pt x="1376172" y="156972"/>
                </a:lnTo>
                <a:lnTo>
                  <a:pt x="1385316" y="152400"/>
                </a:lnTo>
                <a:lnTo>
                  <a:pt x="1391412" y="144780"/>
                </a:lnTo>
                <a:lnTo>
                  <a:pt x="1399032" y="135636"/>
                </a:lnTo>
                <a:lnTo>
                  <a:pt x="1405128" y="126492"/>
                </a:lnTo>
                <a:lnTo>
                  <a:pt x="1420368" y="91440"/>
                </a:lnTo>
                <a:lnTo>
                  <a:pt x="1431036" y="48768"/>
                </a:lnTo>
                <a:lnTo>
                  <a:pt x="1434084" y="16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376053" y="1360931"/>
            <a:ext cx="1183005" cy="55626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06680" marR="93345" indent="-6350">
              <a:lnSpc>
                <a:spcPct val="100899"/>
              </a:lnSpc>
              <a:spcBef>
                <a:spcPts val="280"/>
              </a:spcBef>
            </a:pPr>
            <a:r>
              <a:rPr sz="1100" spc="-30" dirty="0">
                <a:latin typeface="Arial"/>
                <a:cs typeface="Arial"/>
              </a:rPr>
              <a:t>Constitution</a:t>
            </a:r>
            <a:r>
              <a:rPr sz="1100" spc="-150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d’un  </a:t>
            </a:r>
            <a:r>
              <a:rPr sz="1100" spc="-45" dirty="0">
                <a:latin typeface="Arial"/>
                <a:cs typeface="Arial"/>
              </a:rPr>
              <a:t>groupe </a:t>
            </a:r>
            <a:r>
              <a:rPr sz="1100" spc="-50" dirty="0">
                <a:latin typeface="Arial"/>
                <a:cs typeface="Arial"/>
              </a:rPr>
              <a:t>de</a:t>
            </a:r>
            <a:r>
              <a:rPr sz="1100" spc="-155" dirty="0">
                <a:latin typeface="Arial"/>
                <a:cs typeface="Arial"/>
              </a:rPr>
              <a:t> </a:t>
            </a:r>
            <a:r>
              <a:rPr sz="1100" spc="-20" dirty="0">
                <a:latin typeface="Arial"/>
                <a:cs typeface="Arial"/>
              </a:rPr>
              <a:t>travail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846710" y="1347216"/>
            <a:ext cx="1671955" cy="584200"/>
            <a:chOff x="2846710" y="1347216"/>
            <a:chExt cx="1671955" cy="584200"/>
          </a:xfrm>
        </p:grpSpPr>
        <p:sp>
          <p:nvSpPr>
            <p:cNvPr id="26" name="object 26"/>
            <p:cNvSpPr/>
            <p:nvPr/>
          </p:nvSpPr>
          <p:spPr>
            <a:xfrm>
              <a:off x="2860426" y="1360931"/>
              <a:ext cx="1643380" cy="556260"/>
            </a:xfrm>
            <a:custGeom>
              <a:avLst/>
              <a:gdLst/>
              <a:ahLst/>
              <a:cxnLst/>
              <a:rect l="l" t="t" r="r" b="b"/>
              <a:pathLst>
                <a:path w="1643379" h="556260">
                  <a:moveTo>
                    <a:pt x="1642871" y="556259"/>
                  </a:moveTo>
                  <a:lnTo>
                    <a:pt x="1642871" y="0"/>
                  </a:lnTo>
                  <a:lnTo>
                    <a:pt x="0" y="0"/>
                  </a:lnTo>
                  <a:lnTo>
                    <a:pt x="0" y="556259"/>
                  </a:lnTo>
                  <a:lnTo>
                    <a:pt x="1642871" y="556259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846710" y="1347216"/>
              <a:ext cx="1671955" cy="584200"/>
            </a:xfrm>
            <a:custGeom>
              <a:avLst/>
              <a:gdLst/>
              <a:ahLst/>
              <a:cxnLst/>
              <a:rect l="l" t="t" r="r" b="b"/>
              <a:pathLst>
                <a:path w="1671954" h="584200">
                  <a:moveTo>
                    <a:pt x="28956" y="548640"/>
                  </a:moveTo>
                  <a:lnTo>
                    <a:pt x="28956" y="533400"/>
                  </a:lnTo>
                  <a:lnTo>
                    <a:pt x="21336" y="525780"/>
                  </a:lnTo>
                  <a:lnTo>
                    <a:pt x="6096" y="525780"/>
                  </a:lnTo>
                  <a:lnTo>
                    <a:pt x="0" y="533400"/>
                  </a:lnTo>
                  <a:lnTo>
                    <a:pt x="0" y="548640"/>
                  </a:lnTo>
                  <a:lnTo>
                    <a:pt x="6096" y="554736"/>
                  </a:lnTo>
                  <a:lnTo>
                    <a:pt x="21336" y="554736"/>
                  </a:lnTo>
                  <a:lnTo>
                    <a:pt x="28956" y="548640"/>
                  </a:lnTo>
                  <a:close/>
                </a:path>
                <a:path w="1671954" h="584200">
                  <a:moveTo>
                    <a:pt x="51816" y="577596"/>
                  </a:moveTo>
                  <a:lnTo>
                    <a:pt x="51816" y="560832"/>
                  </a:lnTo>
                  <a:lnTo>
                    <a:pt x="44196" y="554736"/>
                  </a:lnTo>
                  <a:lnTo>
                    <a:pt x="28956" y="554736"/>
                  </a:lnTo>
                  <a:lnTo>
                    <a:pt x="22860" y="560832"/>
                  </a:lnTo>
                  <a:lnTo>
                    <a:pt x="22860" y="577596"/>
                  </a:lnTo>
                  <a:lnTo>
                    <a:pt x="28956" y="583692"/>
                  </a:lnTo>
                  <a:lnTo>
                    <a:pt x="44196" y="583692"/>
                  </a:lnTo>
                  <a:lnTo>
                    <a:pt x="51816" y="577596"/>
                  </a:lnTo>
                  <a:close/>
                </a:path>
                <a:path w="1671954" h="584200">
                  <a:moveTo>
                    <a:pt x="28956" y="490728"/>
                  </a:moveTo>
                  <a:lnTo>
                    <a:pt x="28956" y="475488"/>
                  </a:lnTo>
                  <a:lnTo>
                    <a:pt x="21336" y="469392"/>
                  </a:lnTo>
                  <a:lnTo>
                    <a:pt x="6096" y="469392"/>
                  </a:lnTo>
                  <a:lnTo>
                    <a:pt x="0" y="475488"/>
                  </a:lnTo>
                  <a:lnTo>
                    <a:pt x="0" y="490728"/>
                  </a:lnTo>
                  <a:lnTo>
                    <a:pt x="6096" y="498348"/>
                  </a:lnTo>
                  <a:lnTo>
                    <a:pt x="21336" y="498348"/>
                  </a:lnTo>
                  <a:lnTo>
                    <a:pt x="28956" y="490728"/>
                  </a:lnTo>
                  <a:close/>
                </a:path>
                <a:path w="1671954" h="584200">
                  <a:moveTo>
                    <a:pt x="28956" y="434340"/>
                  </a:moveTo>
                  <a:lnTo>
                    <a:pt x="28956" y="419100"/>
                  </a:lnTo>
                  <a:lnTo>
                    <a:pt x="21336" y="411480"/>
                  </a:lnTo>
                  <a:lnTo>
                    <a:pt x="6096" y="411480"/>
                  </a:lnTo>
                  <a:lnTo>
                    <a:pt x="0" y="419100"/>
                  </a:lnTo>
                  <a:lnTo>
                    <a:pt x="0" y="434340"/>
                  </a:lnTo>
                  <a:lnTo>
                    <a:pt x="6096" y="440436"/>
                  </a:lnTo>
                  <a:lnTo>
                    <a:pt x="21336" y="440436"/>
                  </a:lnTo>
                  <a:lnTo>
                    <a:pt x="28956" y="434340"/>
                  </a:lnTo>
                  <a:close/>
                </a:path>
                <a:path w="1671954" h="584200">
                  <a:moveTo>
                    <a:pt x="28956" y="376428"/>
                  </a:moveTo>
                  <a:lnTo>
                    <a:pt x="28956" y="361188"/>
                  </a:lnTo>
                  <a:lnTo>
                    <a:pt x="21336" y="355092"/>
                  </a:lnTo>
                  <a:lnTo>
                    <a:pt x="6096" y="355092"/>
                  </a:lnTo>
                  <a:lnTo>
                    <a:pt x="0" y="361188"/>
                  </a:lnTo>
                  <a:lnTo>
                    <a:pt x="0" y="376428"/>
                  </a:lnTo>
                  <a:lnTo>
                    <a:pt x="6096" y="384048"/>
                  </a:lnTo>
                  <a:lnTo>
                    <a:pt x="21336" y="384048"/>
                  </a:lnTo>
                  <a:lnTo>
                    <a:pt x="28956" y="376428"/>
                  </a:lnTo>
                  <a:close/>
                </a:path>
                <a:path w="1671954" h="584200">
                  <a:moveTo>
                    <a:pt x="28956" y="320040"/>
                  </a:moveTo>
                  <a:lnTo>
                    <a:pt x="28956" y="303276"/>
                  </a:lnTo>
                  <a:lnTo>
                    <a:pt x="21336" y="297180"/>
                  </a:lnTo>
                  <a:lnTo>
                    <a:pt x="6096" y="297180"/>
                  </a:lnTo>
                  <a:lnTo>
                    <a:pt x="0" y="303276"/>
                  </a:lnTo>
                  <a:lnTo>
                    <a:pt x="0" y="320040"/>
                  </a:lnTo>
                  <a:lnTo>
                    <a:pt x="6096" y="326136"/>
                  </a:lnTo>
                  <a:lnTo>
                    <a:pt x="21336" y="326136"/>
                  </a:lnTo>
                  <a:lnTo>
                    <a:pt x="28956" y="320040"/>
                  </a:lnTo>
                  <a:close/>
                </a:path>
                <a:path w="1671954" h="584200">
                  <a:moveTo>
                    <a:pt x="28956" y="262128"/>
                  </a:moveTo>
                  <a:lnTo>
                    <a:pt x="28956" y="246888"/>
                  </a:lnTo>
                  <a:lnTo>
                    <a:pt x="21336" y="240792"/>
                  </a:lnTo>
                  <a:lnTo>
                    <a:pt x="6096" y="240792"/>
                  </a:lnTo>
                  <a:lnTo>
                    <a:pt x="0" y="246888"/>
                  </a:lnTo>
                  <a:lnTo>
                    <a:pt x="0" y="262128"/>
                  </a:lnTo>
                  <a:lnTo>
                    <a:pt x="6096" y="269748"/>
                  </a:lnTo>
                  <a:lnTo>
                    <a:pt x="21336" y="269748"/>
                  </a:lnTo>
                  <a:lnTo>
                    <a:pt x="28956" y="262128"/>
                  </a:lnTo>
                  <a:close/>
                </a:path>
                <a:path w="1671954" h="584200">
                  <a:moveTo>
                    <a:pt x="28956" y="205740"/>
                  </a:moveTo>
                  <a:lnTo>
                    <a:pt x="28956" y="188976"/>
                  </a:lnTo>
                  <a:lnTo>
                    <a:pt x="21336" y="182880"/>
                  </a:lnTo>
                  <a:lnTo>
                    <a:pt x="6096" y="182880"/>
                  </a:lnTo>
                  <a:lnTo>
                    <a:pt x="0" y="188976"/>
                  </a:lnTo>
                  <a:lnTo>
                    <a:pt x="0" y="205740"/>
                  </a:lnTo>
                  <a:lnTo>
                    <a:pt x="6096" y="211836"/>
                  </a:lnTo>
                  <a:lnTo>
                    <a:pt x="21336" y="211836"/>
                  </a:lnTo>
                  <a:lnTo>
                    <a:pt x="28956" y="205740"/>
                  </a:lnTo>
                  <a:close/>
                </a:path>
                <a:path w="1671954" h="584200">
                  <a:moveTo>
                    <a:pt x="28956" y="147828"/>
                  </a:moveTo>
                  <a:lnTo>
                    <a:pt x="28956" y="132588"/>
                  </a:lnTo>
                  <a:lnTo>
                    <a:pt x="21336" y="126492"/>
                  </a:lnTo>
                  <a:lnTo>
                    <a:pt x="6096" y="126492"/>
                  </a:lnTo>
                  <a:lnTo>
                    <a:pt x="0" y="132588"/>
                  </a:lnTo>
                  <a:lnTo>
                    <a:pt x="0" y="147828"/>
                  </a:lnTo>
                  <a:lnTo>
                    <a:pt x="6096" y="153924"/>
                  </a:lnTo>
                  <a:lnTo>
                    <a:pt x="21336" y="153924"/>
                  </a:lnTo>
                  <a:lnTo>
                    <a:pt x="28956" y="147828"/>
                  </a:lnTo>
                  <a:close/>
                </a:path>
                <a:path w="1671954" h="584200">
                  <a:moveTo>
                    <a:pt x="28956" y="91440"/>
                  </a:moveTo>
                  <a:lnTo>
                    <a:pt x="28956" y="74676"/>
                  </a:lnTo>
                  <a:lnTo>
                    <a:pt x="21336" y="68580"/>
                  </a:lnTo>
                  <a:lnTo>
                    <a:pt x="6096" y="68580"/>
                  </a:lnTo>
                  <a:lnTo>
                    <a:pt x="0" y="74676"/>
                  </a:lnTo>
                  <a:lnTo>
                    <a:pt x="0" y="91440"/>
                  </a:lnTo>
                  <a:lnTo>
                    <a:pt x="6096" y="97536"/>
                  </a:lnTo>
                  <a:lnTo>
                    <a:pt x="21336" y="97536"/>
                  </a:lnTo>
                  <a:lnTo>
                    <a:pt x="28956" y="91440"/>
                  </a:lnTo>
                  <a:close/>
                </a:path>
                <a:path w="1671954" h="584200">
                  <a:moveTo>
                    <a:pt x="28956" y="33528"/>
                  </a:moveTo>
                  <a:lnTo>
                    <a:pt x="28956" y="18288"/>
                  </a:lnTo>
                  <a:lnTo>
                    <a:pt x="21336" y="12192"/>
                  </a:lnTo>
                  <a:lnTo>
                    <a:pt x="6096" y="12192"/>
                  </a:lnTo>
                  <a:lnTo>
                    <a:pt x="0" y="18288"/>
                  </a:lnTo>
                  <a:lnTo>
                    <a:pt x="0" y="33528"/>
                  </a:lnTo>
                  <a:lnTo>
                    <a:pt x="6096" y="39624"/>
                  </a:lnTo>
                  <a:lnTo>
                    <a:pt x="21336" y="39624"/>
                  </a:lnTo>
                  <a:lnTo>
                    <a:pt x="28956" y="33528"/>
                  </a:lnTo>
                  <a:close/>
                </a:path>
                <a:path w="1671954" h="584200">
                  <a:moveTo>
                    <a:pt x="73152" y="21336"/>
                  </a:moveTo>
                  <a:lnTo>
                    <a:pt x="73152" y="6096"/>
                  </a:lnTo>
                  <a:lnTo>
                    <a:pt x="67056" y="0"/>
                  </a:lnTo>
                  <a:lnTo>
                    <a:pt x="51816" y="0"/>
                  </a:lnTo>
                  <a:lnTo>
                    <a:pt x="44196" y="6096"/>
                  </a:lnTo>
                  <a:lnTo>
                    <a:pt x="44196" y="21336"/>
                  </a:lnTo>
                  <a:lnTo>
                    <a:pt x="51816" y="27432"/>
                  </a:lnTo>
                  <a:lnTo>
                    <a:pt x="67056" y="27432"/>
                  </a:lnTo>
                  <a:lnTo>
                    <a:pt x="73152" y="21336"/>
                  </a:lnTo>
                  <a:close/>
                </a:path>
                <a:path w="1671954" h="584200">
                  <a:moveTo>
                    <a:pt x="131064" y="21336"/>
                  </a:moveTo>
                  <a:lnTo>
                    <a:pt x="131064" y="6096"/>
                  </a:lnTo>
                  <a:lnTo>
                    <a:pt x="123444" y="0"/>
                  </a:lnTo>
                  <a:lnTo>
                    <a:pt x="108204" y="0"/>
                  </a:lnTo>
                  <a:lnTo>
                    <a:pt x="102108" y="6096"/>
                  </a:lnTo>
                  <a:lnTo>
                    <a:pt x="102108" y="21336"/>
                  </a:lnTo>
                  <a:lnTo>
                    <a:pt x="108204" y="27432"/>
                  </a:lnTo>
                  <a:lnTo>
                    <a:pt x="123444" y="27432"/>
                  </a:lnTo>
                  <a:lnTo>
                    <a:pt x="131064" y="21336"/>
                  </a:lnTo>
                  <a:close/>
                </a:path>
                <a:path w="1671954" h="584200">
                  <a:moveTo>
                    <a:pt x="187452" y="21336"/>
                  </a:moveTo>
                  <a:lnTo>
                    <a:pt x="187452" y="6096"/>
                  </a:lnTo>
                  <a:lnTo>
                    <a:pt x="181356" y="0"/>
                  </a:lnTo>
                  <a:lnTo>
                    <a:pt x="166116" y="0"/>
                  </a:lnTo>
                  <a:lnTo>
                    <a:pt x="158496" y="6096"/>
                  </a:lnTo>
                  <a:lnTo>
                    <a:pt x="158496" y="21336"/>
                  </a:lnTo>
                  <a:lnTo>
                    <a:pt x="166116" y="27432"/>
                  </a:lnTo>
                  <a:lnTo>
                    <a:pt x="181356" y="27432"/>
                  </a:lnTo>
                  <a:lnTo>
                    <a:pt x="187452" y="21336"/>
                  </a:lnTo>
                  <a:close/>
                </a:path>
                <a:path w="1671954" h="584200">
                  <a:moveTo>
                    <a:pt x="245364" y="21336"/>
                  </a:moveTo>
                  <a:lnTo>
                    <a:pt x="245364" y="6096"/>
                  </a:lnTo>
                  <a:lnTo>
                    <a:pt x="237744" y="0"/>
                  </a:lnTo>
                  <a:lnTo>
                    <a:pt x="222504" y="0"/>
                  </a:lnTo>
                  <a:lnTo>
                    <a:pt x="216408" y="6096"/>
                  </a:lnTo>
                  <a:lnTo>
                    <a:pt x="216408" y="21336"/>
                  </a:lnTo>
                  <a:lnTo>
                    <a:pt x="222504" y="27432"/>
                  </a:lnTo>
                  <a:lnTo>
                    <a:pt x="237744" y="27432"/>
                  </a:lnTo>
                  <a:lnTo>
                    <a:pt x="245364" y="21336"/>
                  </a:lnTo>
                  <a:close/>
                </a:path>
                <a:path w="1671954" h="584200">
                  <a:moveTo>
                    <a:pt x="301752" y="21336"/>
                  </a:moveTo>
                  <a:lnTo>
                    <a:pt x="301752" y="6096"/>
                  </a:lnTo>
                  <a:lnTo>
                    <a:pt x="295656" y="0"/>
                  </a:lnTo>
                  <a:lnTo>
                    <a:pt x="280416" y="0"/>
                  </a:lnTo>
                  <a:lnTo>
                    <a:pt x="272796" y="6096"/>
                  </a:lnTo>
                  <a:lnTo>
                    <a:pt x="272796" y="21336"/>
                  </a:lnTo>
                  <a:lnTo>
                    <a:pt x="280416" y="27432"/>
                  </a:lnTo>
                  <a:lnTo>
                    <a:pt x="295656" y="27432"/>
                  </a:lnTo>
                  <a:lnTo>
                    <a:pt x="301752" y="21336"/>
                  </a:lnTo>
                  <a:close/>
                </a:path>
                <a:path w="1671954" h="584200">
                  <a:moveTo>
                    <a:pt x="359664" y="21336"/>
                  </a:moveTo>
                  <a:lnTo>
                    <a:pt x="359664" y="6096"/>
                  </a:lnTo>
                  <a:lnTo>
                    <a:pt x="352044" y="0"/>
                  </a:lnTo>
                  <a:lnTo>
                    <a:pt x="336804" y="0"/>
                  </a:lnTo>
                  <a:lnTo>
                    <a:pt x="330708" y="6096"/>
                  </a:lnTo>
                  <a:lnTo>
                    <a:pt x="330708" y="21336"/>
                  </a:lnTo>
                  <a:lnTo>
                    <a:pt x="336804" y="27432"/>
                  </a:lnTo>
                  <a:lnTo>
                    <a:pt x="352044" y="27432"/>
                  </a:lnTo>
                  <a:lnTo>
                    <a:pt x="359664" y="21336"/>
                  </a:lnTo>
                  <a:close/>
                </a:path>
                <a:path w="1671954" h="584200">
                  <a:moveTo>
                    <a:pt x="416052" y="21336"/>
                  </a:moveTo>
                  <a:lnTo>
                    <a:pt x="416052" y="6096"/>
                  </a:lnTo>
                  <a:lnTo>
                    <a:pt x="409956" y="0"/>
                  </a:lnTo>
                  <a:lnTo>
                    <a:pt x="394716" y="0"/>
                  </a:lnTo>
                  <a:lnTo>
                    <a:pt x="387096" y="6096"/>
                  </a:lnTo>
                  <a:lnTo>
                    <a:pt x="387096" y="21336"/>
                  </a:lnTo>
                  <a:lnTo>
                    <a:pt x="394716" y="27432"/>
                  </a:lnTo>
                  <a:lnTo>
                    <a:pt x="409956" y="27432"/>
                  </a:lnTo>
                  <a:lnTo>
                    <a:pt x="416052" y="21336"/>
                  </a:lnTo>
                  <a:close/>
                </a:path>
                <a:path w="1671954" h="584200">
                  <a:moveTo>
                    <a:pt x="473964" y="21336"/>
                  </a:moveTo>
                  <a:lnTo>
                    <a:pt x="473964" y="6096"/>
                  </a:lnTo>
                  <a:lnTo>
                    <a:pt x="467868" y="0"/>
                  </a:lnTo>
                  <a:lnTo>
                    <a:pt x="451104" y="0"/>
                  </a:lnTo>
                  <a:lnTo>
                    <a:pt x="445008" y="6096"/>
                  </a:lnTo>
                  <a:lnTo>
                    <a:pt x="445008" y="21336"/>
                  </a:lnTo>
                  <a:lnTo>
                    <a:pt x="451104" y="27432"/>
                  </a:lnTo>
                  <a:lnTo>
                    <a:pt x="467868" y="27432"/>
                  </a:lnTo>
                  <a:lnTo>
                    <a:pt x="473964" y="21336"/>
                  </a:lnTo>
                  <a:close/>
                </a:path>
                <a:path w="1671954" h="584200">
                  <a:moveTo>
                    <a:pt x="530352" y="21336"/>
                  </a:moveTo>
                  <a:lnTo>
                    <a:pt x="530352" y="6096"/>
                  </a:lnTo>
                  <a:lnTo>
                    <a:pt x="524256" y="0"/>
                  </a:lnTo>
                  <a:lnTo>
                    <a:pt x="509016" y="0"/>
                  </a:lnTo>
                  <a:lnTo>
                    <a:pt x="501396" y="6096"/>
                  </a:lnTo>
                  <a:lnTo>
                    <a:pt x="501396" y="21336"/>
                  </a:lnTo>
                  <a:lnTo>
                    <a:pt x="509016" y="27432"/>
                  </a:lnTo>
                  <a:lnTo>
                    <a:pt x="524256" y="27432"/>
                  </a:lnTo>
                  <a:lnTo>
                    <a:pt x="530352" y="21336"/>
                  </a:lnTo>
                  <a:close/>
                </a:path>
                <a:path w="1671954" h="584200">
                  <a:moveTo>
                    <a:pt x="588264" y="21336"/>
                  </a:moveTo>
                  <a:lnTo>
                    <a:pt x="588264" y="6096"/>
                  </a:lnTo>
                  <a:lnTo>
                    <a:pt x="582168" y="0"/>
                  </a:lnTo>
                  <a:lnTo>
                    <a:pt x="565404" y="0"/>
                  </a:lnTo>
                  <a:lnTo>
                    <a:pt x="559308" y="6096"/>
                  </a:lnTo>
                  <a:lnTo>
                    <a:pt x="559308" y="21336"/>
                  </a:lnTo>
                  <a:lnTo>
                    <a:pt x="565404" y="27432"/>
                  </a:lnTo>
                  <a:lnTo>
                    <a:pt x="582168" y="27432"/>
                  </a:lnTo>
                  <a:lnTo>
                    <a:pt x="588264" y="21336"/>
                  </a:lnTo>
                  <a:close/>
                </a:path>
                <a:path w="1671954" h="584200">
                  <a:moveTo>
                    <a:pt x="644652" y="21336"/>
                  </a:moveTo>
                  <a:lnTo>
                    <a:pt x="644652" y="6096"/>
                  </a:lnTo>
                  <a:lnTo>
                    <a:pt x="638556" y="0"/>
                  </a:lnTo>
                  <a:lnTo>
                    <a:pt x="623316" y="0"/>
                  </a:lnTo>
                  <a:lnTo>
                    <a:pt x="617220" y="6096"/>
                  </a:lnTo>
                  <a:lnTo>
                    <a:pt x="617220" y="21336"/>
                  </a:lnTo>
                  <a:lnTo>
                    <a:pt x="623316" y="27432"/>
                  </a:lnTo>
                  <a:lnTo>
                    <a:pt x="638556" y="27432"/>
                  </a:lnTo>
                  <a:lnTo>
                    <a:pt x="644652" y="21336"/>
                  </a:lnTo>
                  <a:close/>
                </a:path>
                <a:path w="1671954" h="584200">
                  <a:moveTo>
                    <a:pt x="702564" y="21336"/>
                  </a:moveTo>
                  <a:lnTo>
                    <a:pt x="702564" y="6096"/>
                  </a:lnTo>
                  <a:lnTo>
                    <a:pt x="696468" y="0"/>
                  </a:lnTo>
                  <a:lnTo>
                    <a:pt x="679704" y="0"/>
                  </a:lnTo>
                  <a:lnTo>
                    <a:pt x="673608" y="6096"/>
                  </a:lnTo>
                  <a:lnTo>
                    <a:pt x="673608" y="21336"/>
                  </a:lnTo>
                  <a:lnTo>
                    <a:pt x="679704" y="27432"/>
                  </a:lnTo>
                  <a:lnTo>
                    <a:pt x="696468" y="27432"/>
                  </a:lnTo>
                  <a:lnTo>
                    <a:pt x="702564" y="21336"/>
                  </a:lnTo>
                  <a:close/>
                </a:path>
                <a:path w="1671954" h="584200">
                  <a:moveTo>
                    <a:pt x="758952" y="21336"/>
                  </a:moveTo>
                  <a:lnTo>
                    <a:pt x="758952" y="6096"/>
                  </a:lnTo>
                  <a:lnTo>
                    <a:pt x="752856" y="0"/>
                  </a:lnTo>
                  <a:lnTo>
                    <a:pt x="737616" y="0"/>
                  </a:lnTo>
                  <a:lnTo>
                    <a:pt x="731520" y="6096"/>
                  </a:lnTo>
                  <a:lnTo>
                    <a:pt x="731520" y="21336"/>
                  </a:lnTo>
                  <a:lnTo>
                    <a:pt x="737616" y="27432"/>
                  </a:lnTo>
                  <a:lnTo>
                    <a:pt x="752856" y="27432"/>
                  </a:lnTo>
                  <a:lnTo>
                    <a:pt x="758952" y="21336"/>
                  </a:lnTo>
                  <a:close/>
                </a:path>
                <a:path w="1671954" h="584200">
                  <a:moveTo>
                    <a:pt x="816864" y="21336"/>
                  </a:moveTo>
                  <a:lnTo>
                    <a:pt x="816864" y="6096"/>
                  </a:lnTo>
                  <a:lnTo>
                    <a:pt x="810768" y="0"/>
                  </a:lnTo>
                  <a:lnTo>
                    <a:pt x="794004" y="0"/>
                  </a:lnTo>
                  <a:lnTo>
                    <a:pt x="787908" y="6096"/>
                  </a:lnTo>
                  <a:lnTo>
                    <a:pt x="787908" y="21336"/>
                  </a:lnTo>
                  <a:lnTo>
                    <a:pt x="794004" y="27432"/>
                  </a:lnTo>
                  <a:lnTo>
                    <a:pt x="810768" y="27432"/>
                  </a:lnTo>
                  <a:lnTo>
                    <a:pt x="816864" y="21336"/>
                  </a:lnTo>
                  <a:close/>
                </a:path>
                <a:path w="1671954" h="584200">
                  <a:moveTo>
                    <a:pt x="873252" y="21336"/>
                  </a:moveTo>
                  <a:lnTo>
                    <a:pt x="873252" y="6096"/>
                  </a:lnTo>
                  <a:lnTo>
                    <a:pt x="867156" y="0"/>
                  </a:lnTo>
                  <a:lnTo>
                    <a:pt x="851916" y="0"/>
                  </a:lnTo>
                  <a:lnTo>
                    <a:pt x="845820" y="6096"/>
                  </a:lnTo>
                  <a:lnTo>
                    <a:pt x="845820" y="21336"/>
                  </a:lnTo>
                  <a:lnTo>
                    <a:pt x="851916" y="27432"/>
                  </a:lnTo>
                  <a:lnTo>
                    <a:pt x="867156" y="27432"/>
                  </a:lnTo>
                  <a:lnTo>
                    <a:pt x="873252" y="21336"/>
                  </a:lnTo>
                  <a:close/>
                </a:path>
                <a:path w="1671954" h="584200">
                  <a:moveTo>
                    <a:pt x="931164" y="21336"/>
                  </a:moveTo>
                  <a:lnTo>
                    <a:pt x="931164" y="6096"/>
                  </a:lnTo>
                  <a:lnTo>
                    <a:pt x="925068" y="0"/>
                  </a:lnTo>
                  <a:lnTo>
                    <a:pt x="908304" y="0"/>
                  </a:lnTo>
                  <a:lnTo>
                    <a:pt x="902208" y="6096"/>
                  </a:lnTo>
                  <a:lnTo>
                    <a:pt x="902208" y="21336"/>
                  </a:lnTo>
                  <a:lnTo>
                    <a:pt x="908304" y="27432"/>
                  </a:lnTo>
                  <a:lnTo>
                    <a:pt x="925068" y="27432"/>
                  </a:lnTo>
                  <a:lnTo>
                    <a:pt x="931164" y="21336"/>
                  </a:lnTo>
                  <a:close/>
                </a:path>
                <a:path w="1671954" h="584200">
                  <a:moveTo>
                    <a:pt x="987552" y="21336"/>
                  </a:moveTo>
                  <a:lnTo>
                    <a:pt x="987552" y="6096"/>
                  </a:lnTo>
                  <a:lnTo>
                    <a:pt x="981456" y="0"/>
                  </a:lnTo>
                  <a:lnTo>
                    <a:pt x="966216" y="0"/>
                  </a:lnTo>
                  <a:lnTo>
                    <a:pt x="960120" y="6096"/>
                  </a:lnTo>
                  <a:lnTo>
                    <a:pt x="960120" y="21336"/>
                  </a:lnTo>
                  <a:lnTo>
                    <a:pt x="966216" y="27432"/>
                  </a:lnTo>
                  <a:lnTo>
                    <a:pt x="981456" y="27432"/>
                  </a:lnTo>
                  <a:lnTo>
                    <a:pt x="987552" y="21336"/>
                  </a:lnTo>
                  <a:close/>
                </a:path>
                <a:path w="1671954" h="584200">
                  <a:moveTo>
                    <a:pt x="1045464" y="21336"/>
                  </a:moveTo>
                  <a:lnTo>
                    <a:pt x="1045464" y="6096"/>
                  </a:lnTo>
                  <a:lnTo>
                    <a:pt x="1039368" y="0"/>
                  </a:lnTo>
                  <a:lnTo>
                    <a:pt x="1022604" y="0"/>
                  </a:lnTo>
                  <a:lnTo>
                    <a:pt x="1016508" y="6096"/>
                  </a:lnTo>
                  <a:lnTo>
                    <a:pt x="1016508" y="21336"/>
                  </a:lnTo>
                  <a:lnTo>
                    <a:pt x="1022604" y="27432"/>
                  </a:lnTo>
                  <a:lnTo>
                    <a:pt x="1039368" y="27432"/>
                  </a:lnTo>
                  <a:lnTo>
                    <a:pt x="1045464" y="21336"/>
                  </a:lnTo>
                  <a:close/>
                </a:path>
                <a:path w="1671954" h="584200">
                  <a:moveTo>
                    <a:pt x="1101852" y="21336"/>
                  </a:moveTo>
                  <a:lnTo>
                    <a:pt x="1101852" y="6096"/>
                  </a:lnTo>
                  <a:lnTo>
                    <a:pt x="1095756" y="0"/>
                  </a:lnTo>
                  <a:lnTo>
                    <a:pt x="1080516" y="0"/>
                  </a:lnTo>
                  <a:lnTo>
                    <a:pt x="1074420" y="6096"/>
                  </a:lnTo>
                  <a:lnTo>
                    <a:pt x="1074420" y="21336"/>
                  </a:lnTo>
                  <a:lnTo>
                    <a:pt x="1080516" y="27432"/>
                  </a:lnTo>
                  <a:lnTo>
                    <a:pt x="1095756" y="27432"/>
                  </a:lnTo>
                  <a:lnTo>
                    <a:pt x="1101852" y="21336"/>
                  </a:lnTo>
                  <a:close/>
                </a:path>
                <a:path w="1671954" h="584200">
                  <a:moveTo>
                    <a:pt x="1159764" y="21336"/>
                  </a:moveTo>
                  <a:lnTo>
                    <a:pt x="1159764" y="6096"/>
                  </a:lnTo>
                  <a:lnTo>
                    <a:pt x="1153668" y="0"/>
                  </a:lnTo>
                  <a:lnTo>
                    <a:pt x="1136904" y="0"/>
                  </a:lnTo>
                  <a:lnTo>
                    <a:pt x="1130808" y="6096"/>
                  </a:lnTo>
                  <a:lnTo>
                    <a:pt x="1130808" y="21336"/>
                  </a:lnTo>
                  <a:lnTo>
                    <a:pt x="1136904" y="27432"/>
                  </a:lnTo>
                  <a:lnTo>
                    <a:pt x="1153668" y="27432"/>
                  </a:lnTo>
                  <a:lnTo>
                    <a:pt x="1159764" y="21336"/>
                  </a:lnTo>
                  <a:close/>
                </a:path>
                <a:path w="1671954" h="584200">
                  <a:moveTo>
                    <a:pt x="1216152" y="21336"/>
                  </a:moveTo>
                  <a:lnTo>
                    <a:pt x="1216152" y="6096"/>
                  </a:lnTo>
                  <a:lnTo>
                    <a:pt x="1210056" y="0"/>
                  </a:lnTo>
                  <a:lnTo>
                    <a:pt x="1194816" y="0"/>
                  </a:lnTo>
                  <a:lnTo>
                    <a:pt x="1188720" y="6096"/>
                  </a:lnTo>
                  <a:lnTo>
                    <a:pt x="1188720" y="21336"/>
                  </a:lnTo>
                  <a:lnTo>
                    <a:pt x="1194816" y="27432"/>
                  </a:lnTo>
                  <a:lnTo>
                    <a:pt x="1210056" y="27432"/>
                  </a:lnTo>
                  <a:lnTo>
                    <a:pt x="1216152" y="21336"/>
                  </a:lnTo>
                  <a:close/>
                </a:path>
                <a:path w="1671954" h="584200">
                  <a:moveTo>
                    <a:pt x="1274064" y="21336"/>
                  </a:moveTo>
                  <a:lnTo>
                    <a:pt x="1274064" y="6096"/>
                  </a:lnTo>
                  <a:lnTo>
                    <a:pt x="1267968" y="0"/>
                  </a:lnTo>
                  <a:lnTo>
                    <a:pt x="1251204" y="0"/>
                  </a:lnTo>
                  <a:lnTo>
                    <a:pt x="1245108" y="6096"/>
                  </a:lnTo>
                  <a:lnTo>
                    <a:pt x="1245108" y="21336"/>
                  </a:lnTo>
                  <a:lnTo>
                    <a:pt x="1251204" y="27432"/>
                  </a:lnTo>
                  <a:lnTo>
                    <a:pt x="1267968" y="27432"/>
                  </a:lnTo>
                  <a:lnTo>
                    <a:pt x="1274064" y="21336"/>
                  </a:lnTo>
                  <a:close/>
                </a:path>
                <a:path w="1671954" h="584200">
                  <a:moveTo>
                    <a:pt x="1331976" y="21336"/>
                  </a:moveTo>
                  <a:lnTo>
                    <a:pt x="1331976" y="6096"/>
                  </a:lnTo>
                  <a:lnTo>
                    <a:pt x="1324356" y="0"/>
                  </a:lnTo>
                  <a:lnTo>
                    <a:pt x="1309116" y="0"/>
                  </a:lnTo>
                  <a:lnTo>
                    <a:pt x="1303020" y="6096"/>
                  </a:lnTo>
                  <a:lnTo>
                    <a:pt x="1303020" y="21336"/>
                  </a:lnTo>
                  <a:lnTo>
                    <a:pt x="1309116" y="27432"/>
                  </a:lnTo>
                  <a:lnTo>
                    <a:pt x="1324356" y="27432"/>
                  </a:lnTo>
                  <a:lnTo>
                    <a:pt x="1331976" y="21336"/>
                  </a:lnTo>
                  <a:close/>
                </a:path>
                <a:path w="1671954" h="584200">
                  <a:moveTo>
                    <a:pt x="1388364" y="21336"/>
                  </a:moveTo>
                  <a:lnTo>
                    <a:pt x="1388364" y="6096"/>
                  </a:lnTo>
                  <a:lnTo>
                    <a:pt x="1382268" y="0"/>
                  </a:lnTo>
                  <a:lnTo>
                    <a:pt x="1365504" y="0"/>
                  </a:lnTo>
                  <a:lnTo>
                    <a:pt x="1359408" y="6096"/>
                  </a:lnTo>
                  <a:lnTo>
                    <a:pt x="1359408" y="21336"/>
                  </a:lnTo>
                  <a:lnTo>
                    <a:pt x="1365504" y="27432"/>
                  </a:lnTo>
                  <a:lnTo>
                    <a:pt x="1382268" y="27432"/>
                  </a:lnTo>
                  <a:lnTo>
                    <a:pt x="1388364" y="21336"/>
                  </a:lnTo>
                  <a:close/>
                </a:path>
                <a:path w="1671954" h="584200">
                  <a:moveTo>
                    <a:pt x="1446276" y="21336"/>
                  </a:moveTo>
                  <a:lnTo>
                    <a:pt x="1446276" y="6096"/>
                  </a:lnTo>
                  <a:lnTo>
                    <a:pt x="1438656" y="0"/>
                  </a:lnTo>
                  <a:lnTo>
                    <a:pt x="1423416" y="0"/>
                  </a:lnTo>
                  <a:lnTo>
                    <a:pt x="1417320" y="6096"/>
                  </a:lnTo>
                  <a:lnTo>
                    <a:pt x="1417320" y="21336"/>
                  </a:lnTo>
                  <a:lnTo>
                    <a:pt x="1423416" y="27432"/>
                  </a:lnTo>
                  <a:lnTo>
                    <a:pt x="1438656" y="27432"/>
                  </a:lnTo>
                  <a:lnTo>
                    <a:pt x="1446276" y="21336"/>
                  </a:lnTo>
                  <a:close/>
                </a:path>
                <a:path w="1671954" h="584200">
                  <a:moveTo>
                    <a:pt x="1502664" y="21336"/>
                  </a:moveTo>
                  <a:lnTo>
                    <a:pt x="1502664" y="6096"/>
                  </a:lnTo>
                  <a:lnTo>
                    <a:pt x="1496568" y="0"/>
                  </a:lnTo>
                  <a:lnTo>
                    <a:pt x="1479804" y="0"/>
                  </a:lnTo>
                  <a:lnTo>
                    <a:pt x="1473708" y="6096"/>
                  </a:lnTo>
                  <a:lnTo>
                    <a:pt x="1473708" y="21336"/>
                  </a:lnTo>
                  <a:lnTo>
                    <a:pt x="1479804" y="27432"/>
                  </a:lnTo>
                  <a:lnTo>
                    <a:pt x="1496568" y="27432"/>
                  </a:lnTo>
                  <a:lnTo>
                    <a:pt x="1502664" y="21336"/>
                  </a:lnTo>
                  <a:close/>
                </a:path>
                <a:path w="1671954" h="584200">
                  <a:moveTo>
                    <a:pt x="1560576" y="21336"/>
                  </a:moveTo>
                  <a:lnTo>
                    <a:pt x="1560576" y="6096"/>
                  </a:lnTo>
                  <a:lnTo>
                    <a:pt x="1552956" y="0"/>
                  </a:lnTo>
                  <a:lnTo>
                    <a:pt x="1537716" y="0"/>
                  </a:lnTo>
                  <a:lnTo>
                    <a:pt x="1531620" y="6096"/>
                  </a:lnTo>
                  <a:lnTo>
                    <a:pt x="1531620" y="21336"/>
                  </a:lnTo>
                  <a:lnTo>
                    <a:pt x="1537716" y="27432"/>
                  </a:lnTo>
                  <a:lnTo>
                    <a:pt x="1552956" y="27432"/>
                  </a:lnTo>
                  <a:lnTo>
                    <a:pt x="1560576" y="21336"/>
                  </a:lnTo>
                  <a:close/>
                </a:path>
                <a:path w="1671954" h="584200">
                  <a:moveTo>
                    <a:pt x="1616964" y="21336"/>
                  </a:moveTo>
                  <a:lnTo>
                    <a:pt x="1616964" y="6096"/>
                  </a:lnTo>
                  <a:lnTo>
                    <a:pt x="1610868" y="0"/>
                  </a:lnTo>
                  <a:lnTo>
                    <a:pt x="1595628" y="0"/>
                  </a:lnTo>
                  <a:lnTo>
                    <a:pt x="1588008" y="6096"/>
                  </a:lnTo>
                  <a:lnTo>
                    <a:pt x="1588008" y="21336"/>
                  </a:lnTo>
                  <a:lnTo>
                    <a:pt x="1595628" y="27432"/>
                  </a:lnTo>
                  <a:lnTo>
                    <a:pt x="1610868" y="27432"/>
                  </a:lnTo>
                  <a:lnTo>
                    <a:pt x="1616964" y="21336"/>
                  </a:lnTo>
                  <a:close/>
                </a:path>
                <a:path w="1671954" h="584200">
                  <a:moveTo>
                    <a:pt x="1671828" y="24384"/>
                  </a:moveTo>
                  <a:lnTo>
                    <a:pt x="1671828" y="9144"/>
                  </a:lnTo>
                  <a:lnTo>
                    <a:pt x="1665732" y="3048"/>
                  </a:lnTo>
                  <a:lnTo>
                    <a:pt x="1648968" y="3048"/>
                  </a:lnTo>
                  <a:lnTo>
                    <a:pt x="1642872" y="9144"/>
                  </a:lnTo>
                  <a:lnTo>
                    <a:pt x="1642872" y="24384"/>
                  </a:lnTo>
                  <a:lnTo>
                    <a:pt x="1648968" y="30480"/>
                  </a:lnTo>
                  <a:lnTo>
                    <a:pt x="1665732" y="30480"/>
                  </a:lnTo>
                  <a:lnTo>
                    <a:pt x="1671828" y="24384"/>
                  </a:lnTo>
                  <a:close/>
                </a:path>
                <a:path w="1671954" h="584200">
                  <a:moveTo>
                    <a:pt x="1671828" y="82296"/>
                  </a:moveTo>
                  <a:lnTo>
                    <a:pt x="1671828" y="65532"/>
                  </a:lnTo>
                  <a:lnTo>
                    <a:pt x="1665732" y="59436"/>
                  </a:lnTo>
                  <a:lnTo>
                    <a:pt x="1648968" y="59436"/>
                  </a:lnTo>
                  <a:lnTo>
                    <a:pt x="1642872" y="65532"/>
                  </a:lnTo>
                  <a:lnTo>
                    <a:pt x="1642872" y="82296"/>
                  </a:lnTo>
                  <a:lnTo>
                    <a:pt x="1648968" y="88392"/>
                  </a:lnTo>
                  <a:lnTo>
                    <a:pt x="1665732" y="88392"/>
                  </a:lnTo>
                  <a:lnTo>
                    <a:pt x="1671828" y="82296"/>
                  </a:lnTo>
                  <a:close/>
                </a:path>
                <a:path w="1671954" h="584200">
                  <a:moveTo>
                    <a:pt x="1671828" y="138684"/>
                  </a:moveTo>
                  <a:lnTo>
                    <a:pt x="1671828" y="123444"/>
                  </a:lnTo>
                  <a:lnTo>
                    <a:pt x="1665732" y="117348"/>
                  </a:lnTo>
                  <a:lnTo>
                    <a:pt x="1648968" y="117348"/>
                  </a:lnTo>
                  <a:lnTo>
                    <a:pt x="1642872" y="123444"/>
                  </a:lnTo>
                  <a:lnTo>
                    <a:pt x="1642872" y="138684"/>
                  </a:lnTo>
                  <a:lnTo>
                    <a:pt x="1648968" y="144780"/>
                  </a:lnTo>
                  <a:lnTo>
                    <a:pt x="1665732" y="144780"/>
                  </a:lnTo>
                  <a:lnTo>
                    <a:pt x="1671828" y="138684"/>
                  </a:lnTo>
                  <a:close/>
                </a:path>
                <a:path w="1671954" h="584200">
                  <a:moveTo>
                    <a:pt x="1671828" y="196596"/>
                  </a:moveTo>
                  <a:lnTo>
                    <a:pt x="1671828" y="179832"/>
                  </a:lnTo>
                  <a:lnTo>
                    <a:pt x="1665732" y="173736"/>
                  </a:lnTo>
                  <a:lnTo>
                    <a:pt x="1648968" y="173736"/>
                  </a:lnTo>
                  <a:lnTo>
                    <a:pt x="1642872" y="179832"/>
                  </a:lnTo>
                  <a:lnTo>
                    <a:pt x="1642872" y="196596"/>
                  </a:lnTo>
                  <a:lnTo>
                    <a:pt x="1648968" y="202692"/>
                  </a:lnTo>
                  <a:lnTo>
                    <a:pt x="1665732" y="202692"/>
                  </a:lnTo>
                  <a:lnTo>
                    <a:pt x="1671828" y="196596"/>
                  </a:lnTo>
                  <a:close/>
                </a:path>
                <a:path w="1671954" h="584200">
                  <a:moveTo>
                    <a:pt x="1671828" y="252984"/>
                  </a:moveTo>
                  <a:lnTo>
                    <a:pt x="1671828" y="237744"/>
                  </a:lnTo>
                  <a:lnTo>
                    <a:pt x="1665732" y="231648"/>
                  </a:lnTo>
                  <a:lnTo>
                    <a:pt x="1648968" y="231648"/>
                  </a:lnTo>
                  <a:lnTo>
                    <a:pt x="1642872" y="237744"/>
                  </a:lnTo>
                  <a:lnTo>
                    <a:pt x="1642872" y="252984"/>
                  </a:lnTo>
                  <a:lnTo>
                    <a:pt x="1648968" y="259080"/>
                  </a:lnTo>
                  <a:lnTo>
                    <a:pt x="1665732" y="259080"/>
                  </a:lnTo>
                  <a:lnTo>
                    <a:pt x="1671828" y="252984"/>
                  </a:lnTo>
                  <a:close/>
                </a:path>
                <a:path w="1671954" h="584200">
                  <a:moveTo>
                    <a:pt x="1671828" y="310896"/>
                  </a:moveTo>
                  <a:lnTo>
                    <a:pt x="1671828" y="294132"/>
                  </a:lnTo>
                  <a:lnTo>
                    <a:pt x="1665732" y="288036"/>
                  </a:lnTo>
                  <a:lnTo>
                    <a:pt x="1648968" y="288036"/>
                  </a:lnTo>
                  <a:lnTo>
                    <a:pt x="1642872" y="294132"/>
                  </a:lnTo>
                  <a:lnTo>
                    <a:pt x="1642872" y="310896"/>
                  </a:lnTo>
                  <a:lnTo>
                    <a:pt x="1648968" y="316992"/>
                  </a:lnTo>
                  <a:lnTo>
                    <a:pt x="1665732" y="316992"/>
                  </a:lnTo>
                  <a:lnTo>
                    <a:pt x="1671828" y="310896"/>
                  </a:lnTo>
                  <a:close/>
                </a:path>
                <a:path w="1671954" h="584200">
                  <a:moveTo>
                    <a:pt x="1671828" y="367284"/>
                  </a:moveTo>
                  <a:lnTo>
                    <a:pt x="1671828" y="352044"/>
                  </a:lnTo>
                  <a:lnTo>
                    <a:pt x="1665732" y="345948"/>
                  </a:lnTo>
                  <a:lnTo>
                    <a:pt x="1648968" y="345948"/>
                  </a:lnTo>
                  <a:lnTo>
                    <a:pt x="1642872" y="352044"/>
                  </a:lnTo>
                  <a:lnTo>
                    <a:pt x="1642872" y="367284"/>
                  </a:lnTo>
                  <a:lnTo>
                    <a:pt x="1648968" y="373380"/>
                  </a:lnTo>
                  <a:lnTo>
                    <a:pt x="1665732" y="373380"/>
                  </a:lnTo>
                  <a:lnTo>
                    <a:pt x="1671828" y="367284"/>
                  </a:lnTo>
                  <a:close/>
                </a:path>
                <a:path w="1671954" h="584200">
                  <a:moveTo>
                    <a:pt x="1671828" y="425196"/>
                  </a:moveTo>
                  <a:lnTo>
                    <a:pt x="1671828" y="408432"/>
                  </a:lnTo>
                  <a:lnTo>
                    <a:pt x="1665732" y="402336"/>
                  </a:lnTo>
                  <a:lnTo>
                    <a:pt x="1648968" y="402336"/>
                  </a:lnTo>
                  <a:lnTo>
                    <a:pt x="1642872" y="408432"/>
                  </a:lnTo>
                  <a:lnTo>
                    <a:pt x="1642872" y="425196"/>
                  </a:lnTo>
                  <a:lnTo>
                    <a:pt x="1648968" y="431292"/>
                  </a:lnTo>
                  <a:lnTo>
                    <a:pt x="1665732" y="431292"/>
                  </a:lnTo>
                  <a:lnTo>
                    <a:pt x="1671828" y="425196"/>
                  </a:lnTo>
                  <a:close/>
                </a:path>
                <a:path w="1671954" h="584200">
                  <a:moveTo>
                    <a:pt x="1671828" y="481584"/>
                  </a:moveTo>
                  <a:lnTo>
                    <a:pt x="1671828" y="466344"/>
                  </a:lnTo>
                  <a:lnTo>
                    <a:pt x="1665732" y="460248"/>
                  </a:lnTo>
                  <a:lnTo>
                    <a:pt x="1648968" y="460248"/>
                  </a:lnTo>
                  <a:lnTo>
                    <a:pt x="1642872" y="466344"/>
                  </a:lnTo>
                  <a:lnTo>
                    <a:pt x="1642872" y="481584"/>
                  </a:lnTo>
                  <a:lnTo>
                    <a:pt x="1648968" y="489204"/>
                  </a:lnTo>
                  <a:lnTo>
                    <a:pt x="1665732" y="489204"/>
                  </a:lnTo>
                  <a:lnTo>
                    <a:pt x="1671828" y="481584"/>
                  </a:lnTo>
                  <a:close/>
                </a:path>
                <a:path w="1671954" h="584200">
                  <a:moveTo>
                    <a:pt x="1671828" y="539496"/>
                  </a:moveTo>
                  <a:lnTo>
                    <a:pt x="1671828" y="522732"/>
                  </a:lnTo>
                  <a:lnTo>
                    <a:pt x="1665732" y="516636"/>
                  </a:lnTo>
                  <a:lnTo>
                    <a:pt x="1648968" y="516636"/>
                  </a:lnTo>
                  <a:lnTo>
                    <a:pt x="1642872" y="522732"/>
                  </a:lnTo>
                  <a:lnTo>
                    <a:pt x="1642872" y="539496"/>
                  </a:lnTo>
                  <a:lnTo>
                    <a:pt x="1648968" y="545592"/>
                  </a:lnTo>
                  <a:lnTo>
                    <a:pt x="1665732" y="545592"/>
                  </a:lnTo>
                  <a:lnTo>
                    <a:pt x="1671828" y="539496"/>
                  </a:lnTo>
                  <a:close/>
                </a:path>
                <a:path w="1671954" h="584200">
                  <a:moveTo>
                    <a:pt x="1652016" y="577596"/>
                  </a:moveTo>
                  <a:lnTo>
                    <a:pt x="1652016" y="560832"/>
                  </a:lnTo>
                  <a:lnTo>
                    <a:pt x="1645920" y="554736"/>
                  </a:lnTo>
                  <a:lnTo>
                    <a:pt x="1629156" y="554736"/>
                  </a:lnTo>
                  <a:lnTo>
                    <a:pt x="1623060" y="560832"/>
                  </a:lnTo>
                  <a:lnTo>
                    <a:pt x="1623060" y="577596"/>
                  </a:lnTo>
                  <a:lnTo>
                    <a:pt x="1629156" y="583692"/>
                  </a:lnTo>
                  <a:lnTo>
                    <a:pt x="1645920" y="583692"/>
                  </a:lnTo>
                  <a:lnTo>
                    <a:pt x="1652016" y="577596"/>
                  </a:lnTo>
                  <a:close/>
                </a:path>
                <a:path w="1671954" h="584200">
                  <a:moveTo>
                    <a:pt x="1595628" y="577596"/>
                  </a:moveTo>
                  <a:lnTo>
                    <a:pt x="1595628" y="560832"/>
                  </a:lnTo>
                  <a:lnTo>
                    <a:pt x="1588008" y="554736"/>
                  </a:lnTo>
                  <a:lnTo>
                    <a:pt x="1572768" y="554736"/>
                  </a:lnTo>
                  <a:lnTo>
                    <a:pt x="1566672" y="560832"/>
                  </a:lnTo>
                  <a:lnTo>
                    <a:pt x="1566672" y="577596"/>
                  </a:lnTo>
                  <a:lnTo>
                    <a:pt x="1572768" y="583692"/>
                  </a:lnTo>
                  <a:lnTo>
                    <a:pt x="1588008" y="583692"/>
                  </a:lnTo>
                  <a:lnTo>
                    <a:pt x="1595628" y="577596"/>
                  </a:lnTo>
                  <a:close/>
                </a:path>
                <a:path w="1671954" h="584200">
                  <a:moveTo>
                    <a:pt x="1537716" y="577596"/>
                  </a:moveTo>
                  <a:lnTo>
                    <a:pt x="1537716" y="560832"/>
                  </a:lnTo>
                  <a:lnTo>
                    <a:pt x="1531620" y="554736"/>
                  </a:lnTo>
                  <a:lnTo>
                    <a:pt x="1514856" y="554736"/>
                  </a:lnTo>
                  <a:lnTo>
                    <a:pt x="1508760" y="560832"/>
                  </a:lnTo>
                  <a:lnTo>
                    <a:pt x="1508760" y="577596"/>
                  </a:lnTo>
                  <a:lnTo>
                    <a:pt x="1514856" y="583692"/>
                  </a:lnTo>
                  <a:lnTo>
                    <a:pt x="1531620" y="583692"/>
                  </a:lnTo>
                  <a:lnTo>
                    <a:pt x="1537716" y="577596"/>
                  </a:lnTo>
                  <a:close/>
                </a:path>
                <a:path w="1671954" h="584200">
                  <a:moveTo>
                    <a:pt x="1479804" y="577596"/>
                  </a:moveTo>
                  <a:lnTo>
                    <a:pt x="1479804" y="560832"/>
                  </a:lnTo>
                  <a:lnTo>
                    <a:pt x="1473708" y="554736"/>
                  </a:lnTo>
                  <a:lnTo>
                    <a:pt x="1458468" y="554736"/>
                  </a:lnTo>
                  <a:lnTo>
                    <a:pt x="1452372" y="560832"/>
                  </a:lnTo>
                  <a:lnTo>
                    <a:pt x="1452372" y="577596"/>
                  </a:lnTo>
                  <a:lnTo>
                    <a:pt x="1458468" y="583692"/>
                  </a:lnTo>
                  <a:lnTo>
                    <a:pt x="1473708" y="583692"/>
                  </a:lnTo>
                  <a:lnTo>
                    <a:pt x="1479804" y="577596"/>
                  </a:lnTo>
                  <a:close/>
                </a:path>
                <a:path w="1671954" h="584200">
                  <a:moveTo>
                    <a:pt x="1423416" y="577596"/>
                  </a:moveTo>
                  <a:lnTo>
                    <a:pt x="1423416" y="560832"/>
                  </a:lnTo>
                  <a:lnTo>
                    <a:pt x="1417320" y="554736"/>
                  </a:lnTo>
                  <a:lnTo>
                    <a:pt x="1400556" y="554736"/>
                  </a:lnTo>
                  <a:lnTo>
                    <a:pt x="1394460" y="560832"/>
                  </a:lnTo>
                  <a:lnTo>
                    <a:pt x="1394460" y="577596"/>
                  </a:lnTo>
                  <a:lnTo>
                    <a:pt x="1400556" y="583692"/>
                  </a:lnTo>
                  <a:lnTo>
                    <a:pt x="1417320" y="583692"/>
                  </a:lnTo>
                  <a:lnTo>
                    <a:pt x="1423416" y="577596"/>
                  </a:lnTo>
                  <a:close/>
                </a:path>
                <a:path w="1671954" h="584200">
                  <a:moveTo>
                    <a:pt x="1365504" y="577596"/>
                  </a:moveTo>
                  <a:lnTo>
                    <a:pt x="1365504" y="560832"/>
                  </a:lnTo>
                  <a:lnTo>
                    <a:pt x="1359408" y="554736"/>
                  </a:lnTo>
                  <a:lnTo>
                    <a:pt x="1344168" y="554736"/>
                  </a:lnTo>
                  <a:lnTo>
                    <a:pt x="1338072" y="560832"/>
                  </a:lnTo>
                  <a:lnTo>
                    <a:pt x="1338072" y="577596"/>
                  </a:lnTo>
                  <a:lnTo>
                    <a:pt x="1344168" y="583692"/>
                  </a:lnTo>
                  <a:lnTo>
                    <a:pt x="1359408" y="583692"/>
                  </a:lnTo>
                  <a:lnTo>
                    <a:pt x="1365504" y="577596"/>
                  </a:lnTo>
                  <a:close/>
                </a:path>
                <a:path w="1671954" h="584200">
                  <a:moveTo>
                    <a:pt x="1309116" y="577596"/>
                  </a:moveTo>
                  <a:lnTo>
                    <a:pt x="1309116" y="560832"/>
                  </a:lnTo>
                  <a:lnTo>
                    <a:pt x="1303020" y="554736"/>
                  </a:lnTo>
                  <a:lnTo>
                    <a:pt x="1286256" y="554736"/>
                  </a:lnTo>
                  <a:lnTo>
                    <a:pt x="1280160" y="560832"/>
                  </a:lnTo>
                  <a:lnTo>
                    <a:pt x="1280160" y="577596"/>
                  </a:lnTo>
                  <a:lnTo>
                    <a:pt x="1286256" y="583692"/>
                  </a:lnTo>
                  <a:lnTo>
                    <a:pt x="1303020" y="583692"/>
                  </a:lnTo>
                  <a:lnTo>
                    <a:pt x="1309116" y="577596"/>
                  </a:lnTo>
                  <a:close/>
                </a:path>
                <a:path w="1671954" h="584200">
                  <a:moveTo>
                    <a:pt x="1251204" y="577596"/>
                  </a:moveTo>
                  <a:lnTo>
                    <a:pt x="1251204" y="560832"/>
                  </a:lnTo>
                  <a:lnTo>
                    <a:pt x="1245108" y="554736"/>
                  </a:lnTo>
                  <a:lnTo>
                    <a:pt x="1229868" y="554736"/>
                  </a:lnTo>
                  <a:lnTo>
                    <a:pt x="1223772" y="560832"/>
                  </a:lnTo>
                  <a:lnTo>
                    <a:pt x="1223772" y="577596"/>
                  </a:lnTo>
                  <a:lnTo>
                    <a:pt x="1229868" y="583692"/>
                  </a:lnTo>
                  <a:lnTo>
                    <a:pt x="1245108" y="583692"/>
                  </a:lnTo>
                  <a:lnTo>
                    <a:pt x="1251204" y="577596"/>
                  </a:lnTo>
                  <a:close/>
                </a:path>
                <a:path w="1671954" h="584200">
                  <a:moveTo>
                    <a:pt x="1194816" y="577596"/>
                  </a:moveTo>
                  <a:lnTo>
                    <a:pt x="1194816" y="560832"/>
                  </a:lnTo>
                  <a:lnTo>
                    <a:pt x="1188720" y="554736"/>
                  </a:lnTo>
                  <a:lnTo>
                    <a:pt x="1171956" y="554736"/>
                  </a:lnTo>
                  <a:lnTo>
                    <a:pt x="1165860" y="560832"/>
                  </a:lnTo>
                  <a:lnTo>
                    <a:pt x="1165860" y="577596"/>
                  </a:lnTo>
                  <a:lnTo>
                    <a:pt x="1171956" y="583692"/>
                  </a:lnTo>
                  <a:lnTo>
                    <a:pt x="1188720" y="583692"/>
                  </a:lnTo>
                  <a:lnTo>
                    <a:pt x="1194816" y="577596"/>
                  </a:lnTo>
                  <a:close/>
                </a:path>
                <a:path w="1671954" h="584200">
                  <a:moveTo>
                    <a:pt x="1136904" y="577596"/>
                  </a:moveTo>
                  <a:lnTo>
                    <a:pt x="1136904" y="560832"/>
                  </a:lnTo>
                  <a:lnTo>
                    <a:pt x="1130808" y="554736"/>
                  </a:lnTo>
                  <a:lnTo>
                    <a:pt x="1115568" y="554736"/>
                  </a:lnTo>
                  <a:lnTo>
                    <a:pt x="1109472" y="560832"/>
                  </a:lnTo>
                  <a:lnTo>
                    <a:pt x="1109472" y="577596"/>
                  </a:lnTo>
                  <a:lnTo>
                    <a:pt x="1115568" y="583692"/>
                  </a:lnTo>
                  <a:lnTo>
                    <a:pt x="1130808" y="583692"/>
                  </a:lnTo>
                  <a:lnTo>
                    <a:pt x="1136904" y="577596"/>
                  </a:lnTo>
                  <a:close/>
                </a:path>
                <a:path w="1671954" h="584200">
                  <a:moveTo>
                    <a:pt x="1080516" y="577596"/>
                  </a:moveTo>
                  <a:lnTo>
                    <a:pt x="1080516" y="560832"/>
                  </a:lnTo>
                  <a:lnTo>
                    <a:pt x="1074420" y="554736"/>
                  </a:lnTo>
                  <a:lnTo>
                    <a:pt x="1057656" y="554736"/>
                  </a:lnTo>
                  <a:lnTo>
                    <a:pt x="1051560" y="560832"/>
                  </a:lnTo>
                  <a:lnTo>
                    <a:pt x="1051560" y="577596"/>
                  </a:lnTo>
                  <a:lnTo>
                    <a:pt x="1057656" y="583692"/>
                  </a:lnTo>
                  <a:lnTo>
                    <a:pt x="1074420" y="583692"/>
                  </a:lnTo>
                  <a:lnTo>
                    <a:pt x="1080516" y="577596"/>
                  </a:lnTo>
                  <a:close/>
                </a:path>
                <a:path w="1671954" h="584200">
                  <a:moveTo>
                    <a:pt x="1022604" y="577596"/>
                  </a:moveTo>
                  <a:lnTo>
                    <a:pt x="1022604" y="560832"/>
                  </a:lnTo>
                  <a:lnTo>
                    <a:pt x="1016508" y="554736"/>
                  </a:lnTo>
                  <a:lnTo>
                    <a:pt x="1001268" y="554736"/>
                  </a:lnTo>
                  <a:lnTo>
                    <a:pt x="995172" y="560832"/>
                  </a:lnTo>
                  <a:lnTo>
                    <a:pt x="995172" y="577596"/>
                  </a:lnTo>
                  <a:lnTo>
                    <a:pt x="1001268" y="583692"/>
                  </a:lnTo>
                  <a:lnTo>
                    <a:pt x="1016508" y="583692"/>
                  </a:lnTo>
                  <a:lnTo>
                    <a:pt x="1022604" y="577596"/>
                  </a:lnTo>
                  <a:close/>
                </a:path>
                <a:path w="1671954" h="584200">
                  <a:moveTo>
                    <a:pt x="966216" y="577596"/>
                  </a:moveTo>
                  <a:lnTo>
                    <a:pt x="966216" y="560832"/>
                  </a:lnTo>
                  <a:lnTo>
                    <a:pt x="960120" y="554736"/>
                  </a:lnTo>
                  <a:lnTo>
                    <a:pt x="943356" y="554736"/>
                  </a:lnTo>
                  <a:lnTo>
                    <a:pt x="937260" y="560832"/>
                  </a:lnTo>
                  <a:lnTo>
                    <a:pt x="937260" y="577596"/>
                  </a:lnTo>
                  <a:lnTo>
                    <a:pt x="943356" y="583692"/>
                  </a:lnTo>
                  <a:lnTo>
                    <a:pt x="960120" y="583692"/>
                  </a:lnTo>
                  <a:lnTo>
                    <a:pt x="966216" y="577596"/>
                  </a:lnTo>
                  <a:close/>
                </a:path>
                <a:path w="1671954" h="584200">
                  <a:moveTo>
                    <a:pt x="908304" y="577596"/>
                  </a:moveTo>
                  <a:lnTo>
                    <a:pt x="908304" y="560832"/>
                  </a:lnTo>
                  <a:lnTo>
                    <a:pt x="902208" y="554736"/>
                  </a:lnTo>
                  <a:lnTo>
                    <a:pt x="886968" y="554736"/>
                  </a:lnTo>
                  <a:lnTo>
                    <a:pt x="880872" y="560832"/>
                  </a:lnTo>
                  <a:lnTo>
                    <a:pt x="880872" y="577596"/>
                  </a:lnTo>
                  <a:lnTo>
                    <a:pt x="886968" y="583692"/>
                  </a:lnTo>
                  <a:lnTo>
                    <a:pt x="902208" y="583692"/>
                  </a:lnTo>
                  <a:lnTo>
                    <a:pt x="908304" y="577596"/>
                  </a:lnTo>
                  <a:close/>
                </a:path>
                <a:path w="1671954" h="584200">
                  <a:moveTo>
                    <a:pt x="851916" y="577596"/>
                  </a:moveTo>
                  <a:lnTo>
                    <a:pt x="851916" y="560832"/>
                  </a:lnTo>
                  <a:lnTo>
                    <a:pt x="845820" y="554736"/>
                  </a:lnTo>
                  <a:lnTo>
                    <a:pt x="829056" y="554736"/>
                  </a:lnTo>
                  <a:lnTo>
                    <a:pt x="822960" y="560832"/>
                  </a:lnTo>
                  <a:lnTo>
                    <a:pt x="822960" y="577596"/>
                  </a:lnTo>
                  <a:lnTo>
                    <a:pt x="829056" y="583692"/>
                  </a:lnTo>
                  <a:lnTo>
                    <a:pt x="845820" y="583692"/>
                  </a:lnTo>
                  <a:lnTo>
                    <a:pt x="851916" y="577596"/>
                  </a:lnTo>
                  <a:close/>
                </a:path>
                <a:path w="1671954" h="584200">
                  <a:moveTo>
                    <a:pt x="794004" y="577596"/>
                  </a:moveTo>
                  <a:lnTo>
                    <a:pt x="794004" y="560832"/>
                  </a:lnTo>
                  <a:lnTo>
                    <a:pt x="787908" y="554736"/>
                  </a:lnTo>
                  <a:lnTo>
                    <a:pt x="772668" y="554736"/>
                  </a:lnTo>
                  <a:lnTo>
                    <a:pt x="765048" y="560832"/>
                  </a:lnTo>
                  <a:lnTo>
                    <a:pt x="765048" y="577596"/>
                  </a:lnTo>
                  <a:lnTo>
                    <a:pt x="772668" y="583692"/>
                  </a:lnTo>
                  <a:lnTo>
                    <a:pt x="787908" y="583692"/>
                  </a:lnTo>
                  <a:lnTo>
                    <a:pt x="794004" y="577596"/>
                  </a:lnTo>
                  <a:close/>
                </a:path>
                <a:path w="1671954" h="584200">
                  <a:moveTo>
                    <a:pt x="737616" y="577596"/>
                  </a:moveTo>
                  <a:lnTo>
                    <a:pt x="737616" y="560832"/>
                  </a:lnTo>
                  <a:lnTo>
                    <a:pt x="731520" y="554736"/>
                  </a:lnTo>
                  <a:lnTo>
                    <a:pt x="714756" y="554736"/>
                  </a:lnTo>
                  <a:lnTo>
                    <a:pt x="708660" y="560832"/>
                  </a:lnTo>
                  <a:lnTo>
                    <a:pt x="708660" y="577596"/>
                  </a:lnTo>
                  <a:lnTo>
                    <a:pt x="714756" y="583692"/>
                  </a:lnTo>
                  <a:lnTo>
                    <a:pt x="731520" y="583692"/>
                  </a:lnTo>
                  <a:lnTo>
                    <a:pt x="737616" y="577596"/>
                  </a:lnTo>
                  <a:close/>
                </a:path>
                <a:path w="1671954" h="584200">
                  <a:moveTo>
                    <a:pt x="679704" y="577596"/>
                  </a:moveTo>
                  <a:lnTo>
                    <a:pt x="679704" y="560832"/>
                  </a:lnTo>
                  <a:lnTo>
                    <a:pt x="673608" y="554736"/>
                  </a:lnTo>
                  <a:lnTo>
                    <a:pt x="658368" y="554736"/>
                  </a:lnTo>
                  <a:lnTo>
                    <a:pt x="650748" y="560832"/>
                  </a:lnTo>
                  <a:lnTo>
                    <a:pt x="650748" y="577596"/>
                  </a:lnTo>
                  <a:lnTo>
                    <a:pt x="658368" y="583692"/>
                  </a:lnTo>
                  <a:lnTo>
                    <a:pt x="673608" y="583692"/>
                  </a:lnTo>
                  <a:lnTo>
                    <a:pt x="679704" y="577596"/>
                  </a:lnTo>
                  <a:close/>
                </a:path>
                <a:path w="1671954" h="584200">
                  <a:moveTo>
                    <a:pt x="623316" y="577596"/>
                  </a:moveTo>
                  <a:lnTo>
                    <a:pt x="623316" y="560832"/>
                  </a:lnTo>
                  <a:lnTo>
                    <a:pt x="615696" y="554736"/>
                  </a:lnTo>
                  <a:lnTo>
                    <a:pt x="600456" y="554736"/>
                  </a:lnTo>
                  <a:lnTo>
                    <a:pt x="594360" y="560832"/>
                  </a:lnTo>
                  <a:lnTo>
                    <a:pt x="594360" y="577596"/>
                  </a:lnTo>
                  <a:lnTo>
                    <a:pt x="600456" y="583692"/>
                  </a:lnTo>
                  <a:lnTo>
                    <a:pt x="615696" y="583692"/>
                  </a:lnTo>
                  <a:lnTo>
                    <a:pt x="623316" y="577596"/>
                  </a:lnTo>
                  <a:close/>
                </a:path>
                <a:path w="1671954" h="584200">
                  <a:moveTo>
                    <a:pt x="565404" y="577596"/>
                  </a:moveTo>
                  <a:lnTo>
                    <a:pt x="565404" y="560832"/>
                  </a:lnTo>
                  <a:lnTo>
                    <a:pt x="559308" y="554736"/>
                  </a:lnTo>
                  <a:lnTo>
                    <a:pt x="544068" y="554736"/>
                  </a:lnTo>
                  <a:lnTo>
                    <a:pt x="536448" y="560832"/>
                  </a:lnTo>
                  <a:lnTo>
                    <a:pt x="536448" y="577596"/>
                  </a:lnTo>
                  <a:lnTo>
                    <a:pt x="544068" y="583692"/>
                  </a:lnTo>
                  <a:lnTo>
                    <a:pt x="559308" y="583692"/>
                  </a:lnTo>
                  <a:lnTo>
                    <a:pt x="565404" y="577596"/>
                  </a:lnTo>
                  <a:close/>
                </a:path>
                <a:path w="1671954" h="584200">
                  <a:moveTo>
                    <a:pt x="509016" y="577596"/>
                  </a:moveTo>
                  <a:lnTo>
                    <a:pt x="509016" y="560832"/>
                  </a:lnTo>
                  <a:lnTo>
                    <a:pt x="501396" y="554736"/>
                  </a:lnTo>
                  <a:lnTo>
                    <a:pt x="486156" y="554736"/>
                  </a:lnTo>
                  <a:lnTo>
                    <a:pt x="480060" y="560832"/>
                  </a:lnTo>
                  <a:lnTo>
                    <a:pt x="480060" y="577596"/>
                  </a:lnTo>
                  <a:lnTo>
                    <a:pt x="486156" y="583692"/>
                  </a:lnTo>
                  <a:lnTo>
                    <a:pt x="501396" y="583692"/>
                  </a:lnTo>
                  <a:lnTo>
                    <a:pt x="509016" y="577596"/>
                  </a:lnTo>
                  <a:close/>
                </a:path>
                <a:path w="1671954" h="584200">
                  <a:moveTo>
                    <a:pt x="451104" y="577596"/>
                  </a:moveTo>
                  <a:lnTo>
                    <a:pt x="451104" y="560832"/>
                  </a:lnTo>
                  <a:lnTo>
                    <a:pt x="445008" y="554736"/>
                  </a:lnTo>
                  <a:lnTo>
                    <a:pt x="429768" y="554736"/>
                  </a:lnTo>
                  <a:lnTo>
                    <a:pt x="422148" y="560832"/>
                  </a:lnTo>
                  <a:lnTo>
                    <a:pt x="422148" y="577596"/>
                  </a:lnTo>
                  <a:lnTo>
                    <a:pt x="429768" y="583692"/>
                  </a:lnTo>
                  <a:lnTo>
                    <a:pt x="445008" y="583692"/>
                  </a:lnTo>
                  <a:lnTo>
                    <a:pt x="451104" y="577596"/>
                  </a:lnTo>
                  <a:close/>
                </a:path>
                <a:path w="1671954" h="584200">
                  <a:moveTo>
                    <a:pt x="394716" y="577596"/>
                  </a:moveTo>
                  <a:lnTo>
                    <a:pt x="394716" y="560832"/>
                  </a:lnTo>
                  <a:lnTo>
                    <a:pt x="387096" y="554736"/>
                  </a:lnTo>
                  <a:lnTo>
                    <a:pt x="371856" y="554736"/>
                  </a:lnTo>
                  <a:lnTo>
                    <a:pt x="365760" y="560832"/>
                  </a:lnTo>
                  <a:lnTo>
                    <a:pt x="365760" y="577596"/>
                  </a:lnTo>
                  <a:lnTo>
                    <a:pt x="371856" y="583692"/>
                  </a:lnTo>
                  <a:lnTo>
                    <a:pt x="387096" y="583692"/>
                  </a:lnTo>
                  <a:lnTo>
                    <a:pt x="394716" y="577596"/>
                  </a:lnTo>
                  <a:close/>
                </a:path>
                <a:path w="1671954" h="584200">
                  <a:moveTo>
                    <a:pt x="336804" y="577596"/>
                  </a:moveTo>
                  <a:lnTo>
                    <a:pt x="336804" y="560832"/>
                  </a:lnTo>
                  <a:lnTo>
                    <a:pt x="330708" y="554736"/>
                  </a:lnTo>
                  <a:lnTo>
                    <a:pt x="315468" y="554736"/>
                  </a:lnTo>
                  <a:lnTo>
                    <a:pt x="307848" y="560832"/>
                  </a:lnTo>
                  <a:lnTo>
                    <a:pt x="307848" y="577596"/>
                  </a:lnTo>
                  <a:lnTo>
                    <a:pt x="315468" y="583692"/>
                  </a:lnTo>
                  <a:lnTo>
                    <a:pt x="330708" y="583692"/>
                  </a:lnTo>
                  <a:lnTo>
                    <a:pt x="336804" y="577596"/>
                  </a:lnTo>
                  <a:close/>
                </a:path>
                <a:path w="1671954" h="584200">
                  <a:moveTo>
                    <a:pt x="280416" y="577596"/>
                  </a:moveTo>
                  <a:lnTo>
                    <a:pt x="280416" y="560832"/>
                  </a:lnTo>
                  <a:lnTo>
                    <a:pt x="272796" y="554736"/>
                  </a:lnTo>
                  <a:lnTo>
                    <a:pt x="257556" y="554736"/>
                  </a:lnTo>
                  <a:lnTo>
                    <a:pt x="251460" y="560832"/>
                  </a:lnTo>
                  <a:lnTo>
                    <a:pt x="251460" y="577596"/>
                  </a:lnTo>
                  <a:lnTo>
                    <a:pt x="257556" y="583692"/>
                  </a:lnTo>
                  <a:lnTo>
                    <a:pt x="272796" y="583692"/>
                  </a:lnTo>
                  <a:lnTo>
                    <a:pt x="280416" y="577596"/>
                  </a:lnTo>
                  <a:close/>
                </a:path>
                <a:path w="1671954" h="584200">
                  <a:moveTo>
                    <a:pt x="222504" y="577596"/>
                  </a:moveTo>
                  <a:lnTo>
                    <a:pt x="222504" y="560832"/>
                  </a:lnTo>
                  <a:lnTo>
                    <a:pt x="216408" y="554736"/>
                  </a:lnTo>
                  <a:lnTo>
                    <a:pt x="199644" y="554736"/>
                  </a:lnTo>
                  <a:lnTo>
                    <a:pt x="193548" y="560832"/>
                  </a:lnTo>
                  <a:lnTo>
                    <a:pt x="193548" y="577596"/>
                  </a:lnTo>
                  <a:lnTo>
                    <a:pt x="199644" y="583692"/>
                  </a:lnTo>
                  <a:lnTo>
                    <a:pt x="216408" y="583692"/>
                  </a:lnTo>
                  <a:lnTo>
                    <a:pt x="222504" y="577596"/>
                  </a:lnTo>
                  <a:close/>
                </a:path>
                <a:path w="1671954" h="584200">
                  <a:moveTo>
                    <a:pt x="166116" y="577596"/>
                  </a:moveTo>
                  <a:lnTo>
                    <a:pt x="166116" y="560832"/>
                  </a:lnTo>
                  <a:lnTo>
                    <a:pt x="158496" y="554736"/>
                  </a:lnTo>
                  <a:lnTo>
                    <a:pt x="143256" y="554736"/>
                  </a:lnTo>
                  <a:lnTo>
                    <a:pt x="137160" y="560832"/>
                  </a:lnTo>
                  <a:lnTo>
                    <a:pt x="137160" y="577596"/>
                  </a:lnTo>
                  <a:lnTo>
                    <a:pt x="143256" y="583692"/>
                  </a:lnTo>
                  <a:lnTo>
                    <a:pt x="158496" y="583692"/>
                  </a:lnTo>
                  <a:lnTo>
                    <a:pt x="166116" y="577596"/>
                  </a:lnTo>
                  <a:close/>
                </a:path>
                <a:path w="1671954" h="584200">
                  <a:moveTo>
                    <a:pt x="108204" y="577596"/>
                  </a:moveTo>
                  <a:lnTo>
                    <a:pt x="108204" y="560832"/>
                  </a:lnTo>
                  <a:lnTo>
                    <a:pt x="102108" y="554736"/>
                  </a:lnTo>
                  <a:lnTo>
                    <a:pt x="85344" y="554736"/>
                  </a:lnTo>
                  <a:lnTo>
                    <a:pt x="79248" y="560832"/>
                  </a:lnTo>
                  <a:lnTo>
                    <a:pt x="79248" y="577596"/>
                  </a:lnTo>
                  <a:lnTo>
                    <a:pt x="85344" y="583692"/>
                  </a:lnTo>
                  <a:lnTo>
                    <a:pt x="102108" y="583692"/>
                  </a:lnTo>
                  <a:lnTo>
                    <a:pt x="108204" y="5775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860425" y="1360931"/>
            <a:ext cx="1643380" cy="55626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300"/>
              </a:spcBef>
            </a:pPr>
            <a:r>
              <a:rPr sz="1100" spc="-65" dirty="0">
                <a:latin typeface="Arial"/>
                <a:cs typeface="Arial"/>
              </a:rPr>
              <a:t>Etudes </a:t>
            </a:r>
            <a:r>
              <a:rPr sz="1100" spc="-75" dirty="0">
                <a:latin typeface="Arial"/>
                <a:cs typeface="Arial"/>
              </a:rPr>
              <a:t>des</a:t>
            </a:r>
            <a:r>
              <a:rPr sz="1100" spc="-110" dirty="0">
                <a:latin typeface="Arial"/>
                <a:cs typeface="Arial"/>
              </a:rPr>
              <a:t> </a:t>
            </a:r>
            <a:r>
              <a:rPr sz="1100" spc="-40" dirty="0">
                <a:latin typeface="Arial"/>
                <a:cs typeface="Arial"/>
              </a:rPr>
              <a:t>problèmes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362337" y="218236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7432" y="27432"/>
                </a:moveTo>
                <a:lnTo>
                  <a:pt x="27432" y="0"/>
                </a:lnTo>
                <a:lnTo>
                  <a:pt x="0" y="0"/>
                </a:lnTo>
                <a:lnTo>
                  <a:pt x="0" y="27432"/>
                </a:lnTo>
                <a:lnTo>
                  <a:pt x="27432" y="274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376053" y="2099310"/>
            <a:ext cx="1183005" cy="292735"/>
          </a:xfrm>
          <a:prstGeom prst="rect">
            <a:avLst/>
          </a:prstGeom>
          <a:solidFill>
            <a:srgbClr val="C3D69A"/>
          </a:solidFill>
          <a:ln w="27432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231140">
              <a:lnSpc>
                <a:spcPct val="100000"/>
              </a:lnSpc>
              <a:spcBef>
                <a:spcPts val="295"/>
              </a:spcBef>
            </a:pPr>
            <a:r>
              <a:rPr sz="1100" spc="-30" dirty="0">
                <a:latin typeface="Arial"/>
                <a:cs typeface="Arial"/>
              </a:rPr>
              <a:t>Approbation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869570" y="2331720"/>
            <a:ext cx="1673860" cy="585470"/>
            <a:chOff x="2869570" y="2331720"/>
            <a:chExt cx="1673860" cy="585470"/>
          </a:xfrm>
        </p:grpSpPr>
        <p:sp>
          <p:nvSpPr>
            <p:cNvPr id="32" name="object 32"/>
            <p:cNvSpPr/>
            <p:nvPr/>
          </p:nvSpPr>
          <p:spPr>
            <a:xfrm>
              <a:off x="2884810" y="2346959"/>
              <a:ext cx="1644650" cy="554990"/>
            </a:xfrm>
            <a:custGeom>
              <a:avLst/>
              <a:gdLst/>
              <a:ahLst/>
              <a:cxnLst/>
              <a:rect l="l" t="t" r="r" b="b"/>
              <a:pathLst>
                <a:path w="1644650" h="554989">
                  <a:moveTo>
                    <a:pt x="1644395" y="554735"/>
                  </a:moveTo>
                  <a:lnTo>
                    <a:pt x="1644395" y="0"/>
                  </a:lnTo>
                  <a:lnTo>
                    <a:pt x="0" y="0"/>
                  </a:lnTo>
                  <a:lnTo>
                    <a:pt x="0" y="554735"/>
                  </a:lnTo>
                  <a:lnTo>
                    <a:pt x="1644395" y="554735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69570" y="2331720"/>
              <a:ext cx="1673860" cy="585470"/>
            </a:xfrm>
            <a:custGeom>
              <a:avLst/>
              <a:gdLst/>
              <a:ahLst/>
              <a:cxnLst/>
              <a:rect l="l" t="t" r="r" b="b"/>
              <a:pathLst>
                <a:path w="1673860" h="585469">
                  <a:moveTo>
                    <a:pt x="28956" y="550164"/>
                  </a:moveTo>
                  <a:lnTo>
                    <a:pt x="28956" y="533400"/>
                  </a:lnTo>
                  <a:lnTo>
                    <a:pt x="22860" y="527304"/>
                  </a:lnTo>
                  <a:lnTo>
                    <a:pt x="7620" y="527304"/>
                  </a:lnTo>
                  <a:lnTo>
                    <a:pt x="0" y="533400"/>
                  </a:lnTo>
                  <a:lnTo>
                    <a:pt x="0" y="550164"/>
                  </a:lnTo>
                  <a:lnTo>
                    <a:pt x="7620" y="556260"/>
                  </a:lnTo>
                  <a:lnTo>
                    <a:pt x="22860" y="556260"/>
                  </a:lnTo>
                  <a:lnTo>
                    <a:pt x="28956" y="550164"/>
                  </a:lnTo>
                  <a:close/>
                </a:path>
                <a:path w="1673860" h="585469">
                  <a:moveTo>
                    <a:pt x="54864" y="577596"/>
                  </a:moveTo>
                  <a:lnTo>
                    <a:pt x="54864" y="562356"/>
                  </a:lnTo>
                  <a:lnTo>
                    <a:pt x="48768" y="556260"/>
                  </a:lnTo>
                  <a:lnTo>
                    <a:pt x="33528" y="556260"/>
                  </a:lnTo>
                  <a:lnTo>
                    <a:pt x="27432" y="562356"/>
                  </a:lnTo>
                  <a:lnTo>
                    <a:pt x="27432" y="577596"/>
                  </a:lnTo>
                  <a:lnTo>
                    <a:pt x="33528" y="585216"/>
                  </a:lnTo>
                  <a:lnTo>
                    <a:pt x="48768" y="585216"/>
                  </a:lnTo>
                  <a:lnTo>
                    <a:pt x="54864" y="577596"/>
                  </a:lnTo>
                  <a:close/>
                </a:path>
                <a:path w="1673860" h="585469">
                  <a:moveTo>
                    <a:pt x="28956" y="492252"/>
                  </a:moveTo>
                  <a:lnTo>
                    <a:pt x="28956" y="477012"/>
                  </a:lnTo>
                  <a:lnTo>
                    <a:pt x="22860" y="470916"/>
                  </a:lnTo>
                  <a:lnTo>
                    <a:pt x="7620" y="470916"/>
                  </a:lnTo>
                  <a:lnTo>
                    <a:pt x="0" y="477012"/>
                  </a:lnTo>
                  <a:lnTo>
                    <a:pt x="0" y="492252"/>
                  </a:lnTo>
                  <a:lnTo>
                    <a:pt x="7620" y="498348"/>
                  </a:lnTo>
                  <a:lnTo>
                    <a:pt x="22860" y="498348"/>
                  </a:lnTo>
                  <a:lnTo>
                    <a:pt x="28956" y="492252"/>
                  </a:lnTo>
                  <a:close/>
                </a:path>
                <a:path w="1673860" h="585469">
                  <a:moveTo>
                    <a:pt x="28956" y="435864"/>
                  </a:moveTo>
                  <a:lnTo>
                    <a:pt x="28956" y="419100"/>
                  </a:lnTo>
                  <a:lnTo>
                    <a:pt x="22860" y="413004"/>
                  </a:lnTo>
                  <a:lnTo>
                    <a:pt x="7620" y="413004"/>
                  </a:lnTo>
                  <a:lnTo>
                    <a:pt x="0" y="419100"/>
                  </a:lnTo>
                  <a:lnTo>
                    <a:pt x="0" y="435864"/>
                  </a:lnTo>
                  <a:lnTo>
                    <a:pt x="7620" y="441960"/>
                  </a:lnTo>
                  <a:lnTo>
                    <a:pt x="22860" y="441960"/>
                  </a:lnTo>
                  <a:lnTo>
                    <a:pt x="28956" y="435864"/>
                  </a:lnTo>
                  <a:close/>
                </a:path>
                <a:path w="1673860" h="585469">
                  <a:moveTo>
                    <a:pt x="28956" y="377952"/>
                  </a:moveTo>
                  <a:lnTo>
                    <a:pt x="28956" y="362712"/>
                  </a:lnTo>
                  <a:lnTo>
                    <a:pt x="22860" y="356616"/>
                  </a:lnTo>
                  <a:lnTo>
                    <a:pt x="7620" y="356616"/>
                  </a:lnTo>
                  <a:lnTo>
                    <a:pt x="0" y="362712"/>
                  </a:lnTo>
                  <a:lnTo>
                    <a:pt x="0" y="377952"/>
                  </a:lnTo>
                  <a:lnTo>
                    <a:pt x="7620" y="384048"/>
                  </a:lnTo>
                  <a:lnTo>
                    <a:pt x="22860" y="384048"/>
                  </a:lnTo>
                  <a:lnTo>
                    <a:pt x="28956" y="377952"/>
                  </a:lnTo>
                  <a:close/>
                </a:path>
                <a:path w="1673860" h="585469">
                  <a:moveTo>
                    <a:pt x="28956" y="321564"/>
                  </a:moveTo>
                  <a:lnTo>
                    <a:pt x="28956" y="304800"/>
                  </a:lnTo>
                  <a:lnTo>
                    <a:pt x="22860" y="298704"/>
                  </a:lnTo>
                  <a:lnTo>
                    <a:pt x="7620" y="298704"/>
                  </a:lnTo>
                  <a:lnTo>
                    <a:pt x="0" y="304800"/>
                  </a:lnTo>
                  <a:lnTo>
                    <a:pt x="0" y="321564"/>
                  </a:lnTo>
                  <a:lnTo>
                    <a:pt x="7620" y="327660"/>
                  </a:lnTo>
                  <a:lnTo>
                    <a:pt x="22860" y="327660"/>
                  </a:lnTo>
                  <a:lnTo>
                    <a:pt x="28956" y="321564"/>
                  </a:lnTo>
                  <a:close/>
                </a:path>
                <a:path w="1673860" h="585469">
                  <a:moveTo>
                    <a:pt x="28956" y="263652"/>
                  </a:moveTo>
                  <a:lnTo>
                    <a:pt x="28956" y="248412"/>
                  </a:lnTo>
                  <a:lnTo>
                    <a:pt x="22860" y="242316"/>
                  </a:lnTo>
                  <a:lnTo>
                    <a:pt x="7620" y="242316"/>
                  </a:lnTo>
                  <a:lnTo>
                    <a:pt x="0" y="248412"/>
                  </a:lnTo>
                  <a:lnTo>
                    <a:pt x="0" y="263652"/>
                  </a:lnTo>
                  <a:lnTo>
                    <a:pt x="7620" y="269748"/>
                  </a:lnTo>
                  <a:lnTo>
                    <a:pt x="22860" y="269748"/>
                  </a:lnTo>
                  <a:lnTo>
                    <a:pt x="28956" y="263652"/>
                  </a:lnTo>
                  <a:close/>
                </a:path>
                <a:path w="1673860" h="585469">
                  <a:moveTo>
                    <a:pt x="28956" y="207264"/>
                  </a:moveTo>
                  <a:lnTo>
                    <a:pt x="28956" y="190500"/>
                  </a:lnTo>
                  <a:lnTo>
                    <a:pt x="22860" y="184404"/>
                  </a:lnTo>
                  <a:lnTo>
                    <a:pt x="7620" y="184404"/>
                  </a:lnTo>
                  <a:lnTo>
                    <a:pt x="0" y="190500"/>
                  </a:lnTo>
                  <a:lnTo>
                    <a:pt x="0" y="207264"/>
                  </a:lnTo>
                  <a:lnTo>
                    <a:pt x="7620" y="213360"/>
                  </a:lnTo>
                  <a:lnTo>
                    <a:pt x="22860" y="213360"/>
                  </a:lnTo>
                  <a:lnTo>
                    <a:pt x="28956" y="207264"/>
                  </a:lnTo>
                  <a:close/>
                </a:path>
                <a:path w="1673860" h="585469">
                  <a:moveTo>
                    <a:pt x="28956" y="149352"/>
                  </a:moveTo>
                  <a:lnTo>
                    <a:pt x="28956" y="134112"/>
                  </a:lnTo>
                  <a:lnTo>
                    <a:pt x="22860" y="126492"/>
                  </a:lnTo>
                  <a:lnTo>
                    <a:pt x="7620" y="126492"/>
                  </a:lnTo>
                  <a:lnTo>
                    <a:pt x="0" y="134112"/>
                  </a:lnTo>
                  <a:lnTo>
                    <a:pt x="0" y="149352"/>
                  </a:lnTo>
                  <a:lnTo>
                    <a:pt x="7620" y="155448"/>
                  </a:lnTo>
                  <a:lnTo>
                    <a:pt x="22860" y="155448"/>
                  </a:lnTo>
                  <a:lnTo>
                    <a:pt x="28956" y="149352"/>
                  </a:lnTo>
                  <a:close/>
                </a:path>
                <a:path w="1673860" h="585469">
                  <a:moveTo>
                    <a:pt x="28956" y="92964"/>
                  </a:moveTo>
                  <a:lnTo>
                    <a:pt x="28956" y="76200"/>
                  </a:lnTo>
                  <a:lnTo>
                    <a:pt x="22860" y="70104"/>
                  </a:lnTo>
                  <a:lnTo>
                    <a:pt x="7620" y="70104"/>
                  </a:lnTo>
                  <a:lnTo>
                    <a:pt x="0" y="76200"/>
                  </a:lnTo>
                  <a:lnTo>
                    <a:pt x="0" y="92964"/>
                  </a:lnTo>
                  <a:lnTo>
                    <a:pt x="7620" y="99060"/>
                  </a:lnTo>
                  <a:lnTo>
                    <a:pt x="22860" y="99060"/>
                  </a:lnTo>
                  <a:lnTo>
                    <a:pt x="28956" y="92964"/>
                  </a:lnTo>
                  <a:close/>
                </a:path>
                <a:path w="1673860" h="585469">
                  <a:moveTo>
                    <a:pt x="28956" y="35052"/>
                  </a:moveTo>
                  <a:lnTo>
                    <a:pt x="28956" y="19812"/>
                  </a:lnTo>
                  <a:lnTo>
                    <a:pt x="22860" y="12192"/>
                  </a:lnTo>
                  <a:lnTo>
                    <a:pt x="7620" y="12192"/>
                  </a:lnTo>
                  <a:lnTo>
                    <a:pt x="0" y="19812"/>
                  </a:lnTo>
                  <a:lnTo>
                    <a:pt x="0" y="35052"/>
                  </a:lnTo>
                  <a:lnTo>
                    <a:pt x="7620" y="41148"/>
                  </a:lnTo>
                  <a:lnTo>
                    <a:pt x="22860" y="41148"/>
                  </a:lnTo>
                  <a:lnTo>
                    <a:pt x="28956" y="35052"/>
                  </a:lnTo>
                  <a:close/>
                </a:path>
                <a:path w="1673860" h="585469">
                  <a:moveTo>
                    <a:pt x="74676" y="22860"/>
                  </a:moveTo>
                  <a:lnTo>
                    <a:pt x="74676" y="7620"/>
                  </a:lnTo>
                  <a:lnTo>
                    <a:pt x="68580" y="0"/>
                  </a:lnTo>
                  <a:lnTo>
                    <a:pt x="51816" y="0"/>
                  </a:lnTo>
                  <a:lnTo>
                    <a:pt x="45720" y="7620"/>
                  </a:lnTo>
                  <a:lnTo>
                    <a:pt x="45720" y="22860"/>
                  </a:lnTo>
                  <a:lnTo>
                    <a:pt x="51816" y="28956"/>
                  </a:lnTo>
                  <a:lnTo>
                    <a:pt x="68580" y="28956"/>
                  </a:lnTo>
                  <a:lnTo>
                    <a:pt x="74676" y="22860"/>
                  </a:lnTo>
                  <a:close/>
                </a:path>
                <a:path w="1673860" h="585469">
                  <a:moveTo>
                    <a:pt x="131064" y="22860"/>
                  </a:moveTo>
                  <a:lnTo>
                    <a:pt x="131064" y="7620"/>
                  </a:lnTo>
                  <a:lnTo>
                    <a:pt x="124968" y="0"/>
                  </a:lnTo>
                  <a:lnTo>
                    <a:pt x="109728" y="0"/>
                  </a:lnTo>
                  <a:lnTo>
                    <a:pt x="103632" y="7620"/>
                  </a:lnTo>
                  <a:lnTo>
                    <a:pt x="103632" y="22860"/>
                  </a:lnTo>
                  <a:lnTo>
                    <a:pt x="109728" y="28956"/>
                  </a:lnTo>
                  <a:lnTo>
                    <a:pt x="124968" y="28956"/>
                  </a:lnTo>
                  <a:lnTo>
                    <a:pt x="131064" y="22860"/>
                  </a:lnTo>
                  <a:close/>
                </a:path>
                <a:path w="1673860" h="585469">
                  <a:moveTo>
                    <a:pt x="188976" y="22860"/>
                  </a:moveTo>
                  <a:lnTo>
                    <a:pt x="188976" y="7620"/>
                  </a:lnTo>
                  <a:lnTo>
                    <a:pt x="182880" y="0"/>
                  </a:lnTo>
                  <a:lnTo>
                    <a:pt x="166116" y="0"/>
                  </a:lnTo>
                  <a:lnTo>
                    <a:pt x="160020" y="7620"/>
                  </a:lnTo>
                  <a:lnTo>
                    <a:pt x="160020" y="22860"/>
                  </a:lnTo>
                  <a:lnTo>
                    <a:pt x="166116" y="28956"/>
                  </a:lnTo>
                  <a:lnTo>
                    <a:pt x="182880" y="28956"/>
                  </a:lnTo>
                  <a:lnTo>
                    <a:pt x="188976" y="22860"/>
                  </a:lnTo>
                  <a:close/>
                </a:path>
                <a:path w="1673860" h="585469">
                  <a:moveTo>
                    <a:pt x="245364" y="22860"/>
                  </a:moveTo>
                  <a:lnTo>
                    <a:pt x="245364" y="7620"/>
                  </a:lnTo>
                  <a:lnTo>
                    <a:pt x="239268" y="0"/>
                  </a:lnTo>
                  <a:lnTo>
                    <a:pt x="224028" y="0"/>
                  </a:lnTo>
                  <a:lnTo>
                    <a:pt x="217932" y="7620"/>
                  </a:lnTo>
                  <a:lnTo>
                    <a:pt x="217932" y="22860"/>
                  </a:lnTo>
                  <a:lnTo>
                    <a:pt x="224028" y="28956"/>
                  </a:lnTo>
                  <a:lnTo>
                    <a:pt x="239268" y="28956"/>
                  </a:lnTo>
                  <a:lnTo>
                    <a:pt x="245364" y="22860"/>
                  </a:lnTo>
                  <a:close/>
                </a:path>
                <a:path w="1673860" h="585469">
                  <a:moveTo>
                    <a:pt x="303276" y="22860"/>
                  </a:moveTo>
                  <a:lnTo>
                    <a:pt x="303276" y="7620"/>
                  </a:lnTo>
                  <a:lnTo>
                    <a:pt x="297180" y="0"/>
                  </a:lnTo>
                  <a:lnTo>
                    <a:pt x="280416" y="0"/>
                  </a:lnTo>
                  <a:lnTo>
                    <a:pt x="274320" y="7620"/>
                  </a:lnTo>
                  <a:lnTo>
                    <a:pt x="274320" y="22860"/>
                  </a:lnTo>
                  <a:lnTo>
                    <a:pt x="280416" y="28956"/>
                  </a:lnTo>
                  <a:lnTo>
                    <a:pt x="297180" y="28956"/>
                  </a:lnTo>
                  <a:lnTo>
                    <a:pt x="303276" y="22860"/>
                  </a:lnTo>
                  <a:close/>
                </a:path>
                <a:path w="1673860" h="585469">
                  <a:moveTo>
                    <a:pt x="359664" y="22860"/>
                  </a:moveTo>
                  <a:lnTo>
                    <a:pt x="359664" y="7620"/>
                  </a:lnTo>
                  <a:lnTo>
                    <a:pt x="353568" y="0"/>
                  </a:lnTo>
                  <a:lnTo>
                    <a:pt x="338328" y="0"/>
                  </a:lnTo>
                  <a:lnTo>
                    <a:pt x="332232" y="7620"/>
                  </a:lnTo>
                  <a:lnTo>
                    <a:pt x="332232" y="22860"/>
                  </a:lnTo>
                  <a:lnTo>
                    <a:pt x="338328" y="28956"/>
                  </a:lnTo>
                  <a:lnTo>
                    <a:pt x="353568" y="28956"/>
                  </a:lnTo>
                  <a:lnTo>
                    <a:pt x="359664" y="22860"/>
                  </a:lnTo>
                  <a:close/>
                </a:path>
                <a:path w="1673860" h="585469">
                  <a:moveTo>
                    <a:pt x="417576" y="22860"/>
                  </a:moveTo>
                  <a:lnTo>
                    <a:pt x="417576" y="7620"/>
                  </a:lnTo>
                  <a:lnTo>
                    <a:pt x="411480" y="0"/>
                  </a:lnTo>
                  <a:lnTo>
                    <a:pt x="394716" y="0"/>
                  </a:lnTo>
                  <a:lnTo>
                    <a:pt x="388620" y="7620"/>
                  </a:lnTo>
                  <a:lnTo>
                    <a:pt x="388620" y="22860"/>
                  </a:lnTo>
                  <a:lnTo>
                    <a:pt x="394716" y="28956"/>
                  </a:lnTo>
                  <a:lnTo>
                    <a:pt x="411480" y="28956"/>
                  </a:lnTo>
                  <a:lnTo>
                    <a:pt x="417576" y="22860"/>
                  </a:lnTo>
                  <a:close/>
                </a:path>
                <a:path w="1673860" h="585469">
                  <a:moveTo>
                    <a:pt x="473964" y="22860"/>
                  </a:moveTo>
                  <a:lnTo>
                    <a:pt x="473964" y="7620"/>
                  </a:lnTo>
                  <a:lnTo>
                    <a:pt x="467868" y="0"/>
                  </a:lnTo>
                  <a:lnTo>
                    <a:pt x="452628" y="0"/>
                  </a:lnTo>
                  <a:lnTo>
                    <a:pt x="446532" y="7620"/>
                  </a:lnTo>
                  <a:lnTo>
                    <a:pt x="446532" y="22860"/>
                  </a:lnTo>
                  <a:lnTo>
                    <a:pt x="452628" y="28956"/>
                  </a:lnTo>
                  <a:lnTo>
                    <a:pt x="467868" y="28956"/>
                  </a:lnTo>
                  <a:lnTo>
                    <a:pt x="473964" y="22860"/>
                  </a:lnTo>
                  <a:close/>
                </a:path>
                <a:path w="1673860" h="585469">
                  <a:moveTo>
                    <a:pt x="531876" y="22860"/>
                  </a:moveTo>
                  <a:lnTo>
                    <a:pt x="531876" y="7620"/>
                  </a:lnTo>
                  <a:lnTo>
                    <a:pt x="525780" y="0"/>
                  </a:lnTo>
                  <a:lnTo>
                    <a:pt x="509016" y="0"/>
                  </a:lnTo>
                  <a:lnTo>
                    <a:pt x="502920" y="7620"/>
                  </a:lnTo>
                  <a:lnTo>
                    <a:pt x="502920" y="22860"/>
                  </a:lnTo>
                  <a:lnTo>
                    <a:pt x="509016" y="28956"/>
                  </a:lnTo>
                  <a:lnTo>
                    <a:pt x="525780" y="28956"/>
                  </a:lnTo>
                  <a:lnTo>
                    <a:pt x="531876" y="22860"/>
                  </a:lnTo>
                  <a:close/>
                </a:path>
                <a:path w="1673860" h="585469">
                  <a:moveTo>
                    <a:pt x="588264" y="22860"/>
                  </a:moveTo>
                  <a:lnTo>
                    <a:pt x="588264" y="7620"/>
                  </a:lnTo>
                  <a:lnTo>
                    <a:pt x="582168" y="0"/>
                  </a:lnTo>
                  <a:lnTo>
                    <a:pt x="566928" y="0"/>
                  </a:lnTo>
                  <a:lnTo>
                    <a:pt x="560832" y="7620"/>
                  </a:lnTo>
                  <a:lnTo>
                    <a:pt x="560832" y="22860"/>
                  </a:lnTo>
                  <a:lnTo>
                    <a:pt x="566928" y="28956"/>
                  </a:lnTo>
                  <a:lnTo>
                    <a:pt x="582168" y="28956"/>
                  </a:lnTo>
                  <a:lnTo>
                    <a:pt x="588264" y="22860"/>
                  </a:lnTo>
                  <a:close/>
                </a:path>
                <a:path w="1673860" h="585469">
                  <a:moveTo>
                    <a:pt x="646176" y="22860"/>
                  </a:moveTo>
                  <a:lnTo>
                    <a:pt x="646176" y="7620"/>
                  </a:lnTo>
                  <a:lnTo>
                    <a:pt x="640080" y="0"/>
                  </a:lnTo>
                  <a:lnTo>
                    <a:pt x="623316" y="0"/>
                  </a:lnTo>
                  <a:lnTo>
                    <a:pt x="617220" y="7620"/>
                  </a:lnTo>
                  <a:lnTo>
                    <a:pt x="617220" y="22860"/>
                  </a:lnTo>
                  <a:lnTo>
                    <a:pt x="623316" y="28956"/>
                  </a:lnTo>
                  <a:lnTo>
                    <a:pt x="640080" y="28956"/>
                  </a:lnTo>
                  <a:lnTo>
                    <a:pt x="646176" y="22860"/>
                  </a:lnTo>
                  <a:close/>
                </a:path>
                <a:path w="1673860" h="585469">
                  <a:moveTo>
                    <a:pt x="702564" y="22860"/>
                  </a:moveTo>
                  <a:lnTo>
                    <a:pt x="702564" y="7620"/>
                  </a:lnTo>
                  <a:lnTo>
                    <a:pt x="696468" y="0"/>
                  </a:lnTo>
                  <a:lnTo>
                    <a:pt x="681228" y="0"/>
                  </a:lnTo>
                  <a:lnTo>
                    <a:pt x="675132" y="7620"/>
                  </a:lnTo>
                  <a:lnTo>
                    <a:pt x="675132" y="22860"/>
                  </a:lnTo>
                  <a:lnTo>
                    <a:pt x="681228" y="28956"/>
                  </a:lnTo>
                  <a:lnTo>
                    <a:pt x="696468" y="28956"/>
                  </a:lnTo>
                  <a:lnTo>
                    <a:pt x="702564" y="22860"/>
                  </a:lnTo>
                  <a:close/>
                </a:path>
                <a:path w="1673860" h="585469">
                  <a:moveTo>
                    <a:pt x="760476" y="22860"/>
                  </a:moveTo>
                  <a:lnTo>
                    <a:pt x="760476" y="7620"/>
                  </a:lnTo>
                  <a:lnTo>
                    <a:pt x="754380" y="0"/>
                  </a:lnTo>
                  <a:lnTo>
                    <a:pt x="737616" y="0"/>
                  </a:lnTo>
                  <a:lnTo>
                    <a:pt x="731520" y="7620"/>
                  </a:lnTo>
                  <a:lnTo>
                    <a:pt x="731520" y="22860"/>
                  </a:lnTo>
                  <a:lnTo>
                    <a:pt x="737616" y="28956"/>
                  </a:lnTo>
                  <a:lnTo>
                    <a:pt x="754380" y="28956"/>
                  </a:lnTo>
                  <a:lnTo>
                    <a:pt x="760476" y="22860"/>
                  </a:lnTo>
                  <a:close/>
                </a:path>
                <a:path w="1673860" h="585469">
                  <a:moveTo>
                    <a:pt x="818388" y="22860"/>
                  </a:moveTo>
                  <a:lnTo>
                    <a:pt x="818388" y="7620"/>
                  </a:lnTo>
                  <a:lnTo>
                    <a:pt x="810768" y="0"/>
                  </a:lnTo>
                  <a:lnTo>
                    <a:pt x="795528" y="0"/>
                  </a:lnTo>
                  <a:lnTo>
                    <a:pt x="789432" y="7620"/>
                  </a:lnTo>
                  <a:lnTo>
                    <a:pt x="789432" y="22860"/>
                  </a:lnTo>
                  <a:lnTo>
                    <a:pt x="795528" y="28956"/>
                  </a:lnTo>
                  <a:lnTo>
                    <a:pt x="810768" y="28956"/>
                  </a:lnTo>
                  <a:lnTo>
                    <a:pt x="818388" y="22860"/>
                  </a:lnTo>
                  <a:close/>
                </a:path>
                <a:path w="1673860" h="585469">
                  <a:moveTo>
                    <a:pt x="874776" y="22860"/>
                  </a:moveTo>
                  <a:lnTo>
                    <a:pt x="874776" y="7620"/>
                  </a:lnTo>
                  <a:lnTo>
                    <a:pt x="868680" y="0"/>
                  </a:lnTo>
                  <a:lnTo>
                    <a:pt x="851916" y="0"/>
                  </a:lnTo>
                  <a:lnTo>
                    <a:pt x="845820" y="7620"/>
                  </a:lnTo>
                  <a:lnTo>
                    <a:pt x="845820" y="22860"/>
                  </a:lnTo>
                  <a:lnTo>
                    <a:pt x="851916" y="28956"/>
                  </a:lnTo>
                  <a:lnTo>
                    <a:pt x="868680" y="28956"/>
                  </a:lnTo>
                  <a:lnTo>
                    <a:pt x="874776" y="22860"/>
                  </a:lnTo>
                  <a:close/>
                </a:path>
                <a:path w="1673860" h="585469">
                  <a:moveTo>
                    <a:pt x="932688" y="22860"/>
                  </a:moveTo>
                  <a:lnTo>
                    <a:pt x="932688" y="7620"/>
                  </a:lnTo>
                  <a:lnTo>
                    <a:pt x="925068" y="0"/>
                  </a:lnTo>
                  <a:lnTo>
                    <a:pt x="909828" y="0"/>
                  </a:lnTo>
                  <a:lnTo>
                    <a:pt x="903732" y="7620"/>
                  </a:lnTo>
                  <a:lnTo>
                    <a:pt x="903732" y="22860"/>
                  </a:lnTo>
                  <a:lnTo>
                    <a:pt x="909828" y="28956"/>
                  </a:lnTo>
                  <a:lnTo>
                    <a:pt x="925068" y="28956"/>
                  </a:lnTo>
                  <a:lnTo>
                    <a:pt x="932688" y="22860"/>
                  </a:lnTo>
                  <a:close/>
                </a:path>
                <a:path w="1673860" h="585469">
                  <a:moveTo>
                    <a:pt x="989076" y="22860"/>
                  </a:moveTo>
                  <a:lnTo>
                    <a:pt x="989076" y="7620"/>
                  </a:lnTo>
                  <a:lnTo>
                    <a:pt x="982980" y="0"/>
                  </a:lnTo>
                  <a:lnTo>
                    <a:pt x="967740" y="0"/>
                  </a:lnTo>
                  <a:lnTo>
                    <a:pt x="960120" y="7620"/>
                  </a:lnTo>
                  <a:lnTo>
                    <a:pt x="960120" y="22860"/>
                  </a:lnTo>
                  <a:lnTo>
                    <a:pt x="967740" y="28956"/>
                  </a:lnTo>
                  <a:lnTo>
                    <a:pt x="982980" y="28956"/>
                  </a:lnTo>
                  <a:lnTo>
                    <a:pt x="989076" y="22860"/>
                  </a:lnTo>
                  <a:close/>
                </a:path>
                <a:path w="1673860" h="585469">
                  <a:moveTo>
                    <a:pt x="1046988" y="22860"/>
                  </a:moveTo>
                  <a:lnTo>
                    <a:pt x="1046988" y="7620"/>
                  </a:lnTo>
                  <a:lnTo>
                    <a:pt x="1039368" y="0"/>
                  </a:lnTo>
                  <a:lnTo>
                    <a:pt x="1024128" y="0"/>
                  </a:lnTo>
                  <a:lnTo>
                    <a:pt x="1018032" y="7620"/>
                  </a:lnTo>
                  <a:lnTo>
                    <a:pt x="1018032" y="22860"/>
                  </a:lnTo>
                  <a:lnTo>
                    <a:pt x="1024128" y="28956"/>
                  </a:lnTo>
                  <a:lnTo>
                    <a:pt x="1039368" y="28956"/>
                  </a:lnTo>
                  <a:lnTo>
                    <a:pt x="1046988" y="22860"/>
                  </a:lnTo>
                  <a:close/>
                </a:path>
                <a:path w="1673860" h="585469">
                  <a:moveTo>
                    <a:pt x="1103376" y="22860"/>
                  </a:moveTo>
                  <a:lnTo>
                    <a:pt x="1103376" y="7620"/>
                  </a:lnTo>
                  <a:lnTo>
                    <a:pt x="1097280" y="0"/>
                  </a:lnTo>
                  <a:lnTo>
                    <a:pt x="1082040" y="0"/>
                  </a:lnTo>
                  <a:lnTo>
                    <a:pt x="1074420" y="7620"/>
                  </a:lnTo>
                  <a:lnTo>
                    <a:pt x="1074420" y="22860"/>
                  </a:lnTo>
                  <a:lnTo>
                    <a:pt x="1082040" y="28956"/>
                  </a:lnTo>
                  <a:lnTo>
                    <a:pt x="1097280" y="28956"/>
                  </a:lnTo>
                  <a:lnTo>
                    <a:pt x="1103376" y="22860"/>
                  </a:lnTo>
                  <a:close/>
                </a:path>
                <a:path w="1673860" h="585469">
                  <a:moveTo>
                    <a:pt x="1161288" y="22860"/>
                  </a:moveTo>
                  <a:lnTo>
                    <a:pt x="1161288" y="7620"/>
                  </a:lnTo>
                  <a:lnTo>
                    <a:pt x="1153668" y="0"/>
                  </a:lnTo>
                  <a:lnTo>
                    <a:pt x="1138428" y="0"/>
                  </a:lnTo>
                  <a:lnTo>
                    <a:pt x="1132332" y="7620"/>
                  </a:lnTo>
                  <a:lnTo>
                    <a:pt x="1132332" y="22860"/>
                  </a:lnTo>
                  <a:lnTo>
                    <a:pt x="1138428" y="28956"/>
                  </a:lnTo>
                  <a:lnTo>
                    <a:pt x="1153668" y="28956"/>
                  </a:lnTo>
                  <a:lnTo>
                    <a:pt x="1161288" y="22860"/>
                  </a:lnTo>
                  <a:close/>
                </a:path>
                <a:path w="1673860" h="585469">
                  <a:moveTo>
                    <a:pt x="1217676" y="22860"/>
                  </a:moveTo>
                  <a:lnTo>
                    <a:pt x="1217676" y="7620"/>
                  </a:lnTo>
                  <a:lnTo>
                    <a:pt x="1211580" y="0"/>
                  </a:lnTo>
                  <a:lnTo>
                    <a:pt x="1196340" y="0"/>
                  </a:lnTo>
                  <a:lnTo>
                    <a:pt x="1188720" y="7620"/>
                  </a:lnTo>
                  <a:lnTo>
                    <a:pt x="1188720" y="22860"/>
                  </a:lnTo>
                  <a:lnTo>
                    <a:pt x="1196340" y="28956"/>
                  </a:lnTo>
                  <a:lnTo>
                    <a:pt x="1211580" y="28956"/>
                  </a:lnTo>
                  <a:lnTo>
                    <a:pt x="1217676" y="22860"/>
                  </a:lnTo>
                  <a:close/>
                </a:path>
                <a:path w="1673860" h="585469">
                  <a:moveTo>
                    <a:pt x="1275588" y="22860"/>
                  </a:moveTo>
                  <a:lnTo>
                    <a:pt x="1275588" y="7620"/>
                  </a:lnTo>
                  <a:lnTo>
                    <a:pt x="1267968" y="0"/>
                  </a:lnTo>
                  <a:lnTo>
                    <a:pt x="1252728" y="0"/>
                  </a:lnTo>
                  <a:lnTo>
                    <a:pt x="1246632" y="7620"/>
                  </a:lnTo>
                  <a:lnTo>
                    <a:pt x="1246632" y="22860"/>
                  </a:lnTo>
                  <a:lnTo>
                    <a:pt x="1252728" y="28956"/>
                  </a:lnTo>
                  <a:lnTo>
                    <a:pt x="1267968" y="28956"/>
                  </a:lnTo>
                  <a:lnTo>
                    <a:pt x="1275588" y="22860"/>
                  </a:lnTo>
                  <a:close/>
                </a:path>
                <a:path w="1673860" h="585469">
                  <a:moveTo>
                    <a:pt x="1331976" y="22860"/>
                  </a:moveTo>
                  <a:lnTo>
                    <a:pt x="1331976" y="7620"/>
                  </a:lnTo>
                  <a:lnTo>
                    <a:pt x="1325880" y="0"/>
                  </a:lnTo>
                  <a:lnTo>
                    <a:pt x="1310640" y="0"/>
                  </a:lnTo>
                  <a:lnTo>
                    <a:pt x="1303020" y="7620"/>
                  </a:lnTo>
                  <a:lnTo>
                    <a:pt x="1303020" y="22860"/>
                  </a:lnTo>
                  <a:lnTo>
                    <a:pt x="1310640" y="28956"/>
                  </a:lnTo>
                  <a:lnTo>
                    <a:pt x="1325880" y="28956"/>
                  </a:lnTo>
                  <a:lnTo>
                    <a:pt x="1331976" y="22860"/>
                  </a:lnTo>
                  <a:close/>
                </a:path>
                <a:path w="1673860" h="585469">
                  <a:moveTo>
                    <a:pt x="1389888" y="22860"/>
                  </a:moveTo>
                  <a:lnTo>
                    <a:pt x="1389888" y="7620"/>
                  </a:lnTo>
                  <a:lnTo>
                    <a:pt x="1383792" y="0"/>
                  </a:lnTo>
                  <a:lnTo>
                    <a:pt x="1367028" y="0"/>
                  </a:lnTo>
                  <a:lnTo>
                    <a:pt x="1360932" y="7620"/>
                  </a:lnTo>
                  <a:lnTo>
                    <a:pt x="1360932" y="22860"/>
                  </a:lnTo>
                  <a:lnTo>
                    <a:pt x="1367028" y="28956"/>
                  </a:lnTo>
                  <a:lnTo>
                    <a:pt x="1383792" y="28956"/>
                  </a:lnTo>
                  <a:lnTo>
                    <a:pt x="1389888" y="22860"/>
                  </a:lnTo>
                  <a:close/>
                </a:path>
                <a:path w="1673860" h="585469">
                  <a:moveTo>
                    <a:pt x="1446276" y="22860"/>
                  </a:moveTo>
                  <a:lnTo>
                    <a:pt x="1446276" y="7620"/>
                  </a:lnTo>
                  <a:lnTo>
                    <a:pt x="1440180" y="0"/>
                  </a:lnTo>
                  <a:lnTo>
                    <a:pt x="1424940" y="0"/>
                  </a:lnTo>
                  <a:lnTo>
                    <a:pt x="1417320" y="7620"/>
                  </a:lnTo>
                  <a:lnTo>
                    <a:pt x="1417320" y="22860"/>
                  </a:lnTo>
                  <a:lnTo>
                    <a:pt x="1424940" y="28956"/>
                  </a:lnTo>
                  <a:lnTo>
                    <a:pt x="1440180" y="28956"/>
                  </a:lnTo>
                  <a:lnTo>
                    <a:pt x="1446276" y="22860"/>
                  </a:lnTo>
                  <a:close/>
                </a:path>
                <a:path w="1673860" h="585469">
                  <a:moveTo>
                    <a:pt x="1504188" y="22860"/>
                  </a:moveTo>
                  <a:lnTo>
                    <a:pt x="1504188" y="7620"/>
                  </a:lnTo>
                  <a:lnTo>
                    <a:pt x="1498092" y="0"/>
                  </a:lnTo>
                  <a:lnTo>
                    <a:pt x="1481328" y="0"/>
                  </a:lnTo>
                  <a:lnTo>
                    <a:pt x="1475232" y="7620"/>
                  </a:lnTo>
                  <a:lnTo>
                    <a:pt x="1475232" y="22860"/>
                  </a:lnTo>
                  <a:lnTo>
                    <a:pt x="1481328" y="28956"/>
                  </a:lnTo>
                  <a:lnTo>
                    <a:pt x="1498092" y="28956"/>
                  </a:lnTo>
                  <a:lnTo>
                    <a:pt x="1504188" y="22860"/>
                  </a:lnTo>
                  <a:close/>
                </a:path>
                <a:path w="1673860" h="585469">
                  <a:moveTo>
                    <a:pt x="1560576" y="22860"/>
                  </a:moveTo>
                  <a:lnTo>
                    <a:pt x="1560576" y="7620"/>
                  </a:lnTo>
                  <a:lnTo>
                    <a:pt x="1554480" y="0"/>
                  </a:lnTo>
                  <a:lnTo>
                    <a:pt x="1539240" y="0"/>
                  </a:lnTo>
                  <a:lnTo>
                    <a:pt x="1531620" y="7620"/>
                  </a:lnTo>
                  <a:lnTo>
                    <a:pt x="1531620" y="22860"/>
                  </a:lnTo>
                  <a:lnTo>
                    <a:pt x="1539240" y="28956"/>
                  </a:lnTo>
                  <a:lnTo>
                    <a:pt x="1554480" y="28956"/>
                  </a:lnTo>
                  <a:lnTo>
                    <a:pt x="1560576" y="22860"/>
                  </a:lnTo>
                  <a:close/>
                </a:path>
                <a:path w="1673860" h="585469">
                  <a:moveTo>
                    <a:pt x="1618488" y="22860"/>
                  </a:moveTo>
                  <a:lnTo>
                    <a:pt x="1618488" y="7620"/>
                  </a:lnTo>
                  <a:lnTo>
                    <a:pt x="1612392" y="0"/>
                  </a:lnTo>
                  <a:lnTo>
                    <a:pt x="1595628" y="0"/>
                  </a:lnTo>
                  <a:lnTo>
                    <a:pt x="1589532" y="7620"/>
                  </a:lnTo>
                  <a:lnTo>
                    <a:pt x="1589532" y="22860"/>
                  </a:lnTo>
                  <a:lnTo>
                    <a:pt x="1595628" y="28956"/>
                  </a:lnTo>
                  <a:lnTo>
                    <a:pt x="1612392" y="28956"/>
                  </a:lnTo>
                  <a:lnTo>
                    <a:pt x="1618488" y="22860"/>
                  </a:lnTo>
                  <a:close/>
                </a:path>
                <a:path w="1673860" h="585469">
                  <a:moveTo>
                    <a:pt x="1673352" y="24384"/>
                  </a:moveTo>
                  <a:lnTo>
                    <a:pt x="1673352" y="9144"/>
                  </a:lnTo>
                  <a:lnTo>
                    <a:pt x="1667256" y="1524"/>
                  </a:lnTo>
                  <a:lnTo>
                    <a:pt x="1652016" y="1524"/>
                  </a:lnTo>
                  <a:lnTo>
                    <a:pt x="1645920" y="9144"/>
                  </a:lnTo>
                  <a:lnTo>
                    <a:pt x="1645920" y="24384"/>
                  </a:lnTo>
                  <a:lnTo>
                    <a:pt x="1652016" y="30480"/>
                  </a:lnTo>
                  <a:lnTo>
                    <a:pt x="1667256" y="30480"/>
                  </a:lnTo>
                  <a:lnTo>
                    <a:pt x="1673352" y="24384"/>
                  </a:lnTo>
                  <a:close/>
                </a:path>
                <a:path w="1673860" h="585469">
                  <a:moveTo>
                    <a:pt x="1673352" y="80772"/>
                  </a:moveTo>
                  <a:lnTo>
                    <a:pt x="1673352" y="65532"/>
                  </a:lnTo>
                  <a:lnTo>
                    <a:pt x="1667256" y="59436"/>
                  </a:lnTo>
                  <a:lnTo>
                    <a:pt x="1652016" y="59436"/>
                  </a:lnTo>
                  <a:lnTo>
                    <a:pt x="1645920" y="65532"/>
                  </a:lnTo>
                  <a:lnTo>
                    <a:pt x="1645920" y="80772"/>
                  </a:lnTo>
                  <a:lnTo>
                    <a:pt x="1652016" y="88392"/>
                  </a:lnTo>
                  <a:lnTo>
                    <a:pt x="1667256" y="88392"/>
                  </a:lnTo>
                  <a:lnTo>
                    <a:pt x="1673352" y="80772"/>
                  </a:lnTo>
                  <a:close/>
                </a:path>
                <a:path w="1673860" h="585469">
                  <a:moveTo>
                    <a:pt x="1673352" y="138684"/>
                  </a:moveTo>
                  <a:lnTo>
                    <a:pt x="1673352" y="123444"/>
                  </a:lnTo>
                  <a:lnTo>
                    <a:pt x="1667256" y="115824"/>
                  </a:lnTo>
                  <a:lnTo>
                    <a:pt x="1652016" y="115824"/>
                  </a:lnTo>
                  <a:lnTo>
                    <a:pt x="1645920" y="123444"/>
                  </a:lnTo>
                  <a:lnTo>
                    <a:pt x="1645920" y="138684"/>
                  </a:lnTo>
                  <a:lnTo>
                    <a:pt x="1652016" y="144780"/>
                  </a:lnTo>
                  <a:lnTo>
                    <a:pt x="1667256" y="144780"/>
                  </a:lnTo>
                  <a:lnTo>
                    <a:pt x="1673352" y="138684"/>
                  </a:lnTo>
                  <a:close/>
                </a:path>
                <a:path w="1673860" h="585469">
                  <a:moveTo>
                    <a:pt x="1673352" y="195072"/>
                  </a:moveTo>
                  <a:lnTo>
                    <a:pt x="1673352" y="179832"/>
                  </a:lnTo>
                  <a:lnTo>
                    <a:pt x="1667256" y="173736"/>
                  </a:lnTo>
                  <a:lnTo>
                    <a:pt x="1652016" y="173736"/>
                  </a:lnTo>
                  <a:lnTo>
                    <a:pt x="1645920" y="179832"/>
                  </a:lnTo>
                  <a:lnTo>
                    <a:pt x="1645920" y="195072"/>
                  </a:lnTo>
                  <a:lnTo>
                    <a:pt x="1652016" y="202692"/>
                  </a:lnTo>
                  <a:lnTo>
                    <a:pt x="1667256" y="202692"/>
                  </a:lnTo>
                  <a:lnTo>
                    <a:pt x="1673352" y="195072"/>
                  </a:lnTo>
                  <a:close/>
                </a:path>
                <a:path w="1673860" h="585469">
                  <a:moveTo>
                    <a:pt x="1673352" y="252984"/>
                  </a:moveTo>
                  <a:lnTo>
                    <a:pt x="1673352" y="237744"/>
                  </a:lnTo>
                  <a:lnTo>
                    <a:pt x="1667256" y="230124"/>
                  </a:lnTo>
                  <a:lnTo>
                    <a:pt x="1652016" y="230124"/>
                  </a:lnTo>
                  <a:lnTo>
                    <a:pt x="1645920" y="237744"/>
                  </a:lnTo>
                  <a:lnTo>
                    <a:pt x="1645920" y="252984"/>
                  </a:lnTo>
                  <a:lnTo>
                    <a:pt x="1652016" y="259080"/>
                  </a:lnTo>
                  <a:lnTo>
                    <a:pt x="1667256" y="259080"/>
                  </a:lnTo>
                  <a:lnTo>
                    <a:pt x="1673352" y="252984"/>
                  </a:lnTo>
                  <a:close/>
                </a:path>
                <a:path w="1673860" h="585469">
                  <a:moveTo>
                    <a:pt x="1673352" y="310896"/>
                  </a:moveTo>
                  <a:lnTo>
                    <a:pt x="1673352" y="294132"/>
                  </a:lnTo>
                  <a:lnTo>
                    <a:pt x="1667256" y="288036"/>
                  </a:lnTo>
                  <a:lnTo>
                    <a:pt x="1652016" y="288036"/>
                  </a:lnTo>
                  <a:lnTo>
                    <a:pt x="1645920" y="294132"/>
                  </a:lnTo>
                  <a:lnTo>
                    <a:pt x="1645920" y="310896"/>
                  </a:lnTo>
                  <a:lnTo>
                    <a:pt x="1652016" y="316992"/>
                  </a:lnTo>
                  <a:lnTo>
                    <a:pt x="1667256" y="316992"/>
                  </a:lnTo>
                  <a:lnTo>
                    <a:pt x="1673352" y="310896"/>
                  </a:lnTo>
                  <a:close/>
                </a:path>
                <a:path w="1673860" h="585469">
                  <a:moveTo>
                    <a:pt x="1673352" y="367284"/>
                  </a:moveTo>
                  <a:lnTo>
                    <a:pt x="1673352" y="352044"/>
                  </a:lnTo>
                  <a:lnTo>
                    <a:pt x="1667256" y="344424"/>
                  </a:lnTo>
                  <a:lnTo>
                    <a:pt x="1652016" y="344424"/>
                  </a:lnTo>
                  <a:lnTo>
                    <a:pt x="1645920" y="352044"/>
                  </a:lnTo>
                  <a:lnTo>
                    <a:pt x="1645920" y="367284"/>
                  </a:lnTo>
                  <a:lnTo>
                    <a:pt x="1652016" y="373380"/>
                  </a:lnTo>
                  <a:lnTo>
                    <a:pt x="1667256" y="373380"/>
                  </a:lnTo>
                  <a:lnTo>
                    <a:pt x="1673352" y="367284"/>
                  </a:lnTo>
                  <a:close/>
                </a:path>
                <a:path w="1673860" h="585469">
                  <a:moveTo>
                    <a:pt x="1673352" y="425196"/>
                  </a:moveTo>
                  <a:lnTo>
                    <a:pt x="1673352" y="408432"/>
                  </a:lnTo>
                  <a:lnTo>
                    <a:pt x="1667256" y="402336"/>
                  </a:lnTo>
                  <a:lnTo>
                    <a:pt x="1652016" y="402336"/>
                  </a:lnTo>
                  <a:lnTo>
                    <a:pt x="1645920" y="408432"/>
                  </a:lnTo>
                  <a:lnTo>
                    <a:pt x="1645920" y="425196"/>
                  </a:lnTo>
                  <a:lnTo>
                    <a:pt x="1652016" y="431292"/>
                  </a:lnTo>
                  <a:lnTo>
                    <a:pt x="1667256" y="431292"/>
                  </a:lnTo>
                  <a:lnTo>
                    <a:pt x="1673352" y="425196"/>
                  </a:lnTo>
                  <a:close/>
                </a:path>
                <a:path w="1673860" h="585469">
                  <a:moveTo>
                    <a:pt x="1673352" y="481584"/>
                  </a:moveTo>
                  <a:lnTo>
                    <a:pt x="1673352" y="466344"/>
                  </a:lnTo>
                  <a:lnTo>
                    <a:pt x="1667256" y="458724"/>
                  </a:lnTo>
                  <a:lnTo>
                    <a:pt x="1652016" y="458724"/>
                  </a:lnTo>
                  <a:lnTo>
                    <a:pt x="1645920" y="466344"/>
                  </a:lnTo>
                  <a:lnTo>
                    <a:pt x="1645920" y="481584"/>
                  </a:lnTo>
                  <a:lnTo>
                    <a:pt x="1652016" y="487680"/>
                  </a:lnTo>
                  <a:lnTo>
                    <a:pt x="1667256" y="487680"/>
                  </a:lnTo>
                  <a:lnTo>
                    <a:pt x="1673352" y="481584"/>
                  </a:lnTo>
                  <a:close/>
                </a:path>
                <a:path w="1673860" h="585469">
                  <a:moveTo>
                    <a:pt x="1673352" y="539496"/>
                  </a:moveTo>
                  <a:lnTo>
                    <a:pt x="1673352" y="522732"/>
                  </a:lnTo>
                  <a:lnTo>
                    <a:pt x="1667256" y="516636"/>
                  </a:lnTo>
                  <a:lnTo>
                    <a:pt x="1652016" y="516636"/>
                  </a:lnTo>
                  <a:lnTo>
                    <a:pt x="1645920" y="522732"/>
                  </a:lnTo>
                  <a:lnTo>
                    <a:pt x="1645920" y="539496"/>
                  </a:lnTo>
                  <a:lnTo>
                    <a:pt x="1652016" y="545592"/>
                  </a:lnTo>
                  <a:lnTo>
                    <a:pt x="1667256" y="545592"/>
                  </a:lnTo>
                  <a:lnTo>
                    <a:pt x="1673352" y="539496"/>
                  </a:lnTo>
                  <a:close/>
                </a:path>
                <a:path w="1673860" h="585469">
                  <a:moveTo>
                    <a:pt x="1656588" y="577596"/>
                  </a:moveTo>
                  <a:lnTo>
                    <a:pt x="1656588" y="562356"/>
                  </a:lnTo>
                  <a:lnTo>
                    <a:pt x="1650492" y="556260"/>
                  </a:lnTo>
                  <a:lnTo>
                    <a:pt x="1633728" y="556260"/>
                  </a:lnTo>
                  <a:lnTo>
                    <a:pt x="1627632" y="562356"/>
                  </a:lnTo>
                  <a:lnTo>
                    <a:pt x="1627632" y="577596"/>
                  </a:lnTo>
                  <a:lnTo>
                    <a:pt x="1633728" y="585216"/>
                  </a:lnTo>
                  <a:lnTo>
                    <a:pt x="1650492" y="585216"/>
                  </a:lnTo>
                  <a:lnTo>
                    <a:pt x="1656588" y="577596"/>
                  </a:lnTo>
                  <a:close/>
                </a:path>
                <a:path w="1673860" h="585469">
                  <a:moveTo>
                    <a:pt x="1598676" y="577596"/>
                  </a:moveTo>
                  <a:lnTo>
                    <a:pt x="1598676" y="562356"/>
                  </a:lnTo>
                  <a:lnTo>
                    <a:pt x="1592580" y="556260"/>
                  </a:lnTo>
                  <a:lnTo>
                    <a:pt x="1577340" y="556260"/>
                  </a:lnTo>
                  <a:lnTo>
                    <a:pt x="1571244" y="562356"/>
                  </a:lnTo>
                  <a:lnTo>
                    <a:pt x="1571244" y="577596"/>
                  </a:lnTo>
                  <a:lnTo>
                    <a:pt x="1577340" y="585216"/>
                  </a:lnTo>
                  <a:lnTo>
                    <a:pt x="1592580" y="585216"/>
                  </a:lnTo>
                  <a:lnTo>
                    <a:pt x="1598676" y="577596"/>
                  </a:lnTo>
                  <a:close/>
                </a:path>
                <a:path w="1673860" h="585469">
                  <a:moveTo>
                    <a:pt x="1542288" y="577596"/>
                  </a:moveTo>
                  <a:lnTo>
                    <a:pt x="1542288" y="562356"/>
                  </a:lnTo>
                  <a:lnTo>
                    <a:pt x="1536192" y="556260"/>
                  </a:lnTo>
                  <a:lnTo>
                    <a:pt x="1519428" y="556260"/>
                  </a:lnTo>
                  <a:lnTo>
                    <a:pt x="1513332" y="562356"/>
                  </a:lnTo>
                  <a:lnTo>
                    <a:pt x="1513332" y="577596"/>
                  </a:lnTo>
                  <a:lnTo>
                    <a:pt x="1519428" y="585216"/>
                  </a:lnTo>
                  <a:lnTo>
                    <a:pt x="1536192" y="585216"/>
                  </a:lnTo>
                  <a:lnTo>
                    <a:pt x="1542288" y="577596"/>
                  </a:lnTo>
                  <a:close/>
                </a:path>
                <a:path w="1673860" h="585469">
                  <a:moveTo>
                    <a:pt x="1484376" y="577596"/>
                  </a:moveTo>
                  <a:lnTo>
                    <a:pt x="1484376" y="562356"/>
                  </a:lnTo>
                  <a:lnTo>
                    <a:pt x="1478280" y="556260"/>
                  </a:lnTo>
                  <a:lnTo>
                    <a:pt x="1463040" y="556260"/>
                  </a:lnTo>
                  <a:lnTo>
                    <a:pt x="1455420" y="562356"/>
                  </a:lnTo>
                  <a:lnTo>
                    <a:pt x="1455420" y="577596"/>
                  </a:lnTo>
                  <a:lnTo>
                    <a:pt x="1463040" y="585216"/>
                  </a:lnTo>
                  <a:lnTo>
                    <a:pt x="1478280" y="585216"/>
                  </a:lnTo>
                  <a:lnTo>
                    <a:pt x="1484376" y="577596"/>
                  </a:lnTo>
                  <a:close/>
                </a:path>
                <a:path w="1673860" h="585469">
                  <a:moveTo>
                    <a:pt x="1427988" y="577596"/>
                  </a:moveTo>
                  <a:lnTo>
                    <a:pt x="1427988" y="562356"/>
                  </a:lnTo>
                  <a:lnTo>
                    <a:pt x="1421892" y="556260"/>
                  </a:lnTo>
                  <a:lnTo>
                    <a:pt x="1405128" y="556260"/>
                  </a:lnTo>
                  <a:lnTo>
                    <a:pt x="1399032" y="562356"/>
                  </a:lnTo>
                  <a:lnTo>
                    <a:pt x="1399032" y="577596"/>
                  </a:lnTo>
                  <a:lnTo>
                    <a:pt x="1405128" y="585216"/>
                  </a:lnTo>
                  <a:lnTo>
                    <a:pt x="1421892" y="585216"/>
                  </a:lnTo>
                  <a:lnTo>
                    <a:pt x="1427988" y="577596"/>
                  </a:lnTo>
                  <a:close/>
                </a:path>
                <a:path w="1673860" h="585469">
                  <a:moveTo>
                    <a:pt x="1370076" y="577596"/>
                  </a:moveTo>
                  <a:lnTo>
                    <a:pt x="1370076" y="562356"/>
                  </a:lnTo>
                  <a:lnTo>
                    <a:pt x="1363980" y="556260"/>
                  </a:lnTo>
                  <a:lnTo>
                    <a:pt x="1348740" y="556260"/>
                  </a:lnTo>
                  <a:lnTo>
                    <a:pt x="1341120" y="562356"/>
                  </a:lnTo>
                  <a:lnTo>
                    <a:pt x="1341120" y="577596"/>
                  </a:lnTo>
                  <a:lnTo>
                    <a:pt x="1348740" y="585216"/>
                  </a:lnTo>
                  <a:lnTo>
                    <a:pt x="1363980" y="585216"/>
                  </a:lnTo>
                  <a:lnTo>
                    <a:pt x="1370076" y="577596"/>
                  </a:lnTo>
                  <a:close/>
                </a:path>
                <a:path w="1673860" h="585469">
                  <a:moveTo>
                    <a:pt x="1313688" y="577596"/>
                  </a:moveTo>
                  <a:lnTo>
                    <a:pt x="1313688" y="562356"/>
                  </a:lnTo>
                  <a:lnTo>
                    <a:pt x="1306068" y="556260"/>
                  </a:lnTo>
                  <a:lnTo>
                    <a:pt x="1290828" y="556260"/>
                  </a:lnTo>
                  <a:lnTo>
                    <a:pt x="1284732" y="562356"/>
                  </a:lnTo>
                  <a:lnTo>
                    <a:pt x="1284732" y="577596"/>
                  </a:lnTo>
                  <a:lnTo>
                    <a:pt x="1290828" y="585216"/>
                  </a:lnTo>
                  <a:lnTo>
                    <a:pt x="1306068" y="585216"/>
                  </a:lnTo>
                  <a:lnTo>
                    <a:pt x="1313688" y="577596"/>
                  </a:lnTo>
                  <a:close/>
                </a:path>
                <a:path w="1673860" h="585469">
                  <a:moveTo>
                    <a:pt x="1255776" y="577596"/>
                  </a:moveTo>
                  <a:lnTo>
                    <a:pt x="1255776" y="562356"/>
                  </a:lnTo>
                  <a:lnTo>
                    <a:pt x="1249680" y="556260"/>
                  </a:lnTo>
                  <a:lnTo>
                    <a:pt x="1234440" y="556260"/>
                  </a:lnTo>
                  <a:lnTo>
                    <a:pt x="1226820" y="562356"/>
                  </a:lnTo>
                  <a:lnTo>
                    <a:pt x="1226820" y="577596"/>
                  </a:lnTo>
                  <a:lnTo>
                    <a:pt x="1234440" y="585216"/>
                  </a:lnTo>
                  <a:lnTo>
                    <a:pt x="1249680" y="585216"/>
                  </a:lnTo>
                  <a:lnTo>
                    <a:pt x="1255776" y="577596"/>
                  </a:lnTo>
                  <a:close/>
                </a:path>
                <a:path w="1673860" h="585469">
                  <a:moveTo>
                    <a:pt x="1199388" y="577596"/>
                  </a:moveTo>
                  <a:lnTo>
                    <a:pt x="1199388" y="562356"/>
                  </a:lnTo>
                  <a:lnTo>
                    <a:pt x="1191768" y="556260"/>
                  </a:lnTo>
                  <a:lnTo>
                    <a:pt x="1176528" y="556260"/>
                  </a:lnTo>
                  <a:lnTo>
                    <a:pt x="1170432" y="562356"/>
                  </a:lnTo>
                  <a:lnTo>
                    <a:pt x="1170432" y="577596"/>
                  </a:lnTo>
                  <a:lnTo>
                    <a:pt x="1176528" y="585216"/>
                  </a:lnTo>
                  <a:lnTo>
                    <a:pt x="1191768" y="585216"/>
                  </a:lnTo>
                  <a:lnTo>
                    <a:pt x="1199388" y="577596"/>
                  </a:lnTo>
                  <a:close/>
                </a:path>
                <a:path w="1673860" h="585469">
                  <a:moveTo>
                    <a:pt x="1141476" y="577596"/>
                  </a:moveTo>
                  <a:lnTo>
                    <a:pt x="1141476" y="562356"/>
                  </a:lnTo>
                  <a:lnTo>
                    <a:pt x="1135380" y="556260"/>
                  </a:lnTo>
                  <a:lnTo>
                    <a:pt x="1120140" y="556260"/>
                  </a:lnTo>
                  <a:lnTo>
                    <a:pt x="1112520" y="562356"/>
                  </a:lnTo>
                  <a:lnTo>
                    <a:pt x="1112520" y="577596"/>
                  </a:lnTo>
                  <a:lnTo>
                    <a:pt x="1120140" y="585216"/>
                  </a:lnTo>
                  <a:lnTo>
                    <a:pt x="1135380" y="585216"/>
                  </a:lnTo>
                  <a:lnTo>
                    <a:pt x="1141476" y="577596"/>
                  </a:lnTo>
                  <a:close/>
                </a:path>
                <a:path w="1673860" h="585469">
                  <a:moveTo>
                    <a:pt x="1085088" y="577596"/>
                  </a:moveTo>
                  <a:lnTo>
                    <a:pt x="1085088" y="562356"/>
                  </a:lnTo>
                  <a:lnTo>
                    <a:pt x="1077468" y="556260"/>
                  </a:lnTo>
                  <a:lnTo>
                    <a:pt x="1062228" y="556260"/>
                  </a:lnTo>
                  <a:lnTo>
                    <a:pt x="1056132" y="562356"/>
                  </a:lnTo>
                  <a:lnTo>
                    <a:pt x="1056132" y="577596"/>
                  </a:lnTo>
                  <a:lnTo>
                    <a:pt x="1062228" y="585216"/>
                  </a:lnTo>
                  <a:lnTo>
                    <a:pt x="1077468" y="585216"/>
                  </a:lnTo>
                  <a:lnTo>
                    <a:pt x="1085088" y="577596"/>
                  </a:lnTo>
                  <a:close/>
                </a:path>
                <a:path w="1673860" h="585469">
                  <a:moveTo>
                    <a:pt x="1027176" y="577596"/>
                  </a:moveTo>
                  <a:lnTo>
                    <a:pt x="1027176" y="562356"/>
                  </a:lnTo>
                  <a:lnTo>
                    <a:pt x="1021080" y="556260"/>
                  </a:lnTo>
                  <a:lnTo>
                    <a:pt x="1005840" y="556260"/>
                  </a:lnTo>
                  <a:lnTo>
                    <a:pt x="998220" y="562356"/>
                  </a:lnTo>
                  <a:lnTo>
                    <a:pt x="998220" y="577596"/>
                  </a:lnTo>
                  <a:lnTo>
                    <a:pt x="1005840" y="585216"/>
                  </a:lnTo>
                  <a:lnTo>
                    <a:pt x="1021080" y="585216"/>
                  </a:lnTo>
                  <a:lnTo>
                    <a:pt x="1027176" y="577596"/>
                  </a:lnTo>
                  <a:close/>
                </a:path>
                <a:path w="1673860" h="585469">
                  <a:moveTo>
                    <a:pt x="970788" y="577596"/>
                  </a:moveTo>
                  <a:lnTo>
                    <a:pt x="970788" y="562356"/>
                  </a:lnTo>
                  <a:lnTo>
                    <a:pt x="963168" y="556260"/>
                  </a:lnTo>
                  <a:lnTo>
                    <a:pt x="947928" y="556260"/>
                  </a:lnTo>
                  <a:lnTo>
                    <a:pt x="941832" y="562356"/>
                  </a:lnTo>
                  <a:lnTo>
                    <a:pt x="941832" y="577596"/>
                  </a:lnTo>
                  <a:lnTo>
                    <a:pt x="947928" y="585216"/>
                  </a:lnTo>
                  <a:lnTo>
                    <a:pt x="963168" y="585216"/>
                  </a:lnTo>
                  <a:lnTo>
                    <a:pt x="970788" y="577596"/>
                  </a:lnTo>
                  <a:close/>
                </a:path>
                <a:path w="1673860" h="585469">
                  <a:moveTo>
                    <a:pt x="912876" y="577596"/>
                  </a:moveTo>
                  <a:lnTo>
                    <a:pt x="912876" y="562356"/>
                  </a:lnTo>
                  <a:lnTo>
                    <a:pt x="906780" y="556260"/>
                  </a:lnTo>
                  <a:lnTo>
                    <a:pt x="890016" y="556260"/>
                  </a:lnTo>
                  <a:lnTo>
                    <a:pt x="883920" y="562356"/>
                  </a:lnTo>
                  <a:lnTo>
                    <a:pt x="883920" y="577596"/>
                  </a:lnTo>
                  <a:lnTo>
                    <a:pt x="890016" y="585216"/>
                  </a:lnTo>
                  <a:lnTo>
                    <a:pt x="906780" y="585216"/>
                  </a:lnTo>
                  <a:lnTo>
                    <a:pt x="912876" y="577596"/>
                  </a:lnTo>
                  <a:close/>
                </a:path>
                <a:path w="1673860" h="585469">
                  <a:moveTo>
                    <a:pt x="856488" y="577596"/>
                  </a:moveTo>
                  <a:lnTo>
                    <a:pt x="856488" y="562356"/>
                  </a:lnTo>
                  <a:lnTo>
                    <a:pt x="848868" y="556260"/>
                  </a:lnTo>
                  <a:lnTo>
                    <a:pt x="833628" y="556260"/>
                  </a:lnTo>
                  <a:lnTo>
                    <a:pt x="827532" y="562356"/>
                  </a:lnTo>
                  <a:lnTo>
                    <a:pt x="827532" y="577596"/>
                  </a:lnTo>
                  <a:lnTo>
                    <a:pt x="833628" y="585216"/>
                  </a:lnTo>
                  <a:lnTo>
                    <a:pt x="848868" y="585216"/>
                  </a:lnTo>
                  <a:lnTo>
                    <a:pt x="856488" y="577596"/>
                  </a:lnTo>
                  <a:close/>
                </a:path>
                <a:path w="1673860" h="585469">
                  <a:moveTo>
                    <a:pt x="798576" y="577596"/>
                  </a:moveTo>
                  <a:lnTo>
                    <a:pt x="798576" y="562356"/>
                  </a:lnTo>
                  <a:lnTo>
                    <a:pt x="792480" y="556260"/>
                  </a:lnTo>
                  <a:lnTo>
                    <a:pt x="775716" y="556260"/>
                  </a:lnTo>
                  <a:lnTo>
                    <a:pt x="769620" y="562356"/>
                  </a:lnTo>
                  <a:lnTo>
                    <a:pt x="769620" y="577596"/>
                  </a:lnTo>
                  <a:lnTo>
                    <a:pt x="775716" y="585216"/>
                  </a:lnTo>
                  <a:lnTo>
                    <a:pt x="792480" y="585216"/>
                  </a:lnTo>
                  <a:lnTo>
                    <a:pt x="798576" y="577596"/>
                  </a:lnTo>
                  <a:close/>
                </a:path>
                <a:path w="1673860" h="585469">
                  <a:moveTo>
                    <a:pt x="740664" y="577596"/>
                  </a:moveTo>
                  <a:lnTo>
                    <a:pt x="740664" y="562356"/>
                  </a:lnTo>
                  <a:lnTo>
                    <a:pt x="734568" y="556260"/>
                  </a:lnTo>
                  <a:lnTo>
                    <a:pt x="719328" y="556260"/>
                  </a:lnTo>
                  <a:lnTo>
                    <a:pt x="713232" y="562356"/>
                  </a:lnTo>
                  <a:lnTo>
                    <a:pt x="713232" y="577596"/>
                  </a:lnTo>
                  <a:lnTo>
                    <a:pt x="719328" y="585216"/>
                  </a:lnTo>
                  <a:lnTo>
                    <a:pt x="734568" y="585216"/>
                  </a:lnTo>
                  <a:lnTo>
                    <a:pt x="740664" y="577596"/>
                  </a:lnTo>
                  <a:close/>
                </a:path>
                <a:path w="1673860" h="585469">
                  <a:moveTo>
                    <a:pt x="684276" y="577596"/>
                  </a:moveTo>
                  <a:lnTo>
                    <a:pt x="684276" y="562356"/>
                  </a:lnTo>
                  <a:lnTo>
                    <a:pt x="678180" y="556260"/>
                  </a:lnTo>
                  <a:lnTo>
                    <a:pt x="661416" y="556260"/>
                  </a:lnTo>
                  <a:lnTo>
                    <a:pt x="655320" y="562356"/>
                  </a:lnTo>
                  <a:lnTo>
                    <a:pt x="655320" y="577596"/>
                  </a:lnTo>
                  <a:lnTo>
                    <a:pt x="661416" y="585216"/>
                  </a:lnTo>
                  <a:lnTo>
                    <a:pt x="678180" y="585216"/>
                  </a:lnTo>
                  <a:lnTo>
                    <a:pt x="684276" y="577596"/>
                  </a:lnTo>
                  <a:close/>
                </a:path>
                <a:path w="1673860" h="585469">
                  <a:moveTo>
                    <a:pt x="626364" y="577596"/>
                  </a:moveTo>
                  <a:lnTo>
                    <a:pt x="626364" y="562356"/>
                  </a:lnTo>
                  <a:lnTo>
                    <a:pt x="620268" y="556260"/>
                  </a:lnTo>
                  <a:lnTo>
                    <a:pt x="605028" y="556260"/>
                  </a:lnTo>
                  <a:lnTo>
                    <a:pt x="598932" y="562356"/>
                  </a:lnTo>
                  <a:lnTo>
                    <a:pt x="598932" y="577596"/>
                  </a:lnTo>
                  <a:lnTo>
                    <a:pt x="605028" y="585216"/>
                  </a:lnTo>
                  <a:lnTo>
                    <a:pt x="620268" y="585216"/>
                  </a:lnTo>
                  <a:lnTo>
                    <a:pt x="626364" y="577596"/>
                  </a:lnTo>
                  <a:close/>
                </a:path>
                <a:path w="1673860" h="585469">
                  <a:moveTo>
                    <a:pt x="569976" y="577596"/>
                  </a:moveTo>
                  <a:lnTo>
                    <a:pt x="569976" y="562356"/>
                  </a:lnTo>
                  <a:lnTo>
                    <a:pt x="563880" y="556260"/>
                  </a:lnTo>
                  <a:lnTo>
                    <a:pt x="547116" y="556260"/>
                  </a:lnTo>
                  <a:lnTo>
                    <a:pt x="541020" y="562356"/>
                  </a:lnTo>
                  <a:lnTo>
                    <a:pt x="541020" y="577596"/>
                  </a:lnTo>
                  <a:lnTo>
                    <a:pt x="547116" y="585216"/>
                  </a:lnTo>
                  <a:lnTo>
                    <a:pt x="563880" y="585216"/>
                  </a:lnTo>
                  <a:lnTo>
                    <a:pt x="569976" y="577596"/>
                  </a:lnTo>
                  <a:close/>
                </a:path>
                <a:path w="1673860" h="585469">
                  <a:moveTo>
                    <a:pt x="512064" y="577596"/>
                  </a:moveTo>
                  <a:lnTo>
                    <a:pt x="512064" y="562356"/>
                  </a:lnTo>
                  <a:lnTo>
                    <a:pt x="505968" y="556260"/>
                  </a:lnTo>
                  <a:lnTo>
                    <a:pt x="490728" y="556260"/>
                  </a:lnTo>
                  <a:lnTo>
                    <a:pt x="484632" y="562356"/>
                  </a:lnTo>
                  <a:lnTo>
                    <a:pt x="484632" y="577596"/>
                  </a:lnTo>
                  <a:lnTo>
                    <a:pt x="490728" y="585216"/>
                  </a:lnTo>
                  <a:lnTo>
                    <a:pt x="505968" y="585216"/>
                  </a:lnTo>
                  <a:lnTo>
                    <a:pt x="512064" y="577596"/>
                  </a:lnTo>
                  <a:close/>
                </a:path>
                <a:path w="1673860" h="585469">
                  <a:moveTo>
                    <a:pt x="455676" y="577596"/>
                  </a:moveTo>
                  <a:lnTo>
                    <a:pt x="455676" y="562356"/>
                  </a:lnTo>
                  <a:lnTo>
                    <a:pt x="449580" y="556260"/>
                  </a:lnTo>
                  <a:lnTo>
                    <a:pt x="432816" y="556260"/>
                  </a:lnTo>
                  <a:lnTo>
                    <a:pt x="426720" y="562356"/>
                  </a:lnTo>
                  <a:lnTo>
                    <a:pt x="426720" y="577596"/>
                  </a:lnTo>
                  <a:lnTo>
                    <a:pt x="432816" y="585216"/>
                  </a:lnTo>
                  <a:lnTo>
                    <a:pt x="449580" y="585216"/>
                  </a:lnTo>
                  <a:lnTo>
                    <a:pt x="455676" y="577596"/>
                  </a:lnTo>
                  <a:close/>
                </a:path>
                <a:path w="1673860" h="585469">
                  <a:moveTo>
                    <a:pt x="397764" y="577596"/>
                  </a:moveTo>
                  <a:lnTo>
                    <a:pt x="397764" y="562356"/>
                  </a:lnTo>
                  <a:lnTo>
                    <a:pt x="391668" y="556260"/>
                  </a:lnTo>
                  <a:lnTo>
                    <a:pt x="376428" y="556260"/>
                  </a:lnTo>
                  <a:lnTo>
                    <a:pt x="370332" y="562356"/>
                  </a:lnTo>
                  <a:lnTo>
                    <a:pt x="370332" y="577596"/>
                  </a:lnTo>
                  <a:lnTo>
                    <a:pt x="376428" y="585216"/>
                  </a:lnTo>
                  <a:lnTo>
                    <a:pt x="391668" y="585216"/>
                  </a:lnTo>
                  <a:lnTo>
                    <a:pt x="397764" y="577596"/>
                  </a:lnTo>
                  <a:close/>
                </a:path>
                <a:path w="1673860" h="585469">
                  <a:moveTo>
                    <a:pt x="341376" y="577596"/>
                  </a:moveTo>
                  <a:lnTo>
                    <a:pt x="341376" y="562356"/>
                  </a:lnTo>
                  <a:lnTo>
                    <a:pt x="335280" y="556260"/>
                  </a:lnTo>
                  <a:lnTo>
                    <a:pt x="318516" y="556260"/>
                  </a:lnTo>
                  <a:lnTo>
                    <a:pt x="312420" y="562356"/>
                  </a:lnTo>
                  <a:lnTo>
                    <a:pt x="312420" y="577596"/>
                  </a:lnTo>
                  <a:lnTo>
                    <a:pt x="318516" y="585216"/>
                  </a:lnTo>
                  <a:lnTo>
                    <a:pt x="335280" y="585216"/>
                  </a:lnTo>
                  <a:lnTo>
                    <a:pt x="341376" y="577596"/>
                  </a:lnTo>
                  <a:close/>
                </a:path>
                <a:path w="1673860" h="585469">
                  <a:moveTo>
                    <a:pt x="283464" y="577596"/>
                  </a:moveTo>
                  <a:lnTo>
                    <a:pt x="283464" y="562356"/>
                  </a:lnTo>
                  <a:lnTo>
                    <a:pt x="277368" y="556260"/>
                  </a:lnTo>
                  <a:lnTo>
                    <a:pt x="262128" y="556260"/>
                  </a:lnTo>
                  <a:lnTo>
                    <a:pt x="256032" y="562356"/>
                  </a:lnTo>
                  <a:lnTo>
                    <a:pt x="256032" y="577596"/>
                  </a:lnTo>
                  <a:lnTo>
                    <a:pt x="262128" y="585216"/>
                  </a:lnTo>
                  <a:lnTo>
                    <a:pt x="277368" y="585216"/>
                  </a:lnTo>
                  <a:lnTo>
                    <a:pt x="283464" y="577596"/>
                  </a:lnTo>
                  <a:close/>
                </a:path>
                <a:path w="1673860" h="585469">
                  <a:moveTo>
                    <a:pt x="227076" y="577596"/>
                  </a:moveTo>
                  <a:lnTo>
                    <a:pt x="227076" y="562356"/>
                  </a:lnTo>
                  <a:lnTo>
                    <a:pt x="220980" y="556260"/>
                  </a:lnTo>
                  <a:lnTo>
                    <a:pt x="204216" y="556260"/>
                  </a:lnTo>
                  <a:lnTo>
                    <a:pt x="198120" y="562356"/>
                  </a:lnTo>
                  <a:lnTo>
                    <a:pt x="198120" y="577596"/>
                  </a:lnTo>
                  <a:lnTo>
                    <a:pt x="204216" y="585216"/>
                  </a:lnTo>
                  <a:lnTo>
                    <a:pt x="220980" y="585216"/>
                  </a:lnTo>
                  <a:lnTo>
                    <a:pt x="227076" y="577596"/>
                  </a:lnTo>
                  <a:close/>
                </a:path>
                <a:path w="1673860" h="585469">
                  <a:moveTo>
                    <a:pt x="169164" y="577596"/>
                  </a:moveTo>
                  <a:lnTo>
                    <a:pt x="169164" y="562356"/>
                  </a:lnTo>
                  <a:lnTo>
                    <a:pt x="163068" y="556260"/>
                  </a:lnTo>
                  <a:lnTo>
                    <a:pt x="147828" y="556260"/>
                  </a:lnTo>
                  <a:lnTo>
                    <a:pt x="141732" y="562356"/>
                  </a:lnTo>
                  <a:lnTo>
                    <a:pt x="141732" y="577596"/>
                  </a:lnTo>
                  <a:lnTo>
                    <a:pt x="147828" y="585216"/>
                  </a:lnTo>
                  <a:lnTo>
                    <a:pt x="163068" y="585216"/>
                  </a:lnTo>
                  <a:lnTo>
                    <a:pt x="169164" y="577596"/>
                  </a:lnTo>
                  <a:close/>
                </a:path>
                <a:path w="1673860" h="585469">
                  <a:moveTo>
                    <a:pt x="112776" y="577596"/>
                  </a:moveTo>
                  <a:lnTo>
                    <a:pt x="112776" y="562356"/>
                  </a:lnTo>
                  <a:lnTo>
                    <a:pt x="106680" y="556260"/>
                  </a:lnTo>
                  <a:lnTo>
                    <a:pt x="89916" y="556260"/>
                  </a:lnTo>
                  <a:lnTo>
                    <a:pt x="83820" y="562356"/>
                  </a:lnTo>
                  <a:lnTo>
                    <a:pt x="83820" y="577596"/>
                  </a:lnTo>
                  <a:lnTo>
                    <a:pt x="89916" y="585216"/>
                  </a:lnTo>
                  <a:lnTo>
                    <a:pt x="106680" y="585216"/>
                  </a:lnTo>
                  <a:lnTo>
                    <a:pt x="112776" y="5775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884809" y="2346960"/>
            <a:ext cx="1644650" cy="55499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561975" marR="106680" indent="-449580">
              <a:lnSpc>
                <a:spcPct val="100899"/>
              </a:lnSpc>
              <a:spcBef>
                <a:spcPts val="265"/>
              </a:spcBef>
            </a:pPr>
            <a:r>
              <a:rPr sz="1100" spc="-25" dirty="0">
                <a:latin typeface="Arial"/>
                <a:cs typeface="Arial"/>
              </a:rPr>
              <a:t>Projet</a:t>
            </a:r>
            <a:r>
              <a:rPr sz="1100" spc="-130" dirty="0">
                <a:latin typeface="Arial"/>
                <a:cs typeface="Arial"/>
              </a:rPr>
              <a:t> </a:t>
            </a:r>
            <a:r>
              <a:rPr sz="1100" spc="-50" dirty="0">
                <a:latin typeface="Arial"/>
                <a:cs typeface="Arial"/>
              </a:rPr>
              <a:t>de</a:t>
            </a:r>
            <a:r>
              <a:rPr sz="1100" spc="-95" dirty="0">
                <a:latin typeface="Arial"/>
                <a:cs typeface="Arial"/>
              </a:rPr>
              <a:t> </a:t>
            </a:r>
            <a:r>
              <a:rPr sz="1100" spc="-30" dirty="0">
                <a:latin typeface="Arial"/>
                <a:cs typeface="Arial"/>
              </a:rPr>
              <a:t>déclaration</a:t>
            </a:r>
            <a:r>
              <a:rPr sz="1100" spc="-120" dirty="0">
                <a:latin typeface="Arial"/>
                <a:cs typeface="Arial"/>
              </a:rPr>
              <a:t> </a:t>
            </a:r>
            <a:r>
              <a:rPr sz="1100" spc="-75" dirty="0">
                <a:latin typeface="Arial"/>
                <a:cs typeface="Arial"/>
              </a:rPr>
              <a:t>des  </a:t>
            </a:r>
            <a:r>
              <a:rPr sz="1100" spc="-40" dirty="0">
                <a:latin typeface="Arial"/>
                <a:cs typeface="Arial"/>
              </a:rPr>
              <a:t>principes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362337" y="2935224"/>
            <a:ext cx="27940" cy="29209"/>
          </a:xfrm>
          <a:custGeom>
            <a:avLst/>
            <a:gdLst/>
            <a:ahLst/>
            <a:cxnLst/>
            <a:rect l="l" t="t" r="r" b="b"/>
            <a:pathLst>
              <a:path w="27940" h="29210">
                <a:moveTo>
                  <a:pt x="27432" y="28956"/>
                </a:moveTo>
                <a:lnTo>
                  <a:pt x="27432" y="0"/>
                </a:lnTo>
                <a:lnTo>
                  <a:pt x="0" y="0"/>
                </a:lnTo>
                <a:lnTo>
                  <a:pt x="0" y="28956"/>
                </a:lnTo>
                <a:lnTo>
                  <a:pt x="27432" y="28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376053" y="2855214"/>
            <a:ext cx="1183005" cy="293370"/>
          </a:xfrm>
          <a:prstGeom prst="rect">
            <a:avLst/>
          </a:prstGeom>
          <a:solidFill>
            <a:srgbClr val="C3D69A"/>
          </a:solidFill>
          <a:ln w="27432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231140">
              <a:lnSpc>
                <a:spcPct val="100000"/>
              </a:lnSpc>
              <a:spcBef>
                <a:spcPts val="295"/>
              </a:spcBef>
            </a:pPr>
            <a:r>
              <a:rPr sz="1100" spc="-30" dirty="0">
                <a:latin typeface="Arial"/>
                <a:cs typeface="Arial"/>
              </a:rPr>
              <a:t>Approbation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943734" y="3182112"/>
            <a:ext cx="2525395" cy="260985"/>
            <a:chOff x="4943734" y="3182112"/>
            <a:chExt cx="2525395" cy="260985"/>
          </a:xfrm>
        </p:grpSpPr>
        <p:sp>
          <p:nvSpPr>
            <p:cNvPr id="38" name="object 38"/>
            <p:cNvSpPr/>
            <p:nvPr/>
          </p:nvSpPr>
          <p:spPr>
            <a:xfrm>
              <a:off x="4957450" y="3195827"/>
              <a:ext cx="2498090" cy="231775"/>
            </a:xfrm>
            <a:custGeom>
              <a:avLst/>
              <a:gdLst/>
              <a:ahLst/>
              <a:cxnLst/>
              <a:rect l="l" t="t" r="r" b="b"/>
              <a:pathLst>
                <a:path w="2498090" h="231775">
                  <a:moveTo>
                    <a:pt x="2497835" y="231647"/>
                  </a:moveTo>
                  <a:lnTo>
                    <a:pt x="2497835" y="0"/>
                  </a:lnTo>
                  <a:lnTo>
                    <a:pt x="0" y="0"/>
                  </a:lnTo>
                  <a:lnTo>
                    <a:pt x="0" y="231647"/>
                  </a:lnTo>
                  <a:lnTo>
                    <a:pt x="2497835" y="231647"/>
                  </a:lnTo>
                  <a:close/>
                </a:path>
              </a:pathLst>
            </a:custGeom>
            <a:solidFill>
              <a:srgbClr val="94B2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943734" y="3182112"/>
              <a:ext cx="2525395" cy="260985"/>
            </a:xfrm>
            <a:custGeom>
              <a:avLst/>
              <a:gdLst/>
              <a:ahLst/>
              <a:cxnLst/>
              <a:rect l="l" t="t" r="r" b="b"/>
              <a:pathLst>
                <a:path w="2525395" h="260985">
                  <a:moveTo>
                    <a:pt x="28956" y="231648"/>
                  </a:moveTo>
                  <a:lnTo>
                    <a:pt x="28956" y="16764"/>
                  </a:lnTo>
                  <a:lnTo>
                    <a:pt x="0" y="16764"/>
                  </a:lnTo>
                  <a:lnTo>
                    <a:pt x="0" y="245364"/>
                  </a:lnTo>
                  <a:lnTo>
                    <a:pt x="13716" y="245364"/>
                  </a:lnTo>
                  <a:lnTo>
                    <a:pt x="13716" y="231648"/>
                  </a:lnTo>
                  <a:lnTo>
                    <a:pt x="28956" y="231648"/>
                  </a:lnTo>
                  <a:close/>
                </a:path>
                <a:path w="2525395" h="260985">
                  <a:moveTo>
                    <a:pt x="128016" y="260604"/>
                  </a:moveTo>
                  <a:lnTo>
                    <a:pt x="128016" y="231648"/>
                  </a:lnTo>
                  <a:lnTo>
                    <a:pt x="13716" y="231648"/>
                  </a:lnTo>
                  <a:lnTo>
                    <a:pt x="13716" y="245364"/>
                  </a:lnTo>
                  <a:lnTo>
                    <a:pt x="28956" y="245364"/>
                  </a:lnTo>
                  <a:lnTo>
                    <a:pt x="28956" y="260604"/>
                  </a:lnTo>
                  <a:lnTo>
                    <a:pt x="128016" y="260604"/>
                  </a:lnTo>
                  <a:close/>
                </a:path>
                <a:path w="2525395" h="260985">
                  <a:moveTo>
                    <a:pt x="28956" y="260604"/>
                  </a:moveTo>
                  <a:lnTo>
                    <a:pt x="28956" y="245364"/>
                  </a:lnTo>
                  <a:lnTo>
                    <a:pt x="13716" y="245364"/>
                  </a:lnTo>
                  <a:lnTo>
                    <a:pt x="13716" y="260604"/>
                  </a:lnTo>
                  <a:lnTo>
                    <a:pt x="28956" y="260604"/>
                  </a:lnTo>
                  <a:close/>
                </a:path>
                <a:path w="2525395" h="260985">
                  <a:moveTo>
                    <a:pt x="326136" y="28956"/>
                  </a:moveTo>
                  <a:lnTo>
                    <a:pt x="326136" y="0"/>
                  </a:lnTo>
                  <a:lnTo>
                    <a:pt x="97536" y="0"/>
                  </a:lnTo>
                  <a:lnTo>
                    <a:pt x="97536" y="28956"/>
                  </a:lnTo>
                  <a:lnTo>
                    <a:pt x="326136" y="28956"/>
                  </a:lnTo>
                  <a:close/>
                </a:path>
                <a:path w="2525395" h="260985">
                  <a:moveTo>
                    <a:pt x="441960" y="260604"/>
                  </a:moveTo>
                  <a:lnTo>
                    <a:pt x="441960" y="231648"/>
                  </a:lnTo>
                  <a:lnTo>
                    <a:pt x="213360" y="231648"/>
                  </a:lnTo>
                  <a:lnTo>
                    <a:pt x="213360" y="260604"/>
                  </a:lnTo>
                  <a:lnTo>
                    <a:pt x="441960" y="260604"/>
                  </a:lnTo>
                  <a:close/>
                </a:path>
                <a:path w="2525395" h="260985">
                  <a:moveTo>
                    <a:pt x="640080" y="28956"/>
                  </a:moveTo>
                  <a:lnTo>
                    <a:pt x="640080" y="0"/>
                  </a:lnTo>
                  <a:lnTo>
                    <a:pt x="411480" y="0"/>
                  </a:lnTo>
                  <a:lnTo>
                    <a:pt x="411480" y="28956"/>
                  </a:lnTo>
                  <a:lnTo>
                    <a:pt x="640080" y="28956"/>
                  </a:lnTo>
                  <a:close/>
                </a:path>
                <a:path w="2525395" h="260985">
                  <a:moveTo>
                    <a:pt x="755904" y="260604"/>
                  </a:moveTo>
                  <a:lnTo>
                    <a:pt x="755904" y="231648"/>
                  </a:lnTo>
                  <a:lnTo>
                    <a:pt x="527304" y="231648"/>
                  </a:lnTo>
                  <a:lnTo>
                    <a:pt x="527304" y="260604"/>
                  </a:lnTo>
                  <a:lnTo>
                    <a:pt x="755904" y="260604"/>
                  </a:lnTo>
                  <a:close/>
                </a:path>
                <a:path w="2525395" h="260985">
                  <a:moveTo>
                    <a:pt x="954024" y="28956"/>
                  </a:moveTo>
                  <a:lnTo>
                    <a:pt x="954024" y="0"/>
                  </a:lnTo>
                  <a:lnTo>
                    <a:pt x="725424" y="0"/>
                  </a:lnTo>
                  <a:lnTo>
                    <a:pt x="725424" y="28956"/>
                  </a:lnTo>
                  <a:lnTo>
                    <a:pt x="954024" y="28956"/>
                  </a:lnTo>
                  <a:close/>
                </a:path>
                <a:path w="2525395" h="260985">
                  <a:moveTo>
                    <a:pt x="1069848" y="260604"/>
                  </a:moveTo>
                  <a:lnTo>
                    <a:pt x="1069848" y="231648"/>
                  </a:lnTo>
                  <a:lnTo>
                    <a:pt x="841248" y="231648"/>
                  </a:lnTo>
                  <a:lnTo>
                    <a:pt x="841248" y="260604"/>
                  </a:lnTo>
                  <a:lnTo>
                    <a:pt x="1069848" y="260604"/>
                  </a:lnTo>
                  <a:close/>
                </a:path>
                <a:path w="2525395" h="260985">
                  <a:moveTo>
                    <a:pt x="1267968" y="28956"/>
                  </a:moveTo>
                  <a:lnTo>
                    <a:pt x="1267968" y="0"/>
                  </a:lnTo>
                  <a:lnTo>
                    <a:pt x="1039368" y="0"/>
                  </a:lnTo>
                  <a:lnTo>
                    <a:pt x="1039368" y="28956"/>
                  </a:lnTo>
                  <a:lnTo>
                    <a:pt x="1267968" y="28956"/>
                  </a:lnTo>
                  <a:close/>
                </a:path>
                <a:path w="2525395" h="260985">
                  <a:moveTo>
                    <a:pt x="1385316" y="260604"/>
                  </a:moveTo>
                  <a:lnTo>
                    <a:pt x="1385316" y="231648"/>
                  </a:lnTo>
                  <a:lnTo>
                    <a:pt x="1156716" y="231648"/>
                  </a:lnTo>
                  <a:lnTo>
                    <a:pt x="1156716" y="260604"/>
                  </a:lnTo>
                  <a:lnTo>
                    <a:pt x="1385316" y="260604"/>
                  </a:lnTo>
                  <a:close/>
                </a:path>
                <a:path w="2525395" h="260985">
                  <a:moveTo>
                    <a:pt x="1583436" y="28956"/>
                  </a:moveTo>
                  <a:lnTo>
                    <a:pt x="1583436" y="0"/>
                  </a:lnTo>
                  <a:lnTo>
                    <a:pt x="1354836" y="0"/>
                  </a:lnTo>
                  <a:lnTo>
                    <a:pt x="1354836" y="28956"/>
                  </a:lnTo>
                  <a:lnTo>
                    <a:pt x="1583436" y="28956"/>
                  </a:lnTo>
                  <a:close/>
                </a:path>
                <a:path w="2525395" h="260985">
                  <a:moveTo>
                    <a:pt x="1699260" y="260604"/>
                  </a:moveTo>
                  <a:lnTo>
                    <a:pt x="1699260" y="231648"/>
                  </a:lnTo>
                  <a:lnTo>
                    <a:pt x="1470660" y="231648"/>
                  </a:lnTo>
                  <a:lnTo>
                    <a:pt x="1470660" y="260604"/>
                  </a:lnTo>
                  <a:lnTo>
                    <a:pt x="1699260" y="260604"/>
                  </a:lnTo>
                  <a:close/>
                </a:path>
                <a:path w="2525395" h="260985">
                  <a:moveTo>
                    <a:pt x="1897380" y="28956"/>
                  </a:moveTo>
                  <a:lnTo>
                    <a:pt x="1897380" y="0"/>
                  </a:lnTo>
                  <a:lnTo>
                    <a:pt x="1668780" y="0"/>
                  </a:lnTo>
                  <a:lnTo>
                    <a:pt x="1668780" y="28956"/>
                  </a:lnTo>
                  <a:lnTo>
                    <a:pt x="1897380" y="28956"/>
                  </a:lnTo>
                  <a:close/>
                </a:path>
                <a:path w="2525395" h="260985">
                  <a:moveTo>
                    <a:pt x="2013204" y="260604"/>
                  </a:moveTo>
                  <a:lnTo>
                    <a:pt x="2013204" y="231648"/>
                  </a:lnTo>
                  <a:lnTo>
                    <a:pt x="1784604" y="231648"/>
                  </a:lnTo>
                  <a:lnTo>
                    <a:pt x="1784604" y="260604"/>
                  </a:lnTo>
                  <a:lnTo>
                    <a:pt x="2013204" y="260604"/>
                  </a:lnTo>
                  <a:close/>
                </a:path>
                <a:path w="2525395" h="260985">
                  <a:moveTo>
                    <a:pt x="2211324" y="28956"/>
                  </a:moveTo>
                  <a:lnTo>
                    <a:pt x="2211324" y="0"/>
                  </a:lnTo>
                  <a:lnTo>
                    <a:pt x="1982724" y="0"/>
                  </a:lnTo>
                  <a:lnTo>
                    <a:pt x="1982724" y="28956"/>
                  </a:lnTo>
                  <a:lnTo>
                    <a:pt x="2211324" y="28956"/>
                  </a:lnTo>
                  <a:close/>
                </a:path>
                <a:path w="2525395" h="260985">
                  <a:moveTo>
                    <a:pt x="2327148" y="260604"/>
                  </a:moveTo>
                  <a:lnTo>
                    <a:pt x="2327148" y="231648"/>
                  </a:lnTo>
                  <a:lnTo>
                    <a:pt x="2098548" y="231648"/>
                  </a:lnTo>
                  <a:lnTo>
                    <a:pt x="2098548" y="260604"/>
                  </a:lnTo>
                  <a:lnTo>
                    <a:pt x="2327148" y="260604"/>
                  </a:lnTo>
                  <a:close/>
                </a:path>
                <a:path w="2525395" h="260985">
                  <a:moveTo>
                    <a:pt x="2525268" y="28956"/>
                  </a:moveTo>
                  <a:lnTo>
                    <a:pt x="2525268" y="0"/>
                  </a:lnTo>
                  <a:lnTo>
                    <a:pt x="2296668" y="0"/>
                  </a:lnTo>
                  <a:lnTo>
                    <a:pt x="2296668" y="28956"/>
                  </a:lnTo>
                  <a:lnTo>
                    <a:pt x="2496312" y="28956"/>
                  </a:lnTo>
                  <a:lnTo>
                    <a:pt x="2496312" y="13716"/>
                  </a:lnTo>
                  <a:lnTo>
                    <a:pt x="2511552" y="28956"/>
                  </a:lnTo>
                  <a:lnTo>
                    <a:pt x="2525268" y="28956"/>
                  </a:lnTo>
                  <a:close/>
                </a:path>
                <a:path w="2525395" h="260985">
                  <a:moveTo>
                    <a:pt x="2511552" y="231648"/>
                  </a:moveTo>
                  <a:lnTo>
                    <a:pt x="2414016" y="231648"/>
                  </a:lnTo>
                  <a:lnTo>
                    <a:pt x="2414016" y="260604"/>
                  </a:lnTo>
                  <a:lnTo>
                    <a:pt x="2496312" y="260604"/>
                  </a:lnTo>
                  <a:lnTo>
                    <a:pt x="2496312" y="245364"/>
                  </a:lnTo>
                  <a:lnTo>
                    <a:pt x="2511552" y="231648"/>
                  </a:lnTo>
                  <a:close/>
                </a:path>
                <a:path w="2525395" h="260985">
                  <a:moveTo>
                    <a:pt x="2511552" y="28956"/>
                  </a:moveTo>
                  <a:lnTo>
                    <a:pt x="2496312" y="13716"/>
                  </a:lnTo>
                  <a:lnTo>
                    <a:pt x="2496312" y="28956"/>
                  </a:lnTo>
                  <a:lnTo>
                    <a:pt x="2511552" y="28956"/>
                  </a:lnTo>
                  <a:close/>
                </a:path>
                <a:path w="2525395" h="260985">
                  <a:moveTo>
                    <a:pt x="2525268" y="260604"/>
                  </a:moveTo>
                  <a:lnTo>
                    <a:pt x="2525268" y="114300"/>
                  </a:lnTo>
                  <a:lnTo>
                    <a:pt x="2496312" y="114300"/>
                  </a:lnTo>
                  <a:lnTo>
                    <a:pt x="2496312" y="231648"/>
                  </a:lnTo>
                  <a:lnTo>
                    <a:pt x="2511552" y="231648"/>
                  </a:lnTo>
                  <a:lnTo>
                    <a:pt x="2511552" y="260604"/>
                  </a:lnTo>
                  <a:lnTo>
                    <a:pt x="2525268" y="260604"/>
                  </a:lnTo>
                  <a:close/>
                </a:path>
                <a:path w="2525395" h="260985">
                  <a:moveTo>
                    <a:pt x="2511552" y="260604"/>
                  </a:moveTo>
                  <a:lnTo>
                    <a:pt x="2511552" y="231648"/>
                  </a:lnTo>
                  <a:lnTo>
                    <a:pt x="2496312" y="245364"/>
                  </a:lnTo>
                  <a:lnTo>
                    <a:pt x="2496312" y="260604"/>
                  </a:lnTo>
                  <a:lnTo>
                    <a:pt x="2511552" y="2606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957450" y="3195827"/>
            <a:ext cx="2498090" cy="23177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793750">
              <a:lnSpc>
                <a:spcPct val="100000"/>
              </a:lnSpc>
              <a:spcBef>
                <a:spcPts val="300"/>
              </a:spcBef>
            </a:pPr>
            <a:r>
              <a:rPr sz="1200" spc="-60" dirty="0">
                <a:latin typeface="Arial"/>
                <a:cs typeface="Arial"/>
              </a:rPr>
              <a:t>Commentaires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002158" y="3611879"/>
            <a:ext cx="1671955" cy="166370"/>
            <a:chOff x="3002158" y="3611879"/>
            <a:chExt cx="1671955" cy="166370"/>
          </a:xfrm>
        </p:grpSpPr>
        <p:sp>
          <p:nvSpPr>
            <p:cNvPr id="42" name="object 42"/>
            <p:cNvSpPr/>
            <p:nvPr/>
          </p:nvSpPr>
          <p:spPr>
            <a:xfrm>
              <a:off x="3015874" y="3627119"/>
              <a:ext cx="1643380" cy="151130"/>
            </a:xfrm>
            <a:custGeom>
              <a:avLst/>
              <a:gdLst/>
              <a:ahLst/>
              <a:cxnLst/>
              <a:rect l="l" t="t" r="r" b="b"/>
              <a:pathLst>
                <a:path w="1643379" h="151129">
                  <a:moveTo>
                    <a:pt x="0" y="0"/>
                  </a:moveTo>
                  <a:lnTo>
                    <a:pt x="0" y="150876"/>
                  </a:lnTo>
                  <a:lnTo>
                    <a:pt x="1642872" y="150876"/>
                  </a:lnTo>
                  <a:lnTo>
                    <a:pt x="16428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002158" y="3611879"/>
              <a:ext cx="1671955" cy="166370"/>
            </a:xfrm>
            <a:custGeom>
              <a:avLst/>
              <a:gdLst/>
              <a:ahLst/>
              <a:cxnLst/>
              <a:rect l="l" t="t" r="r" b="b"/>
              <a:pathLst>
                <a:path w="1671954" h="166370">
                  <a:moveTo>
                    <a:pt x="27432" y="160020"/>
                  </a:moveTo>
                  <a:lnTo>
                    <a:pt x="27432" y="144780"/>
                  </a:lnTo>
                  <a:lnTo>
                    <a:pt x="21336" y="138684"/>
                  </a:lnTo>
                  <a:lnTo>
                    <a:pt x="6096" y="138684"/>
                  </a:lnTo>
                  <a:lnTo>
                    <a:pt x="0" y="144780"/>
                  </a:lnTo>
                  <a:lnTo>
                    <a:pt x="0" y="160020"/>
                  </a:lnTo>
                  <a:lnTo>
                    <a:pt x="4877" y="166116"/>
                  </a:lnTo>
                  <a:lnTo>
                    <a:pt x="22554" y="166116"/>
                  </a:lnTo>
                  <a:lnTo>
                    <a:pt x="27432" y="160020"/>
                  </a:lnTo>
                  <a:close/>
                </a:path>
                <a:path w="1671954" h="166370">
                  <a:moveTo>
                    <a:pt x="27432" y="103632"/>
                  </a:moveTo>
                  <a:lnTo>
                    <a:pt x="27432" y="86868"/>
                  </a:lnTo>
                  <a:lnTo>
                    <a:pt x="21336" y="80772"/>
                  </a:lnTo>
                  <a:lnTo>
                    <a:pt x="6096" y="80772"/>
                  </a:lnTo>
                  <a:lnTo>
                    <a:pt x="0" y="86868"/>
                  </a:lnTo>
                  <a:lnTo>
                    <a:pt x="0" y="103632"/>
                  </a:lnTo>
                  <a:lnTo>
                    <a:pt x="6096" y="109728"/>
                  </a:lnTo>
                  <a:lnTo>
                    <a:pt x="21336" y="109728"/>
                  </a:lnTo>
                  <a:lnTo>
                    <a:pt x="27432" y="103632"/>
                  </a:lnTo>
                  <a:close/>
                </a:path>
                <a:path w="1671954" h="166370">
                  <a:moveTo>
                    <a:pt x="27432" y="45720"/>
                  </a:moveTo>
                  <a:lnTo>
                    <a:pt x="27432" y="30480"/>
                  </a:lnTo>
                  <a:lnTo>
                    <a:pt x="21336" y="24384"/>
                  </a:lnTo>
                  <a:lnTo>
                    <a:pt x="6096" y="24384"/>
                  </a:lnTo>
                  <a:lnTo>
                    <a:pt x="0" y="30480"/>
                  </a:lnTo>
                  <a:lnTo>
                    <a:pt x="0" y="45720"/>
                  </a:lnTo>
                  <a:lnTo>
                    <a:pt x="6096" y="53340"/>
                  </a:lnTo>
                  <a:lnTo>
                    <a:pt x="21336" y="53340"/>
                  </a:lnTo>
                  <a:lnTo>
                    <a:pt x="27432" y="45720"/>
                  </a:lnTo>
                  <a:close/>
                </a:path>
                <a:path w="1671954" h="166370">
                  <a:moveTo>
                    <a:pt x="60960" y="22860"/>
                  </a:moveTo>
                  <a:lnTo>
                    <a:pt x="60960" y="6096"/>
                  </a:lnTo>
                  <a:lnTo>
                    <a:pt x="54864" y="0"/>
                  </a:lnTo>
                  <a:lnTo>
                    <a:pt x="39624" y="0"/>
                  </a:lnTo>
                  <a:lnTo>
                    <a:pt x="33528" y="6096"/>
                  </a:lnTo>
                  <a:lnTo>
                    <a:pt x="33528" y="22860"/>
                  </a:lnTo>
                  <a:lnTo>
                    <a:pt x="39624" y="28956"/>
                  </a:lnTo>
                  <a:lnTo>
                    <a:pt x="54864" y="28956"/>
                  </a:lnTo>
                  <a:lnTo>
                    <a:pt x="60960" y="22860"/>
                  </a:lnTo>
                  <a:close/>
                </a:path>
                <a:path w="1671954" h="166370">
                  <a:moveTo>
                    <a:pt x="118872" y="22860"/>
                  </a:moveTo>
                  <a:lnTo>
                    <a:pt x="118872" y="6096"/>
                  </a:lnTo>
                  <a:lnTo>
                    <a:pt x="112776" y="0"/>
                  </a:lnTo>
                  <a:lnTo>
                    <a:pt x="96012" y="0"/>
                  </a:lnTo>
                  <a:lnTo>
                    <a:pt x="89916" y="6096"/>
                  </a:lnTo>
                  <a:lnTo>
                    <a:pt x="89916" y="22860"/>
                  </a:lnTo>
                  <a:lnTo>
                    <a:pt x="96012" y="28956"/>
                  </a:lnTo>
                  <a:lnTo>
                    <a:pt x="112776" y="28956"/>
                  </a:lnTo>
                  <a:lnTo>
                    <a:pt x="118872" y="22860"/>
                  </a:lnTo>
                  <a:close/>
                </a:path>
                <a:path w="1671954" h="166370">
                  <a:moveTo>
                    <a:pt x="175260" y="22860"/>
                  </a:moveTo>
                  <a:lnTo>
                    <a:pt x="175260" y="6096"/>
                  </a:lnTo>
                  <a:lnTo>
                    <a:pt x="169164" y="0"/>
                  </a:lnTo>
                  <a:lnTo>
                    <a:pt x="153924" y="0"/>
                  </a:lnTo>
                  <a:lnTo>
                    <a:pt x="147828" y="6096"/>
                  </a:lnTo>
                  <a:lnTo>
                    <a:pt x="147828" y="22860"/>
                  </a:lnTo>
                  <a:lnTo>
                    <a:pt x="153924" y="28956"/>
                  </a:lnTo>
                  <a:lnTo>
                    <a:pt x="169164" y="28956"/>
                  </a:lnTo>
                  <a:lnTo>
                    <a:pt x="175260" y="22860"/>
                  </a:lnTo>
                  <a:close/>
                </a:path>
                <a:path w="1671954" h="166370">
                  <a:moveTo>
                    <a:pt x="233172" y="22860"/>
                  </a:moveTo>
                  <a:lnTo>
                    <a:pt x="233172" y="6096"/>
                  </a:lnTo>
                  <a:lnTo>
                    <a:pt x="227076" y="0"/>
                  </a:lnTo>
                  <a:lnTo>
                    <a:pt x="210312" y="0"/>
                  </a:lnTo>
                  <a:lnTo>
                    <a:pt x="204216" y="6096"/>
                  </a:lnTo>
                  <a:lnTo>
                    <a:pt x="204216" y="22860"/>
                  </a:lnTo>
                  <a:lnTo>
                    <a:pt x="210312" y="28956"/>
                  </a:lnTo>
                  <a:lnTo>
                    <a:pt x="227076" y="28956"/>
                  </a:lnTo>
                  <a:lnTo>
                    <a:pt x="233172" y="22860"/>
                  </a:lnTo>
                  <a:close/>
                </a:path>
                <a:path w="1671954" h="166370">
                  <a:moveTo>
                    <a:pt x="291084" y="22860"/>
                  </a:moveTo>
                  <a:lnTo>
                    <a:pt x="291084" y="6096"/>
                  </a:lnTo>
                  <a:lnTo>
                    <a:pt x="283464" y="0"/>
                  </a:lnTo>
                  <a:lnTo>
                    <a:pt x="268224" y="0"/>
                  </a:lnTo>
                  <a:lnTo>
                    <a:pt x="262128" y="6096"/>
                  </a:lnTo>
                  <a:lnTo>
                    <a:pt x="262128" y="22860"/>
                  </a:lnTo>
                  <a:lnTo>
                    <a:pt x="268224" y="28956"/>
                  </a:lnTo>
                  <a:lnTo>
                    <a:pt x="283464" y="28956"/>
                  </a:lnTo>
                  <a:lnTo>
                    <a:pt x="291084" y="22860"/>
                  </a:lnTo>
                  <a:close/>
                </a:path>
                <a:path w="1671954" h="166370">
                  <a:moveTo>
                    <a:pt x="347472" y="22860"/>
                  </a:moveTo>
                  <a:lnTo>
                    <a:pt x="347472" y="6096"/>
                  </a:lnTo>
                  <a:lnTo>
                    <a:pt x="341376" y="0"/>
                  </a:lnTo>
                  <a:lnTo>
                    <a:pt x="324612" y="0"/>
                  </a:lnTo>
                  <a:lnTo>
                    <a:pt x="318516" y="6096"/>
                  </a:lnTo>
                  <a:lnTo>
                    <a:pt x="318516" y="22860"/>
                  </a:lnTo>
                  <a:lnTo>
                    <a:pt x="324612" y="28956"/>
                  </a:lnTo>
                  <a:lnTo>
                    <a:pt x="341376" y="28956"/>
                  </a:lnTo>
                  <a:lnTo>
                    <a:pt x="347472" y="22860"/>
                  </a:lnTo>
                  <a:close/>
                </a:path>
                <a:path w="1671954" h="166370">
                  <a:moveTo>
                    <a:pt x="405384" y="22860"/>
                  </a:moveTo>
                  <a:lnTo>
                    <a:pt x="405384" y="6096"/>
                  </a:lnTo>
                  <a:lnTo>
                    <a:pt x="397764" y="0"/>
                  </a:lnTo>
                  <a:lnTo>
                    <a:pt x="382524" y="0"/>
                  </a:lnTo>
                  <a:lnTo>
                    <a:pt x="376428" y="6096"/>
                  </a:lnTo>
                  <a:lnTo>
                    <a:pt x="376428" y="22860"/>
                  </a:lnTo>
                  <a:lnTo>
                    <a:pt x="382524" y="28956"/>
                  </a:lnTo>
                  <a:lnTo>
                    <a:pt x="397764" y="28956"/>
                  </a:lnTo>
                  <a:lnTo>
                    <a:pt x="405384" y="22860"/>
                  </a:lnTo>
                  <a:close/>
                </a:path>
                <a:path w="1671954" h="166370">
                  <a:moveTo>
                    <a:pt x="461772" y="22860"/>
                  </a:moveTo>
                  <a:lnTo>
                    <a:pt x="461772" y="6096"/>
                  </a:lnTo>
                  <a:lnTo>
                    <a:pt x="455676" y="0"/>
                  </a:lnTo>
                  <a:lnTo>
                    <a:pt x="438912" y="0"/>
                  </a:lnTo>
                  <a:lnTo>
                    <a:pt x="432816" y="6096"/>
                  </a:lnTo>
                  <a:lnTo>
                    <a:pt x="432816" y="22860"/>
                  </a:lnTo>
                  <a:lnTo>
                    <a:pt x="438912" y="28956"/>
                  </a:lnTo>
                  <a:lnTo>
                    <a:pt x="455676" y="28956"/>
                  </a:lnTo>
                  <a:lnTo>
                    <a:pt x="461772" y="22860"/>
                  </a:lnTo>
                  <a:close/>
                </a:path>
                <a:path w="1671954" h="166370">
                  <a:moveTo>
                    <a:pt x="519684" y="22860"/>
                  </a:moveTo>
                  <a:lnTo>
                    <a:pt x="519684" y="6096"/>
                  </a:lnTo>
                  <a:lnTo>
                    <a:pt x="512064" y="0"/>
                  </a:lnTo>
                  <a:lnTo>
                    <a:pt x="496824" y="0"/>
                  </a:lnTo>
                  <a:lnTo>
                    <a:pt x="490728" y="6096"/>
                  </a:lnTo>
                  <a:lnTo>
                    <a:pt x="490728" y="22860"/>
                  </a:lnTo>
                  <a:lnTo>
                    <a:pt x="496824" y="28956"/>
                  </a:lnTo>
                  <a:lnTo>
                    <a:pt x="512064" y="28956"/>
                  </a:lnTo>
                  <a:lnTo>
                    <a:pt x="519684" y="22860"/>
                  </a:lnTo>
                  <a:close/>
                </a:path>
                <a:path w="1671954" h="166370">
                  <a:moveTo>
                    <a:pt x="576072" y="22860"/>
                  </a:moveTo>
                  <a:lnTo>
                    <a:pt x="576072" y="6096"/>
                  </a:lnTo>
                  <a:lnTo>
                    <a:pt x="569976" y="0"/>
                  </a:lnTo>
                  <a:lnTo>
                    <a:pt x="554736" y="0"/>
                  </a:lnTo>
                  <a:lnTo>
                    <a:pt x="547116" y="6096"/>
                  </a:lnTo>
                  <a:lnTo>
                    <a:pt x="547116" y="22860"/>
                  </a:lnTo>
                  <a:lnTo>
                    <a:pt x="554736" y="28956"/>
                  </a:lnTo>
                  <a:lnTo>
                    <a:pt x="569976" y="28956"/>
                  </a:lnTo>
                  <a:lnTo>
                    <a:pt x="576072" y="22860"/>
                  </a:lnTo>
                  <a:close/>
                </a:path>
                <a:path w="1671954" h="166370">
                  <a:moveTo>
                    <a:pt x="633984" y="22860"/>
                  </a:moveTo>
                  <a:lnTo>
                    <a:pt x="633984" y="6096"/>
                  </a:lnTo>
                  <a:lnTo>
                    <a:pt x="626364" y="0"/>
                  </a:lnTo>
                  <a:lnTo>
                    <a:pt x="611124" y="0"/>
                  </a:lnTo>
                  <a:lnTo>
                    <a:pt x="605028" y="6096"/>
                  </a:lnTo>
                  <a:lnTo>
                    <a:pt x="605028" y="22860"/>
                  </a:lnTo>
                  <a:lnTo>
                    <a:pt x="611124" y="28956"/>
                  </a:lnTo>
                  <a:lnTo>
                    <a:pt x="626364" y="28956"/>
                  </a:lnTo>
                  <a:lnTo>
                    <a:pt x="633984" y="22860"/>
                  </a:lnTo>
                  <a:close/>
                </a:path>
                <a:path w="1671954" h="166370">
                  <a:moveTo>
                    <a:pt x="690372" y="22860"/>
                  </a:moveTo>
                  <a:lnTo>
                    <a:pt x="690372" y="6096"/>
                  </a:lnTo>
                  <a:lnTo>
                    <a:pt x="684276" y="0"/>
                  </a:lnTo>
                  <a:lnTo>
                    <a:pt x="669036" y="0"/>
                  </a:lnTo>
                  <a:lnTo>
                    <a:pt x="661416" y="6096"/>
                  </a:lnTo>
                  <a:lnTo>
                    <a:pt x="661416" y="22860"/>
                  </a:lnTo>
                  <a:lnTo>
                    <a:pt x="669036" y="28956"/>
                  </a:lnTo>
                  <a:lnTo>
                    <a:pt x="684276" y="28956"/>
                  </a:lnTo>
                  <a:lnTo>
                    <a:pt x="690372" y="22860"/>
                  </a:lnTo>
                  <a:close/>
                </a:path>
                <a:path w="1671954" h="166370">
                  <a:moveTo>
                    <a:pt x="748284" y="22860"/>
                  </a:moveTo>
                  <a:lnTo>
                    <a:pt x="748284" y="6096"/>
                  </a:lnTo>
                  <a:lnTo>
                    <a:pt x="740664" y="0"/>
                  </a:lnTo>
                  <a:lnTo>
                    <a:pt x="725424" y="0"/>
                  </a:lnTo>
                  <a:lnTo>
                    <a:pt x="719328" y="6096"/>
                  </a:lnTo>
                  <a:lnTo>
                    <a:pt x="719328" y="22860"/>
                  </a:lnTo>
                  <a:lnTo>
                    <a:pt x="725424" y="28956"/>
                  </a:lnTo>
                  <a:lnTo>
                    <a:pt x="740664" y="28956"/>
                  </a:lnTo>
                  <a:lnTo>
                    <a:pt x="748284" y="22860"/>
                  </a:lnTo>
                  <a:close/>
                </a:path>
                <a:path w="1671954" h="166370">
                  <a:moveTo>
                    <a:pt x="804672" y="22860"/>
                  </a:moveTo>
                  <a:lnTo>
                    <a:pt x="804672" y="6096"/>
                  </a:lnTo>
                  <a:lnTo>
                    <a:pt x="798576" y="0"/>
                  </a:lnTo>
                  <a:lnTo>
                    <a:pt x="783336" y="0"/>
                  </a:lnTo>
                  <a:lnTo>
                    <a:pt x="775716" y="6096"/>
                  </a:lnTo>
                  <a:lnTo>
                    <a:pt x="775716" y="22860"/>
                  </a:lnTo>
                  <a:lnTo>
                    <a:pt x="783336" y="28956"/>
                  </a:lnTo>
                  <a:lnTo>
                    <a:pt x="798576" y="28956"/>
                  </a:lnTo>
                  <a:lnTo>
                    <a:pt x="804672" y="22860"/>
                  </a:lnTo>
                  <a:close/>
                </a:path>
                <a:path w="1671954" h="166370">
                  <a:moveTo>
                    <a:pt x="862584" y="22860"/>
                  </a:moveTo>
                  <a:lnTo>
                    <a:pt x="862584" y="6096"/>
                  </a:lnTo>
                  <a:lnTo>
                    <a:pt x="854964" y="0"/>
                  </a:lnTo>
                  <a:lnTo>
                    <a:pt x="839724" y="0"/>
                  </a:lnTo>
                  <a:lnTo>
                    <a:pt x="833628" y="6096"/>
                  </a:lnTo>
                  <a:lnTo>
                    <a:pt x="833628" y="22860"/>
                  </a:lnTo>
                  <a:lnTo>
                    <a:pt x="839724" y="28956"/>
                  </a:lnTo>
                  <a:lnTo>
                    <a:pt x="854964" y="28956"/>
                  </a:lnTo>
                  <a:lnTo>
                    <a:pt x="862584" y="22860"/>
                  </a:lnTo>
                  <a:close/>
                </a:path>
                <a:path w="1671954" h="166370">
                  <a:moveTo>
                    <a:pt x="918972" y="22860"/>
                  </a:moveTo>
                  <a:lnTo>
                    <a:pt x="918972" y="6096"/>
                  </a:lnTo>
                  <a:lnTo>
                    <a:pt x="912876" y="0"/>
                  </a:lnTo>
                  <a:lnTo>
                    <a:pt x="897636" y="0"/>
                  </a:lnTo>
                  <a:lnTo>
                    <a:pt x="890016" y="6096"/>
                  </a:lnTo>
                  <a:lnTo>
                    <a:pt x="890016" y="22860"/>
                  </a:lnTo>
                  <a:lnTo>
                    <a:pt x="897636" y="28956"/>
                  </a:lnTo>
                  <a:lnTo>
                    <a:pt x="912876" y="28956"/>
                  </a:lnTo>
                  <a:lnTo>
                    <a:pt x="918972" y="22860"/>
                  </a:lnTo>
                  <a:close/>
                </a:path>
                <a:path w="1671954" h="166370">
                  <a:moveTo>
                    <a:pt x="976884" y="22860"/>
                  </a:moveTo>
                  <a:lnTo>
                    <a:pt x="976884" y="6096"/>
                  </a:lnTo>
                  <a:lnTo>
                    <a:pt x="970788" y="0"/>
                  </a:lnTo>
                  <a:lnTo>
                    <a:pt x="954024" y="0"/>
                  </a:lnTo>
                  <a:lnTo>
                    <a:pt x="947928" y="6096"/>
                  </a:lnTo>
                  <a:lnTo>
                    <a:pt x="947928" y="22860"/>
                  </a:lnTo>
                  <a:lnTo>
                    <a:pt x="954024" y="28956"/>
                  </a:lnTo>
                  <a:lnTo>
                    <a:pt x="970788" y="28956"/>
                  </a:lnTo>
                  <a:lnTo>
                    <a:pt x="976884" y="22860"/>
                  </a:lnTo>
                  <a:close/>
                </a:path>
                <a:path w="1671954" h="166370">
                  <a:moveTo>
                    <a:pt x="1033272" y="22860"/>
                  </a:moveTo>
                  <a:lnTo>
                    <a:pt x="1033272" y="6096"/>
                  </a:lnTo>
                  <a:lnTo>
                    <a:pt x="1027176" y="0"/>
                  </a:lnTo>
                  <a:lnTo>
                    <a:pt x="1011936" y="0"/>
                  </a:lnTo>
                  <a:lnTo>
                    <a:pt x="1004316" y="6096"/>
                  </a:lnTo>
                  <a:lnTo>
                    <a:pt x="1004316" y="22860"/>
                  </a:lnTo>
                  <a:lnTo>
                    <a:pt x="1011936" y="28956"/>
                  </a:lnTo>
                  <a:lnTo>
                    <a:pt x="1027176" y="28956"/>
                  </a:lnTo>
                  <a:lnTo>
                    <a:pt x="1033272" y="22860"/>
                  </a:lnTo>
                  <a:close/>
                </a:path>
                <a:path w="1671954" h="166370">
                  <a:moveTo>
                    <a:pt x="1091184" y="22860"/>
                  </a:moveTo>
                  <a:lnTo>
                    <a:pt x="1091184" y="6096"/>
                  </a:lnTo>
                  <a:lnTo>
                    <a:pt x="1085088" y="0"/>
                  </a:lnTo>
                  <a:lnTo>
                    <a:pt x="1068324" y="0"/>
                  </a:lnTo>
                  <a:lnTo>
                    <a:pt x="1062228" y="6096"/>
                  </a:lnTo>
                  <a:lnTo>
                    <a:pt x="1062228" y="22860"/>
                  </a:lnTo>
                  <a:lnTo>
                    <a:pt x="1068324" y="28956"/>
                  </a:lnTo>
                  <a:lnTo>
                    <a:pt x="1085088" y="28956"/>
                  </a:lnTo>
                  <a:lnTo>
                    <a:pt x="1091184" y="22860"/>
                  </a:lnTo>
                  <a:close/>
                </a:path>
                <a:path w="1671954" h="166370">
                  <a:moveTo>
                    <a:pt x="1147572" y="22860"/>
                  </a:moveTo>
                  <a:lnTo>
                    <a:pt x="1147572" y="6096"/>
                  </a:lnTo>
                  <a:lnTo>
                    <a:pt x="1141476" y="0"/>
                  </a:lnTo>
                  <a:lnTo>
                    <a:pt x="1126236" y="0"/>
                  </a:lnTo>
                  <a:lnTo>
                    <a:pt x="1120140" y="6096"/>
                  </a:lnTo>
                  <a:lnTo>
                    <a:pt x="1120140" y="22860"/>
                  </a:lnTo>
                  <a:lnTo>
                    <a:pt x="1126236" y="28956"/>
                  </a:lnTo>
                  <a:lnTo>
                    <a:pt x="1141476" y="28956"/>
                  </a:lnTo>
                  <a:lnTo>
                    <a:pt x="1147572" y="22860"/>
                  </a:lnTo>
                  <a:close/>
                </a:path>
                <a:path w="1671954" h="166370">
                  <a:moveTo>
                    <a:pt x="1205484" y="22860"/>
                  </a:moveTo>
                  <a:lnTo>
                    <a:pt x="1205484" y="6096"/>
                  </a:lnTo>
                  <a:lnTo>
                    <a:pt x="1199388" y="0"/>
                  </a:lnTo>
                  <a:lnTo>
                    <a:pt x="1182624" y="0"/>
                  </a:lnTo>
                  <a:lnTo>
                    <a:pt x="1176528" y="6096"/>
                  </a:lnTo>
                  <a:lnTo>
                    <a:pt x="1176528" y="22860"/>
                  </a:lnTo>
                  <a:lnTo>
                    <a:pt x="1182624" y="28956"/>
                  </a:lnTo>
                  <a:lnTo>
                    <a:pt x="1199388" y="28956"/>
                  </a:lnTo>
                  <a:lnTo>
                    <a:pt x="1205484" y="22860"/>
                  </a:lnTo>
                  <a:close/>
                </a:path>
                <a:path w="1671954" h="166370">
                  <a:moveTo>
                    <a:pt x="1261872" y="22860"/>
                  </a:moveTo>
                  <a:lnTo>
                    <a:pt x="1261872" y="6096"/>
                  </a:lnTo>
                  <a:lnTo>
                    <a:pt x="1255776" y="0"/>
                  </a:lnTo>
                  <a:lnTo>
                    <a:pt x="1240536" y="0"/>
                  </a:lnTo>
                  <a:lnTo>
                    <a:pt x="1234440" y="6096"/>
                  </a:lnTo>
                  <a:lnTo>
                    <a:pt x="1234440" y="22860"/>
                  </a:lnTo>
                  <a:lnTo>
                    <a:pt x="1240536" y="28956"/>
                  </a:lnTo>
                  <a:lnTo>
                    <a:pt x="1255776" y="28956"/>
                  </a:lnTo>
                  <a:lnTo>
                    <a:pt x="1261872" y="22860"/>
                  </a:lnTo>
                  <a:close/>
                </a:path>
                <a:path w="1671954" h="166370">
                  <a:moveTo>
                    <a:pt x="1319784" y="22860"/>
                  </a:moveTo>
                  <a:lnTo>
                    <a:pt x="1319784" y="6096"/>
                  </a:lnTo>
                  <a:lnTo>
                    <a:pt x="1313688" y="0"/>
                  </a:lnTo>
                  <a:lnTo>
                    <a:pt x="1296924" y="0"/>
                  </a:lnTo>
                  <a:lnTo>
                    <a:pt x="1290828" y="6096"/>
                  </a:lnTo>
                  <a:lnTo>
                    <a:pt x="1290828" y="22860"/>
                  </a:lnTo>
                  <a:lnTo>
                    <a:pt x="1296924" y="28956"/>
                  </a:lnTo>
                  <a:lnTo>
                    <a:pt x="1313688" y="28956"/>
                  </a:lnTo>
                  <a:lnTo>
                    <a:pt x="1319784" y="22860"/>
                  </a:lnTo>
                  <a:close/>
                </a:path>
                <a:path w="1671954" h="166370">
                  <a:moveTo>
                    <a:pt x="1376172" y="22860"/>
                  </a:moveTo>
                  <a:lnTo>
                    <a:pt x="1376172" y="6096"/>
                  </a:lnTo>
                  <a:lnTo>
                    <a:pt x="1370076" y="0"/>
                  </a:lnTo>
                  <a:lnTo>
                    <a:pt x="1354836" y="0"/>
                  </a:lnTo>
                  <a:lnTo>
                    <a:pt x="1348740" y="6096"/>
                  </a:lnTo>
                  <a:lnTo>
                    <a:pt x="1348740" y="22860"/>
                  </a:lnTo>
                  <a:lnTo>
                    <a:pt x="1354836" y="28956"/>
                  </a:lnTo>
                  <a:lnTo>
                    <a:pt x="1370076" y="28956"/>
                  </a:lnTo>
                  <a:lnTo>
                    <a:pt x="1376172" y="22860"/>
                  </a:lnTo>
                  <a:close/>
                </a:path>
                <a:path w="1671954" h="166370">
                  <a:moveTo>
                    <a:pt x="1434084" y="22860"/>
                  </a:moveTo>
                  <a:lnTo>
                    <a:pt x="1434084" y="6096"/>
                  </a:lnTo>
                  <a:lnTo>
                    <a:pt x="1427988" y="0"/>
                  </a:lnTo>
                  <a:lnTo>
                    <a:pt x="1411224" y="0"/>
                  </a:lnTo>
                  <a:lnTo>
                    <a:pt x="1405128" y="6096"/>
                  </a:lnTo>
                  <a:lnTo>
                    <a:pt x="1405128" y="22860"/>
                  </a:lnTo>
                  <a:lnTo>
                    <a:pt x="1411224" y="28956"/>
                  </a:lnTo>
                  <a:lnTo>
                    <a:pt x="1427988" y="28956"/>
                  </a:lnTo>
                  <a:lnTo>
                    <a:pt x="1434084" y="22860"/>
                  </a:lnTo>
                  <a:close/>
                </a:path>
                <a:path w="1671954" h="166370">
                  <a:moveTo>
                    <a:pt x="1490472" y="22860"/>
                  </a:moveTo>
                  <a:lnTo>
                    <a:pt x="1490472" y="6096"/>
                  </a:lnTo>
                  <a:lnTo>
                    <a:pt x="1484376" y="0"/>
                  </a:lnTo>
                  <a:lnTo>
                    <a:pt x="1469136" y="0"/>
                  </a:lnTo>
                  <a:lnTo>
                    <a:pt x="1463040" y="6096"/>
                  </a:lnTo>
                  <a:lnTo>
                    <a:pt x="1463040" y="22860"/>
                  </a:lnTo>
                  <a:lnTo>
                    <a:pt x="1469136" y="28956"/>
                  </a:lnTo>
                  <a:lnTo>
                    <a:pt x="1484376" y="28956"/>
                  </a:lnTo>
                  <a:lnTo>
                    <a:pt x="1490472" y="22860"/>
                  </a:lnTo>
                  <a:close/>
                </a:path>
                <a:path w="1671954" h="166370">
                  <a:moveTo>
                    <a:pt x="1548384" y="22860"/>
                  </a:moveTo>
                  <a:lnTo>
                    <a:pt x="1548384" y="6096"/>
                  </a:lnTo>
                  <a:lnTo>
                    <a:pt x="1542288" y="0"/>
                  </a:lnTo>
                  <a:lnTo>
                    <a:pt x="1525524" y="0"/>
                  </a:lnTo>
                  <a:lnTo>
                    <a:pt x="1519428" y="6096"/>
                  </a:lnTo>
                  <a:lnTo>
                    <a:pt x="1519428" y="22860"/>
                  </a:lnTo>
                  <a:lnTo>
                    <a:pt x="1525524" y="28956"/>
                  </a:lnTo>
                  <a:lnTo>
                    <a:pt x="1542288" y="28956"/>
                  </a:lnTo>
                  <a:lnTo>
                    <a:pt x="1548384" y="22860"/>
                  </a:lnTo>
                  <a:close/>
                </a:path>
                <a:path w="1671954" h="166370">
                  <a:moveTo>
                    <a:pt x="1604772" y="22860"/>
                  </a:moveTo>
                  <a:lnTo>
                    <a:pt x="1604772" y="6096"/>
                  </a:lnTo>
                  <a:lnTo>
                    <a:pt x="1598676" y="0"/>
                  </a:lnTo>
                  <a:lnTo>
                    <a:pt x="1583436" y="0"/>
                  </a:lnTo>
                  <a:lnTo>
                    <a:pt x="1577340" y="6096"/>
                  </a:lnTo>
                  <a:lnTo>
                    <a:pt x="1577340" y="22860"/>
                  </a:lnTo>
                  <a:lnTo>
                    <a:pt x="1583436" y="28956"/>
                  </a:lnTo>
                  <a:lnTo>
                    <a:pt x="1598676" y="28956"/>
                  </a:lnTo>
                  <a:lnTo>
                    <a:pt x="1604772" y="22860"/>
                  </a:lnTo>
                  <a:close/>
                </a:path>
                <a:path w="1671954" h="166370">
                  <a:moveTo>
                    <a:pt x="1662684" y="22860"/>
                  </a:moveTo>
                  <a:lnTo>
                    <a:pt x="1662684" y="6096"/>
                  </a:lnTo>
                  <a:lnTo>
                    <a:pt x="1656588" y="0"/>
                  </a:lnTo>
                  <a:lnTo>
                    <a:pt x="1639824" y="0"/>
                  </a:lnTo>
                  <a:lnTo>
                    <a:pt x="1633728" y="6096"/>
                  </a:lnTo>
                  <a:lnTo>
                    <a:pt x="1633728" y="22860"/>
                  </a:lnTo>
                  <a:lnTo>
                    <a:pt x="1639824" y="28956"/>
                  </a:lnTo>
                  <a:lnTo>
                    <a:pt x="1656588" y="28956"/>
                  </a:lnTo>
                  <a:lnTo>
                    <a:pt x="1662684" y="22860"/>
                  </a:lnTo>
                  <a:close/>
                </a:path>
                <a:path w="1671954" h="166370">
                  <a:moveTo>
                    <a:pt x="1671828" y="71628"/>
                  </a:moveTo>
                  <a:lnTo>
                    <a:pt x="1671828" y="54864"/>
                  </a:lnTo>
                  <a:lnTo>
                    <a:pt x="1664208" y="48768"/>
                  </a:lnTo>
                  <a:lnTo>
                    <a:pt x="1648968" y="48768"/>
                  </a:lnTo>
                  <a:lnTo>
                    <a:pt x="1642872" y="54864"/>
                  </a:lnTo>
                  <a:lnTo>
                    <a:pt x="1642872" y="71628"/>
                  </a:lnTo>
                  <a:lnTo>
                    <a:pt x="1648968" y="77724"/>
                  </a:lnTo>
                  <a:lnTo>
                    <a:pt x="1664208" y="77724"/>
                  </a:lnTo>
                  <a:lnTo>
                    <a:pt x="1671828" y="71628"/>
                  </a:lnTo>
                  <a:close/>
                </a:path>
                <a:path w="1671954" h="166370">
                  <a:moveTo>
                    <a:pt x="1671828" y="128016"/>
                  </a:moveTo>
                  <a:lnTo>
                    <a:pt x="1671828" y="112776"/>
                  </a:lnTo>
                  <a:lnTo>
                    <a:pt x="1664208" y="106680"/>
                  </a:lnTo>
                  <a:lnTo>
                    <a:pt x="1648968" y="106680"/>
                  </a:lnTo>
                  <a:lnTo>
                    <a:pt x="1642872" y="112776"/>
                  </a:lnTo>
                  <a:lnTo>
                    <a:pt x="1642872" y="128016"/>
                  </a:lnTo>
                  <a:lnTo>
                    <a:pt x="1648968" y="134112"/>
                  </a:lnTo>
                  <a:lnTo>
                    <a:pt x="1664208" y="134112"/>
                  </a:lnTo>
                  <a:lnTo>
                    <a:pt x="1671828" y="128016"/>
                  </a:lnTo>
                  <a:close/>
                </a:path>
                <a:path w="1671954" h="166370">
                  <a:moveTo>
                    <a:pt x="1668018" y="166116"/>
                  </a:moveTo>
                  <a:lnTo>
                    <a:pt x="1664208" y="163068"/>
                  </a:lnTo>
                  <a:lnTo>
                    <a:pt x="1648968" y="163068"/>
                  </a:lnTo>
                  <a:lnTo>
                    <a:pt x="1645919" y="166116"/>
                  </a:lnTo>
                  <a:lnTo>
                    <a:pt x="1668018" y="1661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3109860" y="3650994"/>
            <a:ext cx="14535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0" dirty="0">
                <a:latin typeface="Arial"/>
                <a:cs typeface="Arial"/>
              </a:rPr>
              <a:t>Déclaration </a:t>
            </a:r>
            <a:r>
              <a:rPr sz="1100" spc="-75" dirty="0">
                <a:latin typeface="Arial"/>
                <a:cs typeface="Arial"/>
              </a:rPr>
              <a:t>des</a:t>
            </a:r>
            <a:r>
              <a:rPr sz="1100" spc="-185" dirty="0">
                <a:latin typeface="Arial"/>
                <a:cs typeface="Arial"/>
              </a:rPr>
              <a:t> </a:t>
            </a:r>
            <a:r>
              <a:rPr sz="1100" spc="-40" dirty="0">
                <a:latin typeface="Arial"/>
                <a:cs typeface="Arial"/>
              </a:rPr>
              <a:t>principes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971929" y="1911108"/>
            <a:ext cx="1717675" cy="1181100"/>
          </a:xfrm>
          <a:custGeom>
            <a:avLst/>
            <a:gdLst/>
            <a:ahLst/>
            <a:cxnLst/>
            <a:rect l="l" t="t" r="r" b="b"/>
            <a:pathLst>
              <a:path w="1717675" h="1181100">
                <a:moveTo>
                  <a:pt x="888492" y="809244"/>
                </a:moveTo>
                <a:lnTo>
                  <a:pt x="812292" y="771144"/>
                </a:lnTo>
                <a:lnTo>
                  <a:pt x="812292" y="801624"/>
                </a:lnTo>
                <a:lnTo>
                  <a:pt x="32004" y="801624"/>
                </a:lnTo>
                <a:lnTo>
                  <a:pt x="32004" y="492252"/>
                </a:lnTo>
                <a:lnTo>
                  <a:pt x="0" y="492252"/>
                </a:lnTo>
                <a:lnTo>
                  <a:pt x="0" y="504444"/>
                </a:lnTo>
                <a:lnTo>
                  <a:pt x="19812" y="504444"/>
                </a:lnTo>
                <a:lnTo>
                  <a:pt x="19812" y="815340"/>
                </a:lnTo>
                <a:lnTo>
                  <a:pt x="32004" y="815340"/>
                </a:lnTo>
                <a:lnTo>
                  <a:pt x="812292" y="815340"/>
                </a:lnTo>
                <a:lnTo>
                  <a:pt x="812292" y="847344"/>
                </a:lnTo>
                <a:lnTo>
                  <a:pt x="826008" y="840486"/>
                </a:lnTo>
                <a:lnTo>
                  <a:pt x="888492" y="809244"/>
                </a:lnTo>
                <a:close/>
              </a:path>
              <a:path w="1717675" h="1181100">
                <a:moveTo>
                  <a:pt x="1708404" y="0"/>
                </a:moveTo>
                <a:lnTo>
                  <a:pt x="1693164" y="0"/>
                </a:lnTo>
                <a:lnTo>
                  <a:pt x="1693164" y="341376"/>
                </a:lnTo>
                <a:lnTo>
                  <a:pt x="664464" y="341376"/>
                </a:lnTo>
                <a:lnTo>
                  <a:pt x="664464" y="309372"/>
                </a:lnTo>
                <a:lnTo>
                  <a:pt x="588264" y="347472"/>
                </a:lnTo>
                <a:lnTo>
                  <a:pt x="650748" y="378714"/>
                </a:lnTo>
                <a:lnTo>
                  <a:pt x="664464" y="385572"/>
                </a:lnTo>
                <a:lnTo>
                  <a:pt x="664464" y="353568"/>
                </a:lnTo>
                <a:lnTo>
                  <a:pt x="1693164" y="353568"/>
                </a:lnTo>
                <a:lnTo>
                  <a:pt x="1705356" y="353568"/>
                </a:lnTo>
                <a:lnTo>
                  <a:pt x="1705356" y="12192"/>
                </a:lnTo>
                <a:lnTo>
                  <a:pt x="1708404" y="12192"/>
                </a:lnTo>
                <a:lnTo>
                  <a:pt x="1708404" y="0"/>
                </a:lnTo>
                <a:close/>
              </a:path>
              <a:path w="1717675" h="1181100">
                <a:moveTo>
                  <a:pt x="1717548" y="984504"/>
                </a:moveTo>
                <a:lnTo>
                  <a:pt x="1708404" y="984504"/>
                </a:lnTo>
                <a:lnTo>
                  <a:pt x="1708404" y="995781"/>
                </a:lnTo>
                <a:lnTo>
                  <a:pt x="1703832" y="992124"/>
                </a:lnTo>
                <a:lnTo>
                  <a:pt x="1703832" y="1136904"/>
                </a:lnTo>
                <a:lnTo>
                  <a:pt x="664464" y="1136904"/>
                </a:lnTo>
                <a:lnTo>
                  <a:pt x="664464" y="1104900"/>
                </a:lnTo>
                <a:lnTo>
                  <a:pt x="588264" y="1143000"/>
                </a:lnTo>
                <a:lnTo>
                  <a:pt x="650748" y="1174242"/>
                </a:lnTo>
                <a:lnTo>
                  <a:pt x="664464" y="1181100"/>
                </a:lnTo>
                <a:lnTo>
                  <a:pt x="664464" y="1149096"/>
                </a:lnTo>
                <a:lnTo>
                  <a:pt x="1703832" y="1149096"/>
                </a:lnTo>
                <a:lnTo>
                  <a:pt x="1711452" y="1149096"/>
                </a:lnTo>
                <a:lnTo>
                  <a:pt x="1717548" y="1149096"/>
                </a:lnTo>
                <a:lnTo>
                  <a:pt x="1717548" y="9845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object 46"/>
          <p:cNvGrpSpPr/>
          <p:nvPr/>
        </p:nvGrpSpPr>
        <p:grpSpPr>
          <a:xfrm>
            <a:off x="774073" y="3189732"/>
            <a:ext cx="9144000" cy="4017645"/>
            <a:chOff x="774073" y="3189732"/>
            <a:chExt cx="9144000" cy="4017645"/>
          </a:xfrm>
        </p:grpSpPr>
        <p:sp>
          <p:nvSpPr>
            <p:cNvPr id="47" name="object 47"/>
            <p:cNvSpPr/>
            <p:nvPr/>
          </p:nvSpPr>
          <p:spPr>
            <a:xfrm>
              <a:off x="1912493" y="3189744"/>
              <a:ext cx="4366260" cy="588645"/>
            </a:xfrm>
            <a:custGeom>
              <a:avLst/>
              <a:gdLst/>
              <a:ahLst/>
              <a:cxnLst/>
              <a:rect l="l" t="t" r="r" b="b"/>
              <a:pathLst>
                <a:path w="4366260" h="588645">
                  <a:moveTo>
                    <a:pt x="3046476" y="126492"/>
                  </a:moveTo>
                  <a:lnTo>
                    <a:pt x="2970276" y="88392"/>
                  </a:lnTo>
                  <a:lnTo>
                    <a:pt x="2970276" y="120396"/>
                  </a:lnTo>
                  <a:lnTo>
                    <a:pt x="1528572" y="120396"/>
                  </a:lnTo>
                  <a:lnTo>
                    <a:pt x="1528572" y="0"/>
                  </a:lnTo>
                  <a:lnTo>
                    <a:pt x="0" y="0"/>
                  </a:lnTo>
                  <a:lnTo>
                    <a:pt x="0" y="13716"/>
                  </a:lnTo>
                  <a:lnTo>
                    <a:pt x="1516380" y="13716"/>
                  </a:lnTo>
                  <a:lnTo>
                    <a:pt x="1516380" y="132588"/>
                  </a:lnTo>
                  <a:lnTo>
                    <a:pt x="1528572" y="132588"/>
                  </a:lnTo>
                  <a:lnTo>
                    <a:pt x="2970276" y="132588"/>
                  </a:lnTo>
                  <a:lnTo>
                    <a:pt x="2970276" y="164592"/>
                  </a:lnTo>
                  <a:lnTo>
                    <a:pt x="2982468" y="158496"/>
                  </a:lnTo>
                  <a:lnTo>
                    <a:pt x="3046476" y="126492"/>
                  </a:lnTo>
                  <a:close/>
                </a:path>
                <a:path w="4366260" h="588645">
                  <a:moveTo>
                    <a:pt x="4366260" y="231648"/>
                  </a:moveTo>
                  <a:lnTo>
                    <a:pt x="4360164" y="231648"/>
                  </a:lnTo>
                  <a:lnTo>
                    <a:pt x="4360164" y="243840"/>
                  </a:lnTo>
                  <a:lnTo>
                    <a:pt x="4354068" y="237744"/>
                  </a:lnTo>
                  <a:lnTo>
                    <a:pt x="4354068" y="588264"/>
                  </a:lnTo>
                  <a:lnTo>
                    <a:pt x="4366260" y="588264"/>
                  </a:lnTo>
                  <a:lnTo>
                    <a:pt x="4366260" y="2316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74073" y="3777996"/>
              <a:ext cx="9144000" cy="3429000"/>
            </a:xfrm>
            <a:custGeom>
              <a:avLst/>
              <a:gdLst/>
              <a:ahLst/>
              <a:cxnLst/>
              <a:rect l="l" t="t" r="r" b="b"/>
              <a:pathLst>
                <a:path w="9144000" h="3429000">
                  <a:moveTo>
                    <a:pt x="0" y="0"/>
                  </a:moveTo>
                  <a:lnTo>
                    <a:pt x="0" y="3428999"/>
                  </a:lnTo>
                  <a:lnTo>
                    <a:pt x="9143999" y="3428999"/>
                  </a:lnTo>
                  <a:lnTo>
                    <a:pt x="9143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015874" y="3777996"/>
              <a:ext cx="1643380" cy="302260"/>
            </a:xfrm>
            <a:custGeom>
              <a:avLst/>
              <a:gdLst/>
              <a:ahLst/>
              <a:cxnLst/>
              <a:rect l="l" t="t" r="r" b="b"/>
              <a:pathLst>
                <a:path w="1643379" h="302260">
                  <a:moveTo>
                    <a:pt x="1642871" y="301751"/>
                  </a:moveTo>
                  <a:lnTo>
                    <a:pt x="1642871" y="0"/>
                  </a:lnTo>
                  <a:lnTo>
                    <a:pt x="0" y="0"/>
                  </a:lnTo>
                  <a:lnTo>
                    <a:pt x="0" y="301751"/>
                  </a:lnTo>
                  <a:lnTo>
                    <a:pt x="1642871" y="301751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470533" y="3778008"/>
              <a:ext cx="3203575" cy="554990"/>
            </a:xfrm>
            <a:custGeom>
              <a:avLst/>
              <a:gdLst/>
              <a:ahLst/>
              <a:cxnLst/>
              <a:rect l="l" t="t" r="r" b="b"/>
              <a:pathLst>
                <a:path w="3203575" h="554989">
                  <a:moveTo>
                    <a:pt x="27432" y="525780"/>
                  </a:moveTo>
                  <a:lnTo>
                    <a:pt x="0" y="525780"/>
                  </a:lnTo>
                  <a:lnTo>
                    <a:pt x="0" y="554736"/>
                  </a:lnTo>
                  <a:lnTo>
                    <a:pt x="27432" y="554736"/>
                  </a:lnTo>
                  <a:lnTo>
                    <a:pt x="27432" y="525780"/>
                  </a:lnTo>
                  <a:close/>
                </a:path>
                <a:path w="3203575" h="554989">
                  <a:moveTo>
                    <a:pt x="1554175" y="0"/>
                  </a:moveTo>
                  <a:lnTo>
                    <a:pt x="1536496" y="0"/>
                  </a:lnTo>
                  <a:lnTo>
                    <a:pt x="1537716" y="1524"/>
                  </a:lnTo>
                  <a:lnTo>
                    <a:pt x="1552956" y="1524"/>
                  </a:lnTo>
                  <a:lnTo>
                    <a:pt x="1554175" y="0"/>
                  </a:lnTo>
                  <a:close/>
                </a:path>
                <a:path w="3203575" h="554989">
                  <a:moveTo>
                    <a:pt x="1559052" y="265176"/>
                  </a:moveTo>
                  <a:lnTo>
                    <a:pt x="1552956" y="257556"/>
                  </a:lnTo>
                  <a:lnTo>
                    <a:pt x="1537716" y="257556"/>
                  </a:lnTo>
                  <a:lnTo>
                    <a:pt x="1531620" y="265176"/>
                  </a:lnTo>
                  <a:lnTo>
                    <a:pt x="1531620" y="280416"/>
                  </a:lnTo>
                  <a:lnTo>
                    <a:pt x="1537716" y="286512"/>
                  </a:lnTo>
                  <a:lnTo>
                    <a:pt x="1552956" y="286512"/>
                  </a:lnTo>
                  <a:lnTo>
                    <a:pt x="1559052" y="280416"/>
                  </a:lnTo>
                  <a:lnTo>
                    <a:pt x="1559052" y="265176"/>
                  </a:lnTo>
                  <a:close/>
                </a:path>
                <a:path w="3203575" h="554989">
                  <a:moveTo>
                    <a:pt x="1559052" y="207264"/>
                  </a:moveTo>
                  <a:lnTo>
                    <a:pt x="1552956" y="201168"/>
                  </a:lnTo>
                  <a:lnTo>
                    <a:pt x="1537716" y="201168"/>
                  </a:lnTo>
                  <a:lnTo>
                    <a:pt x="1531620" y="207264"/>
                  </a:lnTo>
                  <a:lnTo>
                    <a:pt x="1531620" y="222504"/>
                  </a:lnTo>
                  <a:lnTo>
                    <a:pt x="1537716" y="230124"/>
                  </a:lnTo>
                  <a:lnTo>
                    <a:pt x="1552956" y="230124"/>
                  </a:lnTo>
                  <a:lnTo>
                    <a:pt x="1559052" y="222504"/>
                  </a:lnTo>
                  <a:lnTo>
                    <a:pt x="1559052" y="207264"/>
                  </a:lnTo>
                  <a:close/>
                </a:path>
                <a:path w="3203575" h="554989">
                  <a:moveTo>
                    <a:pt x="1559052" y="150876"/>
                  </a:moveTo>
                  <a:lnTo>
                    <a:pt x="1552956" y="143256"/>
                  </a:lnTo>
                  <a:lnTo>
                    <a:pt x="1537716" y="143256"/>
                  </a:lnTo>
                  <a:lnTo>
                    <a:pt x="1531620" y="150876"/>
                  </a:lnTo>
                  <a:lnTo>
                    <a:pt x="1531620" y="166116"/>
                  </a:lnTo>
                  <a:lnTo>
                    <a:pt x="1537716" y="172212"/>
                  </a:lnTo>
                  <a:lnTo>
                    <a:pt x="1552956" y="172212"/>
                  </a:lnTo>
                  <a:lnTo>
                    <a:pt x="1559052" y="166116"/>
                  </a:lnTo>
                  <a:lnTo>
                    <a:pt x="1559052" y="150876"/>
                  </a:lnTo>
                  <a:close/>
                </a:path>
                <a:path w="3203575" h="554989">
                  <a:moveTo>
                    <a:pt x="1559052" y="92964"/>
                  </a:moveTo>
                  <a:lnTo>
                    <a:pt x="1552956" y="86868"/>
                  </a:lnTo>
                  <a:lnTo>
                    <a:pt x="1537716" y="86868"/>
                  </a:lnTo>
                  <a:lnTo>
                    <a:pt x="1531620" y="92964"/>
                  </a:lnTo>
                  <a:lnTo>
                    <a:pt x="1531620" y="108204"/>
                  </a:lnTo>
                  <a:lnTo>
                    <a:pt x="1537716" y="115824"/>
                  </a:lnTo>
                  <a:lnTo>
                    <a:pt x="1552956" y="115824"/>
                  </a:lnTo>
                  <a:lnTo>
                    <a:pt x="1559052" y="108204"/>
                  </a:lnTo>
                  <a:lnTo>
                    <a:pt x="1559052" y="92964"/>
                  </a:lnTo>
                  <a:close/>
                </a:path>
                <a:path w="3203575" h="554989">
                  <a:moveTo>
                    <a:pt x="1559052" y="36576"/>
                  </a:moveTo>
                  <a:lnTo>
                    <a:pt x="1552956" y="28956"/>
                  </a:lnTo>
                  <a:lnTo>
                    <a:pt x="1537716" y="28956"/>
                  </a:lnTo>
                  <a:lnTo>
                    <a:pt x="1531620" y="36576"/>
                  </a:lnTo>
                  <a:lnTo>
                    <a:pt x="1531620" y="51816"/>
                  </a:lnTo>
                  <a:lnTo>
                    <a:pt x="1537716" y="57912"/>
                  </a:lnTo>
                  <a:lnTo>
                    <a:pt x="1552956" y="57912"/>
                  </a:lnTo>
                  <a:lnTo>
                    <a:pt x="1559052" y="51816"/>
                  </a:lnTo>
                  <a:lnTo>
                    <a:pt x="1559052" y="36576"/>
                  </a:lnTo>
                  <a:close/>
                </a:path>
                <a:path w="3203575" h="554989">
                  <a:moveTo>
                    <a:pt x="1606296" y="292608"/>
                  </a:moveTo>
                  <a:lnTo>
                    <a:pt x="1598676" y="286512"/>
                  </a:lnTo>
                  <a:lnTo>
                    <a:pt x="1583436" y="286512"/>
                  </a:lnTo>
                  <a:lnTo>
                    <a:pt x="1577340" y="292608"/>
                  </a:lnTo>
                  <a:lnTo>
                    <a:pt x="1577340" y="309372"/>
                  </a:lnTo>
                  <a:lnTo>
                    <a:pt x="1583436" y="315468"/>
                  </a:lnTo>
                  <a:lnTo>
                    <a:pt x="1598676" y="315468"/>
                  </a:lnTo>
                  <a:lnTo>
                    <a:pt x="1606296" y="309372"/>
                  </a:lnTo>
                  <a:lnTo>
                    <a:pt x="1606296" y="292608"/>
                  </a:lnTo>
                  <a:close/>
                </a:path>
                <a:path w="3203575" h="554989">
                  <a:moveTo>
                    <a:pt x="1662684" y="292608"/>
                  </a:moveTo>
                  <a:lnTo>
                    <a:pt x="1656588" y="286512"/>
                  </a:lnTo>
                  <a:lnTo>
                    <a:pt x="1641348" y="286512"/>
                  </a:lnTo>
                  <a:lnTo>
                    <a:pt x="1633728" y="292608"/>
                  </a:lnTo>
                  <a:lnTo>
                    <a:pt x="1633728" y="309372"/>
                  </a:lnTo>
                  <a:lnTo>
                    <a:pt x="1641348" y="315468"/>
                  </a:lnTo>
                  <a:lnTo>
                    <a:pt x="1656588" y="315468"/>
                  </a:lnTo>
                  <a:lnTo>
                    <a:pt x="1662684" y="309372"/>
                  </a:lnTo>
                  <a:lnTo>
                    <a:pt x="1662684" y="292608"/>
                  </a:lnTo>
                  <a:close/>
                </a:path>
                <a:path w="3203575" h="554989">
                  <a:moveTo>
                    <a:pt x="1720596" y="292608"/>
                  </a:moveTo>
                  <a:lnTo>
                    <a:pt x="1712976" y="286512"/>
                  </a:lnTo>
                  <a:lnTo>
                    <a:pt x="1697736" y="286512"/>
                  </a:lnTo>
                  <a:lnTo>
                    <a:pt x="1691640" y="292608"/>
                  </a:lnTo>
                  <a:lnTo>
                    <a:pt x="1691640" y="309372"/>
                  </a:lnTo>
                  <a:lnTo>
                    <a:pt x="1697736" y="315468"/>
                  </a:lnTo>
                  <a:lnTo>
                    <a:pt x="1712976" y="315468"/>
                  </a:lnTo>
                  <a:lnTo>
                    <a:pt x="1720596" y="309372"/>
                  </a:lnTo>
                  <a:lnTo>
                    <a:pt x="1720596" y="292608"/>
                  </a:lnTo>
                  <a:close/>
                </a:path>
                <a:path w="3203575" h="554989">
                  <a:moveTo>
                    <a:pt x="1776984" y="292608"/>
                  </a:moveTo>
                  <a:lnTo>
                    <a:pt x="1770888" y="286512"/>
                  </a:lnTo>
                  <a:lnTo>
                    <a:pt x="1755648" y="286512"/>
                  </a:lnTo>
                  <a:lnTo>
                    <a:pt x="1748028" y="292608"/>
                  </a:lnTo>
                  <a:lnTo>
                    <a:pt x="1748028" y="309372"/>
                  </a:lnTo>
                  <a:lnTo>
                    <a:pt x="1755648" y="315468"/>
                  </a:lnTo>
                  <a:lnTo>
                    <a:pt x="1770888" y="315468"/>
                  </a:lnTo>
                  <a:lnTo>
                    <a:pt x="1776984" y="309372"/>
                  </a:lnTo>
                  <a:lnTo>
                    <a:pt x="1776984" y="292608"/>
                  </a:lnTo>
                  <a:close/>
                </a:path>
                <a:path w="3203575" h="554989">
                  <a:moveTo>
                    <a:pt x="1834896" y="292608"/>
                  </a:moveTo>
                  <a:lnTo>
                    <a:pt x="1827276" y="286512"/>
                  </a:lnTo>
                  <a:lnTo>
                    <a:pt x="1812036" y="286512"/>
                  </a:lnTo>
                  <a:lnTo>
                    <a:pt x="1805940" y="292608"/>
                  </a:lnTo>
                  <a:lnTo>
                    <a:pt x="1805940" y="309372"/>
                  </a:lnTo>
                  <a:lnTo>
                    <a:pt x="1812036" y="315468"/>
                  </a:lnTo>
                  <a:lnTo>
                    <a:pt x="1827276" y="315468"/>
                  </a:lnTo>
                  <a:lnTo>
                    <a:pt x="1834896" y="309372"/>
                  </a:lnTo>
                  <a:lnTo>
                    <a:pt x="1834896" y="292608"/>
                  </a:lnTo>
                  <a:close/>
                </a:path>
                <a:path w="3203575" h="554989">
                  <a:moveTo>
                    <a:pt x="1891284" y="292608"/>
                  </a:moveTo>
                  <a:lnTo>
                    <a:pt x="1885188" y="286512"/>
                  </a:lnTo>
                  <a:lnTo>
                    <a:pt x="1869948" y="286512"/>
                  </a:lnTo>
                  <a:lnTo>
                    <a:pt x="1862328" y="292608"/>
                  </a:lnTo>
                  <a:lnTo>
                    <a:pt x="1862328" y="309372"/>
                  </a:lnTo>
                  <a:lnTo>
                    <a:pt x="1869948" y="315468"/>
                  </a:lnTo>
                  <a:lnTo>
                    <a:pt x="1885188" y="315468"/>
                  </a:lnTo>
                  <a:lnTo>
                    <a:pt x="1891284" y="309372"/>
                  </a:lnTo>
                  <a:lnTo>
                    <a:pt x="1891284" y="292608"/>
                  </a:lnTo>
                  <a:close/>
                </a:path>
                <a:path w="3203575" h="554989">
                  <a:moveTo>
                    <a:pt x="1949196" y="292608"/>
                  </a:moveTo>
                  <a:lnTo>
                    <a:pt x="1941576" y="286512"/>
                  </a:lnTo>
                  <a:lnTo>
                    <a:pt x="1926336" y="286512"/>
                  </a:lnTo>
                  <a:lnTo>
                    <a:pt x="1920240" y="292608"/>
                  </a:lnTo>
                  <a:lnTo>
                    <a:pt x="1920240" y="309372"/>
                  </a:lnTo>
                  <a:lnTo>
                    <a:pt x="1926336" y="315468"/>
                  </a:lnTo>
                  <a:lnTo>
                    <a:pt x="1941576" y="315468"/>
                  </a:lnTo>
                  <a:lnTo>
                    <a:pt x="1949196" y="309372"/>
                  </a:lnTo>
                  <a:lnTo>
                    <a:pt x="1949196" y="292608"/>
                  </a:lnTo>
                  <a:close/>
                </a:path>
                <a:path w="3203575" h="554989">
                  <a:moveTo>
                    <a:pt x="2005584" y="292608"/>
                  </a:moveTo>
                  <a:lnTo>
                    <a:pt x="1999488" y="286512"/>
                  </a:lnTo>
                  <a:lnTo>
                    <a:pt x="1984248" y="286512"/>
                  </a:lnTo>
                  <a:lnTo>
                    <a:pt x="1976628" y="292608"/>
                  </a:lnTo>
                  <a:lnTo>
                    <a:pt x="1976628" y="309372"/>
                  </a:lnTo>
                  <a:lnTo>
                    <a:pt x="1984248" y="315468"/>
                  </a:lnTo>
                  <a:lnTo>
                    <a:pt x="1999488" y="315468"/>
                  </a:lnTo>
                  <a:lnTo>
                    <a:pt x="2005584" y="309372"/>
                  </a:lnTo>
                  <a:lnTo>
                    <a:pt x="2005584" y="292608"/>
                  </a:lnTo>
                  <a:close/>
                </a:path>
                <a:path w="3203575" h="554989">
                  <a:moveTo>
                    <a:pt x="2063496" y="292608"/>
                  </a:moveTo>
                  <a:lnTo>
                    <a:pt x="2057400" y="286512"/>
                  </a:lnTo>
                  <a:lnTo>
                    <a:pt x="2040636" y="286512"/>
                  </a:lnTo>
                  <a:lnTo>
                    <a:pt x="2034540" y="292608"/>
                  </a:lnTo>
                  <a:lnTo>
                    <a:pt x="2034540" y="309372"/>
                  </a:lnTo>
                  <a:lnTo>
                    <a:pt x="2040636" y="315468"/>
                  </a:lnTo>
                  <a:lnTo>
                    <a:pt x="2057400" y="315468"/>
                  </a:lnTo>
                  <a:lnTo>
                    <a:pt x="2063496" y="309372"/>
                  </a:lnTo>
                  <a:lnTo>
                    <a:pt x="2063496" y="292608"/>
                  </a:lnTo>
                  <a:close/>
                </a:path>
                <a:path w="3203575" h="554989">
                  <a:moveTo>
                    <a:pt x="2119884" y="292608"/>
                  </a:moveTo>
                  <a:lnTo>
                    <a:pt x="2113788" y="286512"/>
                  </a:lnTo>
                  <a:lnTo>
                    <a:pt x="2098548" y="286512"/>
                  </a:lnTo>
                  <a:lnTo>
                    <a:pt x="2090928" y="292608"/>
                  </a:lnTo>
                  <a:lnTo>
                    <a:pt x="2090928" y="309372"/>
                  </a:lnTo>
                  <a:lnTo>
                    <a:pt x="2098548" y="315468"/>
                  </a:lnTo>
                  <a:lnTo>
                    <a:pt x="2113788" y="315468"/>
                  </a:lnTo>
                  <a:lnTo>
                    <a:pt x="2119884" y="309372"/>
                  </a:lnTo>
                  <a:lnTo>
                    <a:pt x="2119884" y="292608"/>
                  </a:lnTo>
                  <a:close/>
                </a:path>
                <a:path w="3203575" h="554989">
                  <a:moveTo>
                    <a:pt x="2177796" y="292608"/>
                  </a:moveTo>
                  <a:lnTo>
                    <a:pt x="2171700" y="286512"/>
                  </a:lnTo>
                  <a:lnTo>
                    <a:pt x="2154936" y="286512"/>
                  </a:lnTo>
                  <a:lnTo>
                    <a:pt x="2148840" y="292608"/>
                  </a:lnTo>
                  <a:lnTo>
                    <a:pt x="2148840" y="309372"/>
                  </a:lnTo>
                  <a:lnTo>
                    <a:pt x="2154936" y="315468"/>
                  </a:lnTo>
                  <a:lnTo>
                    <a:pt x="2171700" y="315468"/>
                  </a:lnTo>
                  <a:lnTo>
                    <a:pt x="2177796" y="309372"/>
                  </a:lnTo>
                  <a:lnTo>
                    <a:pt x="2177796" y="292608"/>
                  </a:lnTo>
                  <a:close/>
                </a:path>
                <a:path w="3203575" h="554989">
                  <a:moveTo>
                    <a:pt x="2234184" y="292608"/>
                  </a:moveTo>
                  <a:lnTo>
                    <a:pt x="2228088" y="286512"/>
                  </a:lnTo>
                  <a:lnTo>
                    <a:pt x="2212848" y="286512"/>
                  </a:lnTo>
                  <a:lnTo>
                    <a:pt x="2206752" y="292608"/>
                  </a:lnTo>
                  <a:lnTo>
                    <a:pt x="2206752" y="309372"/>
                  </a:lnTo>
                  <a:lnTo>
                    <a:pt x="2212848" y="315468"/>
                  </a:lnTo>
                  <a:lnTo>
                    <a:pt x="2228088" y="315468"/>
                  </a:lnTo>
                  <a:lnTo>
                    <a:pt x="2234184" y="309372"/>
                  </a:lnTo>
                  <a:lnTo>
                    <a:pt x="2234184" y="292608"/>
                  </a:lnTo>
                  <a:close/>
                </a:path>
                <a:path w="3203575" h="554989">
                  <a:moveTo>
                    <a:pt x="2292096" y="292608"/>
                  </a:moveTo>
                  <a:lnTo>
                    <a:pt x="2286000" y="286512"/>
                  </a:lnTo>
                  <a:lnTo>
                    <a:pt x="2269236" y="286512"/>
                  </a:lnTo>
                  <a:lnTo>
                    <a:pt x="2263140" y="292608"/>
                  </a:lnTo>
                  <a:lnTo>
                    <a:pt x="2263140" y="309372"/>
                  </a:lnTo>
                  <a:lnTo>
                    <a:pt x="2269236" y="315468"/>
                  </a:lnTo>
                  <a:lnTo>
                    <a:pt x="2286000" y="315468"/>
                  </a:lnTo>
                  <a:lnTo>
                    <a:pt x="2292096" y="309372"/>
                  </a:lnTo>
                  <a:lnTo>
                    <a:pt x="2292096" y="292608"/>
                  </a:lnTo>
                  <a:close/>
                </a:path>
                <a:path w="3203575" h="554989">
                  <a:moveTo>
                    <a:pt x="2348484" y="292608"/>
                  </a:moveTo>
                  <a:lnTo>
                    <a:pt x="2342388" y="286512"/>
                  </a:lnTo>
                  <a:lnTo>
                    <a:pt x="2327148" y="286512"/>
                  </a:lnTo>
                  <a:lnTo>
                    <a:pt x="2321052" y="292608"/>
                  </a:lnTo>
                  <a:lnTo>
                    <a:pt x="2321052" y="309372"/>
                  </a:lnTo>
                  <a:lnTo>
                    <a:pt x="2327148" y="315468"/>
                  </a:lnTo>
                  <a:lnTo>
                    <a:pt x="2342388" y="315468"/>
                  </a:lnTo>
                  <a:lnTo>
                    <a:pt x="2348484" y="309372"/>
                  </a:lnTo>
                  <a:lnTo>
                    <a:pt x="2348484" y="292608"/>
                  </a:lnTo>
                  <a:close/>
                </a:path>
                <a:path w="3203575" h="554989">
                  <a:moveTo>
                    <a:pt x="2406396" y="292608"/>
                  </a:moveTo>
                  <a:lnTo>
                    <a:pt x="2400300" y="286512"/>
                  </a:lnTo>
                  <a:lnTo>
                    <a:pt x="2383536" y="286512"/>
                  </a:lnTo>
                  <a:lnTo>
                    <a:pt x="2377440" y="292608"/>
                  </a:lnTo>
                  <a:lnTo>
                    <a:pt x="2377440" y="309372"/>
                  </a:lnTo>
                  <a:lnTo>
                    <a:pt x="2383536" y="315468"/>
                  </a:lnTo>
                  <a:lnTo>
                    <a:pt x="2400300" y="315468"/>
                  </a:lnTo>
                  <a:lnTo>
                    <a:pt x="2406396" y="309372"/>
                  </a:lnTo>
                  <a:lnTo>
                    <a:pt x="2406396" y="292608"/>
                  </a:lnTo>
                  <a:close/>
                </a:path>
                <a:path w="3203575" h="554989">
                  <a:moveTo>
                    <a:pt x="2462784" y="292608"/>
                  </a:moveTo>
                  <a:lnTo>
                    <a:pt x="2456688" y="286512"/>
                  </a:lnTo>
                  <a:lnTo>
                    <a:pt x="2441448" y="286512"/>
                  </a:lnTo>
                  <a:lnTo>
                    <a:pt x="2435352" y="292608"/>
                  </a:lnTo>
                  <a:lnTo>
                    <a:pt x="2435352" y="309372"/>
                  </a:lnTo>
                  <a:lnTo>
                    <a:pt x="2441448" y="315468"/>
                  </a:lnTo>
                  <a:lnTo>
                    <a:pt x="2456688" y="315468"/>
                  </a:lnTo>
                  <a:lnTo>
                    <a:pt x="2462784" y="309372"/>
                  </a:lnTo>
                  <a:lnTo>
                    <a:pt x="2462784" y="292608"/>
                  </a:lnTo>
                  <a:close/>
                </a:path>
                <a:path w="3203575" h="554989">
                  <a:moveTo>
                    <a:pt x="2520696" y="292608"/>
                  </a:moveTo>
                  <a:lnTo>
                    <a:pt x="2514600" y="286512"/>
                  </a:lnTo>
                  <a:lnTo>
                    <a:pt x="2497836" y="286512"/>
                  </a:lnTo>
                  <a:lnTo>
                    <a:pt x="2491740" y="292608"/>
                  </a:lnTo>
                  <a:lnTo>
                    <a:pt x="2491740" y="309372"/>
                  </a:lnTo>
                  <a:lnTo>
                    <a:pt x="2497836" y="315468"/>
                  </a:lnTo>
                  <a:lnTo>
                    <a:pt x="2514600" y="315468"/>
                  </a:lnTo>
                  <a:lnTo>
                    <a:pt x="2520696" y="309372"/>
                  </a:lnTo>
                  <a:lnTo>
                    <a:pt x="2520696" y="292608"/>
                  </a:lnTo>
                  <a:close/>
                </a:path>
                <a:path w="3203575" h="554989">
                  <a:moveTo>
                    <a:pt x="2577084" y="292608"/>
                  </a:moveTo>
                  <a:lnTo>
                    <a:pt x="2570988" y="286512"/>
                  </a:lnTo>
                  <a:lnTo>
                    <a:pt x="2555748" y="286512"/>
                  </a:lnTo>
                  <a:lnTo>
                    <a:pt x="2549652" y="292608"/>
                  </a:lnTo>
                  <a:lnTo>
                    <a:pt x="2549652" y="309372"/>
                  </a:lnTo>
                  <a:lnTo>
                    <a:pt x="2555748" y="315468"/>
                  </a:lnTo>
                  <a:lnTo>
                    <a:pt x="2570988" y="315468"/>
                  </a:lnTo>
                  <a:lnTo>
                    <a:pt x="2577084" y="309372"/>
                  </a:lnTo>
                  <a:lnTo>
                    <a:pt x="2577084" y="292608"/>
                  </a:lnTo>
                  <a:close/>
                </a:path>
                <a:path w="3203575" h="554989">
                  <a:moveTo>
                    <a:pt x="2634996" y="292608"/>
                  </a:moveTo>
                  <a:lnTo>
                    <a:pt x="2628900" y="286512"/>
                  </a:lnTo>
                  <a:lnTo>
                    <a:pt x="2612136" y="286512"/>
                  </a:lnTo>
                  <a:lnTo>
                    <a:pt x="2606040" y="292608"/>
                  </a:lnTo>
                  <a:lnTo>
                    <a:pt x="2606040" y="309372"/>
                  </a:lnTo>
                  <a:lnTo>
                    <a:pt x="2612136" y="315468"/>
                  </a:lnTo>
                  <a:lnTo>
                    <a:pt x="2628900" y="315468"/>
                  </a:lnTo>
                  <a:lnTo>
                    <a:pt x="2634996" y="309372"/>
                  </a:lnTo>
                  <a:lnTo>
                    <a:pt x="2634996" y="292608"/>
                  </a:lnTo>
                  <a:close/>
                </a:path>
                <a:path w="3203575" h="554989">
                  <a:moveTo>
                    <a:pt x="2691384" y="292608"/>
                  </a:moveTo>
                  <a:lnTo>
                    <a:pt x="2685288" y="286512"/>
                  </a:lnTo>
                  <a:lnTo>
                    <a:pt x="2670048" y="286512"/>
                  </a:lnTo>
                  <a:lnTo>
                    <a:pt x="2663952" y="292608"/>
                  </a:lnTo>
                  <a:lnTo>
                    <a:pt x="2663952" y="309372"/>
                  </a:lnTo>
                  <a:lnTo>
                    <a:pt x="2670048" y="315468"/>
                  </a:lnTo>
                  <a:lnTo>
                    <a:pt x="2685288" y="315468"/>
                  </a:lnTo>
                  <a:lnTo>
                    <a:pt x="2691384" y="309372"/>
                  </a:lnTo>
                  <a:lnTo>
                    <a:pt x="2691384" y="292608"/>
                  </a:lnTo>
                  <a:close/>
                </a:path>
                <a:path w="3203575" h="554989">
                  <a:moveTo>
                    <a:pt x="2749296" y="292608"/>
                  </a:moveTo>
                  <a:lnTo>
                    <a:pt x="2743200" y="286512"/>
                  </a:lnTo>
                  <a:lnTo>
                    <a:pt x="2726436" y="286512"/>
                  </a:lnTo>
                  <a:lnTo>
                    <a:pt x="2720340" y="292608"/>
                  </a:lnTo>
                  <a:lnTo>
                    <a:pt x="2720340" y="309372"/>
                  </a:lnTo>
                  <a:lnTo>
                    <a:pt x="2726436" y="315468"/>
                  </a:lnTo>
                  <a:lnTo>
                    <a:pt x="2743200" y="315468"/>
                  </a:lnTo>
                  <a:lnTo>
                    <a:pt x="2749296" y="309372"/>
                  </a:lnTo>
                  <a:lnTo>
                    <a:pt x="2749296" y="292608"/>
                  </a:lnTo>
                  <a:close/>
                </a:path>
                <a:path w="3203575" h="554989">
                  <a:moveTo>
                    <a:pt x="2805684" y="292608"/>
                  </a:moveTo>
                  <a:lnTo>
                    <a:pt x="2799588" y="286512"/>
                  </a:lnTo>
                  <a:lnTo>
                    <a:pt x="2784348" y="286512"/>
                  </a:lnTo>
                  <a:lnTo>
                    <a:pt x="2778252" y="292608"/>
                  </a:lnTo>
                  <a:lnTo>
                    <a:pt x="2778252" y="309372"/>
                  </a:lnTo>
                  <a:lnTo>
                    <a:pt x="2784348" y="315468"/>
                  </a:lnTo>
                  <a:lnTo>
                    <a:pt x="2799588" y="315468"/>
                  </a:lnTo>
                  <a:lnTo>
                    <a:pt x="2805684" y="309372"/>
                  </a:lnTo>
                  <a:lnTo>
                    <a:pt x="2805684" y="292608"/>
                  </a:lnTo>
                  <a:close/>
                </a:path>
                <a:path w="3203575" h="554989">
                  <a:moveTo>
                    <a:pt x="2863596" y="292608"/>
                  </a:moveTo>
                  <a:lnTo>
                    <a:pt x="2857500" y="286512"/>
                  </a:lnTo>
                  <a:lnTo>
                    <a:pt x="2840736" y="286512"/>
                  </a:lnTo>
                  <a:lnTo>
                    <a:pt x="2834640" y="292608"/>
                  </a:lnTo>
                  <a:lnTo>
                    <a:pt x="2834640" y="309372"/>
                  </a:lnTo>
                  <a:lnTo>
                    <a:pt x="2840736" y="315468"/>
                  </a:lnTo>
                  <a:lnTo>
                    <a:pt x="2857500" y="315468"/>
                  </a:lnTo>
                  <a:lnTo>
                    <a:pt x="2863596" y="309372"/>
                  </a:lnTo>
                  <a:lnTo>
                    <a:pt x="2863596" y="292608"/>
                  </a:lnTo>
                  <a:close/>
                </a:path>
                <a:path w="3203575" h="554989">
                  <a:moveTo>
                    <a:pt x="2919984" y="292608"/>
                  </a:moveTo>
                  <a:lnTo>
                    <a:pt x="2913888" y="286512"/>
                  </a:lnTo>
                  <a:lnTo>
                    <a:pt x="2898648" y="286512"/>
                  </a:lnTo>
                  <a:lnTo>
                    <a:pt x="2892552" y="292608"/>
                  </a:lnTo>
                  <a:lnTo>
                    <a:pt x="2892552" y="309372"/>
                  </a:lnTo>
                  <a:lnTo>
                    <a:pt x="2898648" y="315468"/>
                  </a:lnTo>
                  <a:lnTo>
                    <a:pt x="2913888" y="315468"/>
                  </a:lnTo>
                  <a:lnTo>
                    <a:pt x="2919984" y="309372"/>
                  </a:lnTo>
                  <a:lnTo>
                    <a:pt x="2919984" y="292608"/>
                  </a:lnTo>
                  <a:close/>
                </a:path>
                <a:path w="3203575" h="554989">
                  <a:moveTo>
                    <a:pt x="2977896" y="292608"/>
                  </a:moveTo>
                  <a:lnTo>
                    <a:pt x="2971800" y="286512"/>
                  </a:lnTo>
                  <a:lnTo>
                    <a:pt x="2955036" y="286512"/>
                  </a:lnTo>
                  <a:lnTo>
                    <a:pt x="2948940" y="292608"/>
                  </a:lnTo>
                  <a:lnTo>
                    <a:pt x="2948940" y="309372"/>
                  </a:lnTo>
                  <a:lnTo>
                    <a:pt x="2955036" y="315468"/>
                  </a:lnTo>
                  <a:lnTo>
                    <a:pt x="2971800" y="315468"/>
                  </a:lnTo>
                  <a:lnTo>
                    <a:pt x="2977896" y="309372"/>
                  </a:lnTo>
                  <a:lnTo>
                    <a:pt x="2977896" y="292608"/>
                  </a:lnTo>
                  <a:close/>
                </a:path>
                <a:path w="3203575" h="554989">
                  <a:moveTo>
                    <a:pt x="3035808" y="292608"/>
                  </a:moveTo>
                  <a:lnTo>
                    <a:pt x="3028188" y="286512"/>
                  </a:lnTo>
                  <a:lnTo>
                    <a:pt x="3012948" y="286512"/>
                  </a:lnTo>
                  <a:lnTo>
                    <a:pt x="3006852" y="292608"/>
                  </a:lnTo>
                  <a:lnTo>
                    <a:pt x="3006852" y="309372"/>
                  </a:lnTo>
                  <a:lnTo>
                    <a:pt x="3012948" y="315468"/>
                  </a:lnTo>
                  <a:lnTo>
                    <a:pt x="3028188" y="315468"/>
                  </a:lnTo>
                  <a:lnTo>
                    <a:pt x="3035808" y="309372"/>
                  </a:lnTo>
                  <a:lnTo>
                    <a:pt x="3035808" y="292608"/>
                  </a:lnTo>
                  <a:close/>
                </a:path>
                <a:path w="3203575" h="554989">
                  <a:moveTo>
                    <a:pt x="3092196" y="292608"/>
                  </a:moveTo>
                  <a:lnTo>
                    <a:pt x="3086100" y="286512"/>
                  </a:lnTo>
                  <a:lnTo>
                    <a:pt x="3069336" y="286512"/>
                  </a:lnTo>
                  <a:lnTo>
                    <a:pt x="3063240" y="292608"/>
                  </a:lnTo>
                  <a:lnTo>
                    <a:pt x="3063240" y="309372"/>
                  </a:lnTo>
                  <a:lnTo>
                    <a:pt x="3069336" y="315468"/>
                  </a:lnTo>
                  <a:lnTo>
                    <a:pt x="3086100" y="315468"/>
                  </a:lnTo>
                  <a:lnTo>
                    <a:pt x="3092196" y="309372"/>
                  </a:lnTo>
                  <a:lnTo>
                    <a:pt x="3092196" y="292608"/>
                  </a:lnTo>
                  <a:close/>
                </a:path>
                <a:path w="3203575" h="554989">
                  <a:moveTo>
                    <a:pt x="3150108" y="292608"/>
                  </a:moveTo>
                  <a:lnTo>
                    <a:pt x="3142488" y="286512"/>
                  </a:lnTo>
                  <a:lnTo>
                    <a:pt x="3127248" y="286512"/>
                  </a:lnTo>
                  <a:lnTo>
                    <a:pt x="3121152" y="292608"/>
                  </a:lnTo>
                  <a:lnTo>
                    <a:pt x="3121152" y="309372"/>
                  </a:lnTo>
                  <a:lnTo>
                    <a:pt x="3127248" y="315468"/>
                  </a:lnTo>
                  <a:lnTo>
                    <a:pt x="3142488" y="315468"/>
                  </a:lnTo>
                  <a:lnTo>
                    <a:pt x="3150108" y="309372"/>
                  </a:lnTo>
                  <a:lnTo>
                    <a:pt x="3150108" y="292608"/>
                  </a:lnTo>
                  <a:close/>
                </a:path>
                <a:path w="3203575" h="554989">
                  <a:moveTo>
                    <a:pt x="3203448" y="289560"/>
                  </a:moveTo>
                  <a:lnTo>
                    <a:pt x="3195828" y="283464"/>
                  </a:lnTo>
                  <a:lnTo>
                    <a:pt x="3180588" y="283464"/>
                  </a:lnTo>
                  <a:lnTo>
                    <a:pt x="3174492" y="289560"/>
                  </a:lnTo>
                  <a:lnTo>
                    <a:pt x="3174492" y="304800"/>
                  </a:lnTo>
                  <a:lnTo>
                    <a:pt x="3180588" y="310896"/>
                  </a:lnTo>
                  <a:lnTo>
                    <a:pt x="3195828" y="310896"/>
                  </a:lnTo>
                  <a:lnTo>
                    <a:pt x="3203448" y="304800"/>
                  </a:lnTo>
                  <a:lnTo>
                    <a:pt x="3203448" y="289560"/>
                  </a:lnTo>
                  <a:close/>
                </a:path>
                <a:path w="3203575" h="554989">
                  <a:moveTo>
                    <a:pt x="3203448" y="231648"/>
                  </a:moveTo>
                  <a:lnTo>
                    <a:pt x="3195828" y="225552"/>
                  </a:lnTo>
                  <a:lnTo>
                    <a:pt x="3180588" y="225552"/>
                  </a:lnTo>
                  <a:lnTo>
                    <a:pt x="3174492" y="231648"/>
                  </a:lnTo>
                  <a:lnTo>
                    <a:pt x="3174492" y="248412"/>
                  </a:lnTo>
                  <a:lnTo>
                    <a:pt x="3180588" y="254508"/>
                  </a:lnTo>
                  <a:lnTo>
                    <a:pt x="3195828" y="254508"/>
                  </a:lnTo>
                  <a:lnTo>
                    <a:pt x="3203448" y="248412"/>
                  </a:lnTo>
                  <a:lnTo>
                    <a:pt x="3203448" y="231648"/>
                  </a:lnTo>
                  <a:close/>
                </a:path>
                <a:path w="3203575" h="554989">
                  <a:moveTo>
                    <a:pt x="3203448" y="175260"/>
                  </a:moveTo>
                  <a:lnTo>
                    <a:pt x="3195828" y="169164"/>
                  </a:lnTo>
                  <a:lnTo>
                    <a:pt x="3180588" y="169164"/>
                  </a:lnTo>
                  <a:lnTo>
                    <a:pt x="3174492" y="175260"/>
                  </a:lnTo>
                  <a:lnTo>
                    <a:pt x="3174492" y="190500"/>
                  </a:lnTo>
                  <a:lnTo>
                    <a:pt x="3180588" y="196596"/>
                  </a:lnTo>
                  <a:lnTo>
                    <a:pt x="3195828" y="196596"/>
                  </a:lnTo>
                  <a:lnTo>
                    <a:pt x="3203448" y="190500"/>
                  </a:lnTo>
                  <a:lnTo>
                    <a:pt x="3203448" y="175260"/>
                  </a:lnTo>
                  <a:close/>
                </a:path>
                <a:path w="3203575" h="554989">
                  <a:moveTo>
                    <a:pt x="3203448" y="117348"/>
                  </a:moveTo>
                  <a:lnTo>
                    <a:pt x="3195828" y="111252"/>
                  </a:lnTo>
                  <a:lnTo>
                    <a:pt x="3180588" y="111252"/>
                  </a:lnTo>
                  <a:lnTo>
                    <a:pt x="3174492" y="117348"/>
                  </a:lnTo>
                  <a:lnTo>
                    <a:pt x="3174492" y="134112"/>
                  </a:lnTo>
                  <a:lnTo>
                    <a:pt x="3180588" y="140208"/>
                  </a:lnTo>
                  <a:lnTo>
                    <a:pt x="3195828" y="140208"/>
                  </a:lnTo>
                  <a:lnTo>
                    <a:pt x="3203448" y="134112"/>
                  </a:lnTo>
                  <a:lnTo>
                    <a:pt x="3203448" y="117348"/>
                  </a:lnTo>
                  <a:close/>
                </a:path>
                <a:path w="3203575" h="554989">
                  <a:moveTo>
                    <a:pt x="3203448" y="60960"/>
                  </a:moveTo>
                  <a:lnTo>
                    <a:pt x="3195828" y="54864"/>
                  </a:lnTo>
                  <a:lnTo>
                    <a:pt x="3180588" y="54864"/>
                  </a:lnTo>
                  <a:lnTo>
                    <a:pt x="3174492" y="60960"/>
                  </a:lnTo>
                  <a:lnTo>
                    <a:pt x="3174492" y="76200"/>
                  </a:lnTo>
                  <a:lnTo>
                    <a:pt x="3180588" y="82296"/>
                  </a:lnTo>
                  <a:lnTo>
                    <a:pt x="3195828" y="82296"/>
                  </a:lnTo>
                  <a:lnTo>
                    <a:pt x="3203448" y="76200"/>
                  </a:lnTo>
                  <a:lnTo>
                    <a:pt x="3203448" y="60960"/>
                  </a:lnTo>
                  <a:close/>
                </a:path>
                <a:path w="3203575" h="554989">
                  <a:moveTo>
                    <a:pt x="3203448" y="3048"/>
                  </a:moveTo>
                  <a:lnTo>
                    <a:pt x="3199638" y="0"/>
                  </a:lnTo>
                  <a:lnTo>
                    <a:pt x="3177540" y="0"/>
                  </a:lnTo>
                  <a:lnTo>
                    <a:pt x="3174492" y="3048"/>
                  </a:lnTo>
                  <a:lnTo>
                    <a:pt x="3174492" y="19812"/>
                  </a:lnTo>
                  <a:lnTo>
                    <a:pt x="3180588" y="25908"/>
                  </a:lnTo>
                  <a:lnTo>
                    <a:pt x="3195828" y="25908"/>
                  </a:lnTo>
                  <a:lnTo>
                    <a:pt x="3203448" y="19812"/>
                  </a:lnTo>
                  <a:lnTo>
                    <a:pt x="3203448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1484257" y="4221480"/>
            <a:ext cx="1183640" cy="292100"/>
          </a:xfrm>
          <a:prstGeom prst="rect">
            <a:avLst/>
          </a:prstGeom>
          <a:solidFill>
            <a:srgbClr val="C3D69A"/>
          </a:solidFill>
          <a:ln w="28956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31140">
              <a:lnSpc>
                <a:spcPct val="100000"/>
              </a:lnSpc>
              <a:spcBef>
                <a:spcPts val="300"/>
              </a:spcBef>
            </a:pPr>
            <a:r>
              <a:rPr sz="1100" spc="-30" dirty="0">
                <a:latin typeface="Arial"/>
                <a:cs typeface="Arial"/>
              </a:rPr>
              <a:t>Approbation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3002158" y="4501896"/>
            <a:ext cx="1671955" cy="306705"/>
            <a:chOff x="3002158" y="4501896"/>
            <a:chExt cx="1671955" cy="306705"/>
          </a:xfrm>
        </p:grpSpPr>
        <p:sp>
          <p:nvSpPr>
            <p:cNvPr id="53" name="object 53"/>
            <p:cNvSpPr/>
            <p:nvPr/>
          </p:nvSpPr>
          <p:spPr>
            <a:xfrm>
              <a:off x="3015874" y="4517135"/>
              <a:ext cx="1643380" cy="277495"/>
            </a:xfrm>
            <a:custGeom>
              <a:avLst/>
              <a:gdLst/>
              <a:ahLst/>
              <a:cxnLst/>
              <a:rect l="l" t="t" r="r" b="b"/>
              <a:pathLst>
                <a:path w="1643379" h="277495">
                  <a:moveTo>
                    <a:pt x="1642871" y="277367"/>
                  </a:moveTo>
                  <a:lnTo>
                    <a:pt x="1642871" y="0"/>
                  </a:lnTo>
                  <a:lnTo>
                    <a:pt x="0" y="0"/>
                  </a:lnTo>
                  <a:lnTo>
                    <a:pt x="0" y="277367"/>
                  </a:lnTo>
                  <a:lnTo>
                    <a:pt x="1642871" y="27736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002158" y="4501896"/>
              <a:ext cx="1671955" cy="306705"/>
            </a:xfrm>
            <a:custGeom>
              <a:avLst/>
              <a:gdLst/>
              <a:ahLst/>
              <a:cxnLst/>
              <a:rect l="l" t="t" r="r" b="b"/>
              <a:pathLst>
                <a:path w="1671954" h="306704">
                  <a:moveTo>
                    <a:pt x="27432" y="271272"/>
                  </a:moveTo>
                  <a:lnTo>
                    <a:pt x="27432" y="256032"/>
                  </a:lnTo>
                  <a:lnTo>
                    <a:pt x="21336" y="249936"/>
                  </a:lnTo>
                  <a:lnTo>
                    <a:pt x="6096" y="249936"/>
                  </a:lnTo>
                  <a:lnTo>
                    <a:pt x="0" y="256032"/>
                  </a:lnTo>
                  <a:lnTo>
                    <a:pt x="0" y="271272"/>
                  </a:lnTo>
                  <a:lnTo>
                    <a:pt x="6096" y="278892"/>
                  </a:lnTo>
                  <a:lnTo>
                    <a:pt x="21336" y="278892"/>
                  </a:lnTo>
                  <a:lnTo>
                    <a:pt x="27432" y="271272"/>
                  </a:lnTo>
                  <a:close/>
                </a:path>
                <a:path w="1671954" h="306704">
                  <a:moveTo>
                    <a:pt x="27432" y="214884"/>
                  </a:moveTo>
                  <a:lnTo>
                    <a:pt x="27432" y="199644"/>
                  </a:lnTo>
                  <a:lnTo>
                    <a:pt x="21336" y="192024"/>
                  </a:lnTo>
                  <a:lnTo>
                    <a:pt x="6096" y="192024"/>
                  </a:lnTo>
                  <a:lnTo>
                    <a:pt x="0" y="199644"/>
                  </a:lnTo>
                  <a:lnTo>
                    <a:pt x="0" y="214884"/>
                  </a:lnTo>
                  <a:lnTo>
                    <a:pt x="6096" y="220980"/>
                  </a:lnTo>
                  <a:lnTo>
                    <a:pt x="21336" y="220980"/>
                  </a:lnTo>
                  <a:lnTo>
                    <a:pt x="27432" y="214884"/>
                  </a:lnTo>
                  <a:close/>
                </a:path>
                <a:path w="1671954" h="306704">
                  <a:moveTo>
                    <a:pt x="27432" y="156972"/>
                  </a:moveTo>
                  <a:lnTo>
                    <a:pt x="27432" y="141732"/>
                  </a:lnTo>
                  <a:lnTo>
                    <a:pt x="21336" y="135636"/>
                  </a:lnTo>
                  <a:lnTo>
                    <a:pt x="6096" y="135636"/>
                  </a:lnTo>
                  <a:lnTo>
                    <a:pt x="0" y="141732"/>
                  </a:lnTo>
                  <a:lnTo>
                    <a:pt x="0" y="156972"/>
                  </a:lnTo>
                  <a:lnTo>
                    <a:pt x="6096" y="164592"/>
                  </a:lnTo>
                  <a:lnTo>
                    <a:pt x="21336" y="164592"/>
                  </a:lnTo>
                  <a:lnTo>
                    <a:pt x="27432" y="156972"/>
                  </a:lnTo>
                  <a:close/>
                </a:path>
                <a:path w="1671954" h="306704">
                  <a:moveTo>
                    <a:pt x="27432" y="100584"/>
                  </a:moveTo>
                  <a:lnTo>
                    <a:pt x="27432" y="83820"/>
                  </a:lnTo>
                  <a:lnTo>
                    <a:pt x="21336" y="77724"/>
                  </a:lnTo>
                  <a:lnTo>
                    <a:pt x="6096" y="77724"/>
                  </a:lnTo>
                  <a:lnTo>
                    <a:pt x="0" y="83820"/>
                  </a:lnTo>
                  <a:lnTo>
                    <a:pt x="0" y="100584"/>
                  </a:lnTo>
                  <a:lnTo>
                    <a:pt x="6096" y="106680"/>
                  </a:lnTo>
                  <a:lnTo>
                    <a:pt x="21336" y="106680"/>
                  </a:lnTo>
                  <a:lnTo>
                    <a:pt x="27432" y="100584"/>
                  </a:lnTo>
                  <a:close/>
                </a:path>
                <a:path w="1671954" h="306704">
                  <a:moveTo>
                    <a:pt x="27432" y="42672"/>
                  </a:moveTo>
                  <a:lnTo>
                    <a:pt x="27432" y="27432"/>
                  </a:lnTo>
                  <a:lnTo>
                    <a:pt x="21336" y="21336"/>
                  </a:lnTo>
                  <a:lnTo>
                    <a:pt x="6096" y="21336"/>
                  </a:lnTo>
                  <a:lnTo>
                    <a:pt x="0" y="27432"/>
                  </a:lnTo>
                  <a:lnTo>
                    <a:pt x="0" y="42672"/>
                  </a:lnTo>
                  <a:lnTo>
                    <a:pt x="6096" y="50292"/>
                  </a:lnTo>
                  <a:lnTo>
                    <a:pt x="21336" y="50292"/>
                  </a:lnTo>
                  <a:lnTo>
                    <a:pt x="27432" y="42672"/>
                  </a:lnTo>
                  <a:close/>
                </a:path>
                <a:path w="1671954" h="306704">
                  <a:moveTo>
                    <a:pt x="65532" y="22860"/>
                  </a:moveTo>
                  <a:lnTo>
                    <a:pt x="65532" y="7620"/>
                  </a:lnTo>
                  <a:lnTo>
                    <a:pt x="57912" y="0"/>
                  </a:lnTo>
                  <a:lnTo>
                    <a:pt x="42672" y="0"/>
                  </a:lnTo>
                  <a:lnTo>
                    <a:pt x="36576" y="7620"/>
                  </a:lnTo>
                  <a:lnTo>
                    <a:pt x="36576" y="22860"/>
                  </a:lnTo>
                  <a:lnTo>
                    <a:pt x="42672" y="28956"/>
                  </a:lnTo>
                  <a:lnTo>
                    <a:pt x="57912" y="28956"/>
                  </a:lnTo>
                  <a:lnTo>
                    <a:pt x="65532" y="22860"/>
                  </a:lnTo>
                  <a:close/>
                </a:path>
                <a:path w="1671954" h="306704">
                  <a:moveTo>
                    <a:pt x="121920" y="22860"/>
                  </a:moveTo>
                  <a:lnTo>
                    <a:pt x="121920" y="7620"/>
                  </a:lnTo>
                  <a:lnTo>
                    <a:pt x="115824" y="0"/>
                  </a:lnTo>
                  <a:lnTo>
                    <a:pt x="100584" y="0"/>
                  </a:lnTo>
                  <a:lnTo>
                    <a:pt x="92964" y="7620"/>
                  </a:lnTo>
                  <a:lnTo>
                    <a:pt x="92964" y="22860"/>
                  </a:lnTo>
                  <a:lnTo>
                    <a:pt x="100584" y="28956"/>
                  </a:lnTo>
                  <a:lnTo>
                    <a:pt x="115824" y="28956"/>
                  </a:lnTo>
                  <a:lnTo>
                    <a:pt x="121920" y="22860"/>
                  </a:lnTo>
                  <a:close/>
                </a:path>
                <a:path w="1671954" h="306704">
                  <a:moveTo>
                    <a:pt x="179832" y="22860"/>
                  </a:moveTo>
                  <a:lnTo>
                    <a:pt x="179832" y="7620"/>
                  </a:lnTo>
                  <a:lnTo>
                    <a:pt x="172212" y="0"/>
                  </a:lnTo>
                  <a:lnTo>
                    <a:pt x="156972" y="0"/>
                  </a:lnTo>
                  <a:lnTo>
                    <a:pt x="150876" y="7620"/>
                  </a:lnTo>
                  <a:lnTo>
                    <a:pt x="150876" y="22860"/>
                  </a:lnTo>
                  <a:lnTo>
                    <a:pt x="156972" y="28956"/>
                  </a:lnTo>
                  <a:lnTo>
                    <a:pt x="172212" y="28956"/>
                  </a:lnTo>
                  <a:lnTo>
                    <a:pt x="179832" y="22860"/>
                  </a:lnTo>
                  <a:close/>
                </a:path>
                <a:path w="1671954" h="306704">
                  <a:moveTo>
                    <a:pt x="236220" y="22860"/>
                  </a:moveTo>
                  <a:lnTo>
                    <a:pt x="236220" y="7620"/>
                  </a:lnTo>
                  <a:lnTo>
                    <a:pt x="230124" y="0"/>
                  </a:lnTo>
                  <a:lnTo>
                    <a:pt x="214884" y="0"/>
                  </a:lnTo>
                  <a:lnTo>
                    <a:pt x="207264" y="7620"/>
                  </a:lnTo>
                  <a:lnTo>
                    <a:pt x="207264" y="22860"/>
                  </a:lnTo>
                  <a:lnTo>
                    <a:pt x="214884" y="28956"/>
                  </a:lnTo>
                  <a:lnTo>
                    <a:pt x="230124" y="28956"/>
                  </a:lnTo>
                  <a:lnTo>
                    <a:pt x="236220" y="22860"/>
                  </a:lnTo>
                  <a:close/>
                </a:path>
                <a:path w="1671954" h="306704">
                  <a:moveTo>
                    <a:pt x="294132" y="22860"/>
                  </a:moveTo>
                  <a:lnTo>
                    <a:pt x="294132" y="7620"/>
                  </a:lnTo>
                  <a:lnTo>
                    <a:pt x="288036" y="0"/>
                  </a:lnTo>
                  <a:lnTo>
                    <a:pt x="271272" y="0"/>
                  </a:lnTo>
                  <a:lnTo>
                    <a:pt x="265176" y="7620"/>
                  </a:lnTo>
                  <a:lnTo>
                    <a:pt x="265176" y="22860"/>
                  </a:lnTo>
                  <a:lnTo>
                    <a:pt x="271272" y="28956"/>
                  </a:lnTo>
                  <a:lnTo>
                    <a:pt x="288036" y="28956"/>
                  </a:lnTo>
                  <a:lnTo>
                    <a:pt x="294132" y="22860"/>
                  </a:lnTo>
                  <a:close/>
                </a:path>
                <a:path w="1671954" h="306704">
                  <a:moveTo>
                    <a:pt x="350520" y="22860"/>
                  </a:moveTo>
                  <a:lnTo>
                    <a:pt x="350520" y="7620"/>
                  </a:lnTo>
                  <a:lnTo>
                    <a:pt x="344424" y="0"/>
                  </a:lnTo>
                  <a:lnTo>
                    <a:pt x="329184" y="0"/>
                  </a:lnTo>
                  <a:lnTo>
                    <a:pt x="321564" y="7620"/>
                  </a:lnTo>
                  <a:lnTo>
                    <a:pt x="321564" y="22860"/>
                  </a:lnTo>
                  <a:lnTo>
                    <a:pt x="329184" y="28956"/>
                  </a:lnTo>
                  <a:lnTo>
                    <a:pt x="344424" y="28956"/>
                  </a:lnTo>
                  <a:lnTo>
                    <a:pt x="350520" y="22860"/>
                  </a:lnTo>
                  <a:close/>
                </a:path>
                <a:path w="1671954" h="306704">
                  <a:moveTo>
                    <a:pt x="408432" y="22860"/>
                  </a:moveTo>
                  <a:lnTo>
                    <a:pt x="408432" y="7620"/>
                  </a:lnTo>
                  <a:lnTo>
                    <a:pt x="402336" y="0"/>
                  </a:lnTo>
                  <a:lnTo>
                    <a:pt x="385572" y="0"/>
                  </a:lnTo>
                  <a:lnTo>
                    <a:pt x="379476" y="7620"/>
                  </a:lnTo>
                  <a:lnTo>
                    <a:pt x="379476" y="22860"/>
                  </a:lnTo>
                  <a:lnTo>
                    <a:pt x="385572" y="28956"/>
                  </a:lnTo>
                  <a:lnTo>
                    <a:pt x="402336" y="28956"/>
                  </a:lnTo>
                  <a:lnTo>
                    <a:pt x="408432" y="22860"/>
                  </a:lnTo>
                  <a:close/>
                </a:path>
                <a:path w="1671954" h="306704">
                  <a:moveTo>
                    <a:pt x="464820" y="22860"/>
                  </a:moveTo>
                  <a:lnTo>
                    <a:pt x="464820" y="7620"/>
                  </a:lnTo>
                  <a:lnTo>
                    <a:pt x="458724" y="0"/>
                  </a:lnTo>
                  <a:lnTo>
                    <a:pt x="443484" y="0"/>
                  </a:lnTo>
                  <a:lnTo>
                    <a:pt x="435864" y="7620"/>
                  </a:lnTo>
                  <a:lnTo>
                    <a:pt x="435864" y="22860"/>
                  </a:lnTo>
                  <a:lnTo>
                    <a:pt x="443484" y="28956"/>
                  </a:lnTo>
                  <a:lnTo>
                    <a:pt x="458724" y="28956"/>
                  </a:lnTo>
                  <a:lnTo>
                    <a:pt x="464820" y="22860"/>
                  </a:lnTo>
                  <a:close/>
                </a:path>
                <a:path w="1671954" h="306704">
                  <a:moveTo>
                    <a:pt x="522732" y="22860"/>
                  </a:moveTo>
                  <a:lnTo>
                    <a:pt x="522732" y="7620"/>
                  </a:lnTo>
                  <a:lnTo>
                    <a:pt x="516636" y="0"/>
                  </a:lnTo>
                  <a:lnTo>
                    <a:pt x="499872" y="0"/>
                  </a:lnTo>
                  <a:lnTo>
                    <a:pt x="493776" y="7620"/>
                  </a:lnTo>
                  <a:lnTo>
                    <a:pt x="493776" y="22860"/>
                  </a:lnTo>
                  <a:lnTo>
                    <a:pt x="499872" y="28956"/>
                  </a:lnTo>
                  <a:lnTo>
                    <a:pt x="516636" y="28956"/>
                  </a:lnTo>
                  <a:lnTo>
                    <a:pt x="522732" y="22860"/>
                  </a:lnTo>
                  <a:close/>
                </a:path>
                <a:path w="1671954" h="306704">
                  <a:moveTo>
                    <a:pt x="579120" y="22860"/>
                  </a:moveTo>
                  <a:lnTo>
                    <a:pt x="579120" y="7620"/>
                  </a:lnTo>
                  <a:lnTo>
                    <a:pt x="573024" y="0"/>
                  </a:lnTo>
                  <a:lnTo>
                    <a:pt x="557784" y="0"/>
                  </a:lnTo>
                  <a:lnTo>
                    <a:pt x="551688" y="7620"/>
                  </a:lnTo>
                  <a:lnTo>
                    <a:pt x="551688" y="22860"/>
                  </a:lnTo>
                  <a:lnTo>
                    <a:pt x="557784" y="28956"/>
                  </a:lnTo>
                  <a:lnTo>
                    <a:pt x="573024" y="28956"/>
                  </a:lnTo>
                  <a:lnTo>
                    <a:pt x="579120" y="22860"/>
                  </a:lnTo>
                  <a:close/>
                </a:path>
                <a:path w="1671954" h="306704">
                  <a:moveTo>
                    <a:pt x="637032" y="22860"/>
                  </a:moveTo>
                  <a:lnTo>
                    <a:pt x="637032" y="7620"/>
                  </a:lnTo>
                  <a:lnTo>
                    <a:pt x="630936" y="0"/>
                  </a:lnTo>
                  <a:lnTo>
                    <a:pt x="614172" y="0"/>
                  </a:lnTo>
                  <a:lnTo>
                    <a:pt x="608076" y="7620"/>
                  </a:lnTo>
                  <a:lnTo>
                    <a:pt x="608076" y="22860"/>
                  </a:lnTo>
                  <a:lnTo>
                    <a:pt x="614172" y="28956"/>
                  </a:lnTo>
                  <a:lnTo>
                    <a:pt x="630936" y="28956"/>
                  </a:lnTo>
                  <a:lnTo>
                    <a:pt x="637032" y="22860"/>
                  </a:lnTo>
                  <a:close/>
                </a:path>
                <a:path w="1671954" h="306704">
                  <a:moveTo>
                    <a:pt x="693420" y="22860"/>
                  </a:moveTo>
                  <a:lnTo>
                    <a:pt x="693420" y="7620"/>
                  </a:lnTo>
                  <a:lnTo>
                    <a:pt x="687324" y="0"/>
                  </a:lnTo>
                  <a:lnTo>
                    <a:pt x="672084" y="0"/>
                  </a:lnTo>
                  <a:lnTo>
                    <a:pt x="665988" y="7620"/>
                  </a:lnTo>
                  <a:lnTo>
                    <a:pt x="665988" y="22860"/>
                  </a:lnTo>
                  <a:lnTo>
                    <a:pt x="672084" y="28956"/>
                  </a:lnTo>
                  <a:lnTo>
                    <a:pt x="687324" y="28956"/>
                  </a:lnTo>
                  <a:lnTo>
                    <a:pt x="693420" y="22860"/>
                  </a:lnTo>
                  <a:close/>
                </a:path>
                <a:path w="1671954" h="306704">
                  <a:moveTo>
                    <a:pt x="751332" y="22860"/>
                  </a:moveTo>
                  <a:lnTo>
                    <a:pt x="751332" y="7620"/>
                  </a:lnTo>
                  <a:lnTo>
                    <a:pt x="745236" y="0"/>
                  </a:lnTo>
                  <a:lnTo>
                    <a:pt x="728472" y="0"/>
                  </a:lnTo>
                  <a:lnTo>
                    <a:pt x="722376" y="7620"/>
                  </a:lnTo>
                  <a:lnTo>
                    <a:pt x="722376" y="22860"/>
                  </a:lnTo>
                  <a:lnTo>
                    <a:pt x="728472" y="28956"/>
                  </a:lnTo>
                  <a:lnTo>
                    <a:pt x="745236" y="28956"/>
                  </a:lnTo>
                  <a:lnTo>
                    <a:pt x="751332" y="22860"/>
                  </a:lnTo>
                  <a:close/>
                </a:path>
                <a:path w="1671954" h="306704">
                  <a:moveTo>
                    <a:pt x="807720" y="22860"/>
                  </a:moveTo>
                  <a:lnTo>
                    <a:pt x="807720" y="7620"/>
                  </a:lnTo>
                  <a:lnTo>
                    <a:pt x="801624" y="0"/>
                  </a:lnTo>
                  <a:lnTo>
                    <a:pt x="786384" y="0"/>
                  </a:lnTo>
                  <a:lnTo>
                    <a:pt x="780288" y="7620"/>
                  </a:lnTo>
                  <a:lnTo>
                    <a:pt x="780288" y="22860"/>
                  </a:lnTo>
                  <a:lnTo>
                    <a:pt x="786384" y="28956"/>
                  </a:lnTo>
                  <a:lnTo>
                    <a:pt x="801624" y="28956"/>
                  </a:lnTo>
                  <a:lnTo>
                    <a:pt x="807720" y="22860"/>
                  </a:lnTo>
                  <a:close/>
                </a:path>
                <a:path w="1671954" h="306704">
                  <a:moveTo>
                    <a:pt x="865632" y="22860"/>
                  </a:moveTo>
                  <a:lnTo>
                    <a:pt x="865632" y="7620"/>
                  </a:lnTo>
                  <a:lnTo>
                    <a:pt x="859536" y="0"/>
                  </a:lnTo>
                  <a:lnTo>
                    <a:pt x="842772" y="0"/>
                  </a:lnTo>
                  <a:lnTo>
                    <a:pt x="836676" y="7620"/>
                  </a:lnTo>
                  <a:lnTo>
                    <a:pt x="836676" y="22860"/>
                  </a:lnTo>
                  <a:lnTo>
                    <a:pt x="842772" y="28956"/>
                  </a:lnTo>
                  <a:lnTo>
                    <a:pt x="859536" y="28956"/>
                  </a:lnTo>
                  <a:lnTo>
                    <a:pt x="865632" y="22860"/>
                  </a:lnTo>
                  <a:close/>
                </a:path>
                <a:path w="1671954" h="306704">
                  <a:moveTo>
                    <a:pt x="922020" y="22860"/>
                  </a:moveTo>
                  <a:lnTo>
                    <a:pt x="922020" y="7620"/>
                  </a:lnTo>
                  <a:lnTo>
                    <a:pt x="915924" y="0"/>
                  </a:lnTo>
                  <a:lnTo>
                    <a:pt x="900684" y="0"/>
                  </a:lnTo>
                  <a:lnTo>
                    <a:pt x="894588" y="7620"/>
                  </a:lnTo>
                  <a:lnTo>
                    <a:pt x="894588" y="22860"/>
                  </a:lnTo>
                  <a:lnTo>
                    <a:pt x="900684" y="28956"/>
                  </a:lnTo>
                  <a:lnTo>
                    <a:pt x="915924" y="28956"/>
                  </a:lnTo>
                  <a:lnTo>
                    <a:pt x="922020" y="22860"/>
                  </a:lnTo>
                  <a:close/>
                </a:path>
                <a:path w="1671954" h="306704">
                  <a:moveTo>
                    <a:pt x="979932" y="22860"/>
                  </a:moveTo>
                  <a:lnTo>
                    <a:pt x="979932" y="7620"/>
                  </a:lnTo>
                  <a:lnTo>
                    <a:pt x="973836" y="0"/>
                  </a:lnTo>
                  <a:lnTo>
                    <a:pt x="957072" y="0"/>
                  </a:lnTo>
                  <a:lnTo>
                    <a:pt x="950976" y="7620"/>
                  </a:lnTo>
                  <a:lnTo>
                    <a:pt x="950976" y="22860"/>
                  </a:lnTo>
                  <a:lnTo>
                    <a:pt x="957072" y="28956"/>
                  </a:lnTo>
                  <a:lnTo>
                    <a:pt x="973836" y="28956"/>
                  </a:lnTo>
                  <a:lnTo>
                    <a:pt x="979932" y="22860"/>
                  </a:lnTo>
                  <a:close/>
                </a:path>
                <a:path w="1671954" h="306704">
                  <a:moveTo>
                    <a:pt x="1036320" y="22860"/>
                  </a:moveTo>
                  <a:lnTo>
                    <a:pt x="1036320" y="7620"/>
                  </a:lnTo>
                  <a:lnTo>
                    <a:pt x="1030224" y="0"/>
                  </a:lnTo>
                  <a:lnTo>
                    <a:pt x="1014984" y="0"/>
                  </a:lnTo>
                  <a:lnTo>
                    <a:pt x="1008888" y="7620"/>
                  </a:lnTo>
                  <a:lnTo>
                    <a:pt x="1008888" y="22860"/>
                  </a:lnTo>
                  <a:lnTo>
                    <a:pt x="1014984" y="28956"/>
                  </a:lnTo>
                  <a:lnTo>
                    <a:pt x="1030224" y="28956"/>
                  </a:lnTo>
                  <a:lnTo>
                    <a:pt x="1036320" y="22860"/>
                  </a:lnTo>
                  <a:close/>
                </a:path>
                <a:path w="1671954" h="306704">
                  <a:moveTo>
                    <a:pt x="1094232" y="22860"/>
                  </a:moveTo>
                  <a:lnTo>
                    <a:pt x="1094232" y="7620"/>
                  </a:lnTo>
                  <a:lnTo>
                    <a:pt x="1088136" y="0"/>
                  </a:lnTo>
                  <a:lnTo>
                    <a:pt x="1071372" y="0"/>
                  </a:lnTo>
                  <a:lnTo>
                    <a:pt x="1065276" y="7620"/>
                  </a:lnTo>
                  <a:lnTo>
                    <a:pt x="1065276" y="22860"/>
                  </a:lnTo>
                  <a:lnTo>
                    <a:pt x="1071372" y="28956"/>
                  </a:lnTo>
                  <a:lnTo>
                    <a:pt x="1088136" y="28956"/>
                  </a:lnTo>
                  <a:lnTo>
                    <a:pt x="1094232" y="22860"/>
                  </a:lnTo>
                  <a:close/>
                </a:path>
                <a:path w="1671954" h="306704">
                  <a:moveTo>
                    <a:pt x="1150620" y="22860"/>
                  </a:moveTo>
                  <a:lnTo>
                    <a:pt x="1150620" y="7620"/>
                  </a:lnTo>
                  <a:lnTo>
                    <a:pt x="1144524" y="0"/>
                  </a:lnTo>
                  <a:lnTo>
                    <a:pt x="1129284" y="0"/>
                  </a:lnTo>
                  <a:lnTo>
                    <a:pt x="1123188" y="7620"/>
                  </a:lnTo>
                  <a:lnTo>
                    <a:pt x="1123188" y="22860"/>
                  </a:lnTo>
                  <a:lnTo>
                    <a:pt x="1129284" y="28956"/>
                  </a:lnTo>
                  <a:lnTo>
                    <a:pt x="1144524" y="28956"/>
                  </a:lnTo>
                  <a:lnTo>
                    <a:pt x="1150620" y="22860"/>
                  </a:lnTo>
                  <a:close/>
                </a:path>
                <a:path w="1671954" h="306704">
                  <a:moveTo>
                    <a:pt x="1208532" y="22860"/>
                  </a:moveTo>
                  <a:lnTo>
                    <a:pt x="1208532" y="7620"/>
                  </a:lnTo>
                  <a:lnTo>
                    <a:pt x="1202436" y="0"/>
                  </a:lnTo>
                  <a:lnTo>
                    <a:pt x="1185672" y="0"/>
                  </a:lnTo>
                  <a:lnTo>
                    <a:pt x="1179576" y="7620"/>
                  </a:lnTo>
                  <a:lnTo>
                    <a:pt x="1179576" y="22860"/>
                  </a:lnTo>
                  <a:lnTo>
                    <a:pt x="1185672" y="28956"/>
                  </a:lnTo>
                  <a:lnTo>
                    <a:pt x="1202436" y="28956"/>
                  </a:lnTo>
                  <a:lnTo>
                    <a:pt x="1208532" y="22860"/>
                  </a:lnTo>
                  <a:close/>
                </a:path>
                <a:path w="1671954" h="306704">
                  <a:moveTo>
                    <a:pt x="1266444" y="22860"/>
                  </a:moveTo>
                  <a:lnTo>
                    <a:pt x="1266444" y="7620"/>
                  </a:lnTo>
                  <a:lnTo>
                    <a:pt x="1258824" y="0"/>
                  </a:lnTo>
                  <a:lnTo>
                    <a:pt x="1243584" y="0"/>
                  </a:lnTo>
                  <a:lnTo>
                    <a:pt x="1237488" y="7620"/>
                  </a:lnTo>
                  <a:lnTo>
                    <a:pt x="1237488" y="22860"/>
                  </a:lnTo>
                  <a:lnTo>
                    <a:pt x="1243584" y="28956"/>
                  </a:lnTo>
                  <a:lnTo>
                    <a:pt x="1258824" y="28956"/>
                  </a:lnTo>
                  <a:lnTo>
                    <a:pt x="1266444" y="22860"/>
                  </a:lnTo>
                  <a:close/>
                </a:path>
                <a:path w="1671954" h="306704">
                  <a:moveTo>
                    <a:pt x="1322832" y="22860"/>
                  </a:moveTo>
                  <a:lnTo>
                    <a:pt x="1322832" y="7620"/>
                  </a:lnTo>
                  <a:lnTo>
                    <a:pt x="1316736" y="0"/>
                  </a:lnTo>
                  <a:lnTo>
                    <a:pt x="1299972" y="0"/>
                  </a:lnTo>
                  <a:lnTo>
                    <a:pt x="1293876" y="7620"/>
                  </a:lnTo>
                  <a:lnTo>
                    <a:pt x="1293876" y="22860"/>
                  </a:lnTo>
                  <a:lnTo>
                    <a:pt x="1299972" y="28956"/>
                  </a:lnTo>
                  <a:lnTo>
                    <a:pt x="1316736" y="28956"/>
                  </a:lnTo>
                  <a:lnTo>
                    <a:pt x="1322832" y="22860"/>
                  </a:lnTo>
                  <a:close/>
                </a:path>
                <a:path w="1671954" h="306704">
                  <a:moveTo>
                    <a:pt x="1380744" y="22860"/>
                  </a:moveTo>
                  <a:lnTo>
                    <a:pt x="1380744" y="7620"/>
                  </a:lnTo>
                  <a:lnTo>
                    <a:pt x="1373124" y="0"/>
                  </a:lnTo>
                  <a:lnTo>
                    <a:pt x="1357884" y="0"/>
                  </a:lnTo>
                  <a:lnTo>
                    <a:pt x="1351788" y="7620"/>
                  </a:lnTo>
                  <a:lnTo>
                    <a:pt x="1351788" y="22860"/>
                  </a:lnTo>
                  <a:lnTo>
                    <a:pt x="1357884" y="28956"/>
                  </a:lnTo>
                  <a:lnTo>
                    <a:pt x="1373124" y="28956"/>
                  </a:lnTo>
                  <a:lnTo>
                    <a:pt x="1380744" y="22860"/>
                  </a:lnTo>
                  <a:close/>
                </a:path>
                <a:path w="1671954" h="306704">
                  <a:moveTo>
                    <a:pt x="1437132" y="22860"/>
                  </a:moveTo>
                  <a:lnTo>
                    <a:pt x="1437132" y="7620"/>
                  </a:lnTo>
                  <a:lnTo>
                    <a:pt x="1431036" y="0"/>
                  </a:lnTo>
                  <a:lnTo>
                    <a:pt x="1415796" y="0"/>
                  </a:lnTo>
                  <a:lnTo>
                    <a:pt x="1408176" y="7620"/>
                  </a:lnTo>
                  <a:lnTo>
                    <a:pt x="1408176" y="22860"/>
                  </a:lnTo>
                  <a:lnTo>
                    <a:pt x="1415796" y="28956"/>
                  </a:lnTo>
                  <a:lnTo>
                    <a:pt x="1431036" y="28956"/>
                  </a:lnTo>
                  <a:lnTo>
                    <a:pt x="1437132" y="22860"/>
                  </a:lnTo>
                  <a:close/>
                </a:path>
                <a:path w="1671954" h="306704">
                  <a:moveTo>
                    <a:pt x="1495044" y="22860"/>
                  </a:moveTo>
                  <a:lnTo>
                    <a:pt x="1495044" y="7620"/>
                  </a:lnTo>
                  <a:lnTo>
                    <a:pt x="1487424" y="0"/>
                  </a:lnTo>
                  <a:lnTo>
                    <a:pt x="1472184" y="0"/>
                  </a:lnTo>
                  <a:lnTo>
                    <a:pt x="1466088" y="7620"/>
                  </a:lnTo>
                  <a:lnTo>
                    <a:pt x="1466088" y="22860"/>
                  </a:lnTo>
                  <a:lnTo>
                    <a:pt x="1472184" y="28956"/>
                  </a:lnTo>
                  <a:lnTo>
                    <a:pt x="1487424" y="28956"/>
                  </a:lnTo>
                  <a:lnTo>
                    <a:pt x="1495044" y="22860"/>
                  </a:lnTo>
                  <a:close/>
                </a:path>
                <a:path w="1671954" h="306704">
                  <a:moveTo>
                    <a:pt x="1551432" y="22860"/>
                  </a:moveTo>
                  <a:lnTo>
                    <a:pt x="1551432" y="7620"/>
                  </a:lnTo>
                  <a:lnTo>
                    <a:pt x="1545336" y="0"/>
                  </a:lnTo>
                  <a:lnTo>
                    <a:pt x="1530096" y="0"/>
                  </a:lnTo>
                  <a:lnTo>
                    <a:pt x="1522476" y="7620"/>
                  </a:lnTo>
                  <a:lnTo>
                    <a:pt x="1522476" y="22860"/>
                  </a:lnTo>
                  <a:lnTo>
                    <a:pt x="1530096" y="28956"/>
                  </a:lnTo>
                  <a:lnTo>
                    <a:pt x="1545336" y="28956"/>
                  </a:lnTo>
                  <a:lnTo>
                    <a:pt x="1551432" y="22860"/>
                  </a:lnTo>
                  <a:close/>
                </a:path>
                <a:path w="1671954" h="306704">
                  <a:moveTo>
                    <a:pt x="1609344" y="22860"/>
                  </a:moveTo>
                  <a:lnTo>
                    <a:pt x="1609344" y="7620"/>
                  </a:lnTo>
                  <a:lnTo>
                    <a:pt x="1601724" y="0"/>
                  </a:lnTo>
                  <a:lnTo>
                    <a:pt x="1586484" y="0"/>
                  </a:lnTo>
                  <a:lnTo>
                    <a:pt x="1580388" y="7620"/>
                  </a:lnTo>
                  <a:lnTo>
                    <a:pt x="1580388" y="22860"/>
                  </a:lnTo>
                  <a:lnTo>
                    <a:pt x="1586484" y="28956"/>
                  </a:lnTo>
                  <a:lnTo>
                    <a:pt x="1601724" y="28956"/>
                  </a:lnTo>
                  <a:lnTo>
                    <a:pt x="1609344" y="22860"/>
                  </a:lnTo>
                  <a:close/>
                </a:path>
                <a:path w="1671954" h="306704">
                  <a:moveTo>
                    <a:pt x="1665732" y="22860"/>
                  </a:moveTo>
                  <a:lnTo>
                    <a:pt x="1665732" y="7620"/>
                  </a:lnTo>
                  <a:lnTo>
                    <a:pt x="1659636" y="0"/>
                  </a:lnTo>
                  <a:lnTo>
                    <a:pt x="1644396" y="0"/>
                  </a:lnTo>
                  <a:lnTo>
                    <a:pt x="1636776" y="7620"/>
                  </a:lnTo>
                  <a:lnTo>
                    <a:pt x="1636776" y="22860"/>
                  </a:lnTo>
                  <a:lnTo>
                    <a:pt x="1644396" y="28956"/>
                  </a:lnTo>
                  <a:lnTo>
                    <a:pt x="1659636" y="28956"/>
                  </a:lnTo>
                  <a:lnTo>
                    <a:pt x="1665732" y="22860"/>
                  </a:lnTo>
                  <a:close/>
                </a:path>
                <a:path w="1671954" h="306704">
                  <a:moveTo>
                    <a:pt x="1671828" y="74676"/>
                  </a:moveTo>
                  <a:lnTo>
                    <a:pt x="1671828" y="59436"/>
                  </a:lnTo>
                  <a:lnTo>
                    <a:pt x="1664208" y="51816"/>
                  </a:lnTo>
                  <a:lnTo>
                    <a:pt x="1648968" y="51816"/>
                  </a:lnTo>
                  <a:lnTo>
                    <a:pt x="1642872" y="59436"/>
                  </a:lnTo>
                  <a:lnTo>
                    <a:pt x="1642872" y="74676"/>
                  </a:lnTo>
                  <a:lnTo>
                    <a:pt x="1648968" y="80772"/>
                  </a:lnTo>
                  <a:lnTo>
                    <a:pt x="1664208" y="80772"/>
                  </a:lnTo>
                  <a:lnTo>
                    <a:pt x="1671828" y="74676"/>
                  </a:lnTo>
                  <a:close/>
                </a:path>
                <a:path w="1671954" h="306704">
                  <a:moveTo>
                    <a:pt x="1671828" y="132588"/>
                  </a:moveTo>
                  <a:lnTo>
                    <a:pt x="1671828" y="115824"/>
                  </a:lnTo>
                  <a:lnTo>
                    <a:pt x="1664208" y="109728"/>
                  </a:lnTo>
                  <a:lnTo>
                    <a:pt x="1648968" y="109728"/>
                  </a:lnTo>
                  <a:lnTo>
                    <a:pt x="1642872" y="115824"/>
                  </a:lnTo>
                  <a:lnTo>
                    <a:pt x="1642872" y="132588"/>
                  </a:lnTo>
                  <a:lnTo>
                    <a:pt x="1648968" y="138684"/>
                  </a:lnTo>
                  <a:lnTo>
                    <a:pt x="1664208" y="138684"/>
                  </a:lnTo>
                  <a:lnTo>
                    <a:pt x="1671828" y="132588"/>
                  </a:lnTo>
                  <a:close/>
                </a:path>
                <a:path w="1671954" h="306704">
                  <a:moveTo>
                    <a:pt x="1671828" y="188976"/>
                  </a:moveTo>
                  <a:lnTo>
                    <a:pt x="1671828" y="173736"/>
                  </a:lnTo>
                  <a:lnTo>
                    <a:pt x="1664208" y="166116"/>
                  </a:lnTo>
                  <a:lnTo>
                    <a:pt x="1648968" y="166116"/>
                  </a:lnTo>
                  <a:lnTo>
                    <a:pt x="1642872" y="173736"/>
                  </a:lnTo>
                  <a:lnTo>
                    <a:pt x="1642872" y="188976"/>
                  </a:lnTo>
                  <a:lnTo>
                    <a:pt x="1648968" y="195072"/>
                  </a:lnTo>
                  <a:lnTo>
                    <a:pt x="1664208" y="195072"/>
                  </a:lnTo>
                  <a:lnTo>
                    <a:pt x="1671828" y="188976"/>
                  </a:lnTo>
                  <a:close/>
                </a:path>
                <a:path w="1671954" h="306704">
                  <a:moveTo>
                    <a:pt x="1671828" y="246888"/>
                  </a:moveTo>
                  <a:lnTo>
                    <a:pt x="1671828" y="230124"/>
                  </a:lnTo>
                  <a:lnTo>
                    <a:pt x="1664208" y="224028"/>
                  </a:lnTo>
                  <a:lnTo>
                    <a:pt x="1648968" y="224028"/>
                  </a:lnTo>
                  <a:lnTo>
                    <a:pt x="1642872" y="230124"/>
                  </a:lnTo>
                  <a:lnTo>
                    <a:pt x="1642872" y="246888"/>
                  </a:lnTo>
                  <a:lnTo>
                    <a:pt x="1648968" y="252984"/>
                  </a:lnTo>
                  <a:lnTo>
                    <a:pt x="1664208" y="252984"/>
                  </a:lnTo>
                  <a:lnTo>
                    <a:pt x="1671828" y="246888"/>
                  </a:lnTo>
                  <a:close/>
                </a:path>
                <a:path w="1671954" h="306704">
                  <a:moveTo>
                    <a:pt x="1668780" y="300228"/>
                  </a:moveTo>
                  <a:lnTo>
                    <a:pt x="1668780" y="284988"/>
                  </a:lnTo>
                  <a:lnTo>
                    <a:pt x="1662684" y="278892"/>
                  </a:lnTo>
                  <a:lnTo>
                    <a:pt x="1645920" y="278892"/>
                  </a:lnTo>
                  <a:lnTo>
                    <a:pt x="1639824" y="284988"/>
                  </a:lnTo>
                  <a:lnTo>
                    <a:pt x="1639824" y="300228"/>
                  </a:lnTo>
                  <a:lnTo>
                    <a:pt x="1645920" y="306324"/>
                  </a:lnTo>
                  <a:lnTo>
                    <a:pt x="1662684" y="306324"/>
                  </a:lnTo>
                  <a:lnTo>
                    <a:pt x="1668780" y="300228"/>
                  </a:lnTo>
                  <a:close/>
                </a:path>
                <a:path w="1671954" h="306704">
                  <a:moveTo>
                    <a:pt x="1610868" y="300228"/>
                  </a:moveTo>
                  <a:lnTo>
                    <a:pt x="1610868" y="284988"/>
                  </a:lnTo>
                  <a:lnTo>
                    <a:pt x="1604772" y="278892"/>
                  </a:lnTo>
                  <a:lnTo>
                    <a:pt x="1589532" y="278892"/>
                  </a:lnTo>
                  <a:lnTo>
                    <a:pt x="1581912" y="284988"/>
                  </a:lnTo>
                  <a:lnTo>
                    <a:pt x="1581912" y="300228"/>
                  </a:lnTo>
                  <a:lnTo>
                    <a:pt x="1589532" y="306324"/>
                  </a:lnTo>
                  <a:lnTo>
                    <a:pt x="1604772" y="306324"/>
                  </a:lnTo>
                  <a:lnTo>
                    <a:pt x="1610868" y="300228"/>
                  </a:lnTo>
                  <a:close/>
                </a:path>
                <a:path w="1671954" h="306704">
                  <a:moveTo>
                    <a:pt x="1554480" y="300228"/>
                  </a:moveTo>
                  <a:lnTo>
                    <a:pt x="1554480" y="284988"/>
                  </a:lnTo>
                  <a:lnTo>
                    <a:pt x="1546860" y="278892"/>
                  </a:lnTo>
                  <a:lnTo>
                    <a:pt x="1531620" y="278892"/>
                  </a:lnTo>
                  <a:lnTo>
                    <a:pt x="1525524" y="284988"/>
                  </a:lnTo>
                  <a:lnTo>
                    <a:pt x="1525524" y="300228"/>
                  </a:lnTo>
                  <a:lnTo>
                    <a:pt x="1531620" y="306324"/>
                  </a:lnTo>
                  <a:lnTo>
                    <a:pt x="1546860" y="306324"/>
                  </a:lnTo>
                  <a:lnTo>
                    <a:pt x="1554480" y="300228"/>
                  </a:lnTo>
                  <a:close/>
                </a:path>
                <a:path w="1671954" h="306704">
                  <a:moveTo>
                    <a:pt x="1496568" y="300228"/>
                  </a:moveTo>
                  <a:lnTo>
                    <a:pt x="1496568" y="284988"/>
                  </a:lnTo>
                  <a:lnTo>
                    <a:pt x="1490472" y="278892"/>
                  </a:lnTo>
                  <a:lnTo>
                    <a:pt x="1475232" y="278892"/>
                  </a:lnTo>
                  <a:lnTo>
                    <a:pt x="1467612" y="284988"/>
                  </a:lnTo>
                  <a:lnTo>
                    <a:pt x="1467612" y="300228"/>
                  </a:lnTo>
                  <a:lnTo>
                    <a:pt x="1475232" y="306324"/>
                  </a:lnTo>
                  <a:lnTo>
                    <a:pt x="1490472" y="306324"/>
                  </a:lnTo>
                  <a:lnTo>
                    <a:pt x="1496568" y="300228"/>
                  </a:lnTo>
                  <a:close/>
                </a:path>
                <a:path w="1671954" h="306704">
                  <a:moveTo>
                    <a:pt x="1440180" y="300228"/>
                  </a:moveTo>
                  <a:lnTo>
                    <a:pt x="1440180" y="284988"/>
                  </a:lnTo>
                  <a:lnTo>
                    <a:pt x="1432560" y="278892"/>
                  </a:lnTo>
                  <a:lnTo>
                    <a:pt x="1417320" y="278892"/>
                  </a:lnTo>
                  <a:lnTo>
                    <a:pt x="1411224" y="284988"/>
                  </a:lnTo>
                  <a:lnTo>
                    <a:pt x="1411224" y="300228"/>
                  </a:lnTo>
                  <a:lnTo>
                    <a:pt x="1417320" y="306324"/>
                  </a:lnTo>
                  <a:lnTo>
                    <a:pt x="1432560" y="306324"/>
                  </a:lnTo>
                  <a:lnTo>
                    <a:pt x="1440180" y="300228"/>
                  </a:lnTo>
                  <a:close/>
                </a:path>
                <a:path w="1671954" h="306704">
                  <a:moveTo>
                    <a:pt x="1382268" y="300228"/>
                  </a:moveTo>
                  <a:lnTo>
                    <a:pt x="1382268" y="284988"/>
                  </a:lnTo>
                  <a:lnTo>
                    <a:pt x="1376172" y="278892"/>
                  </a:lnTo>
                  <a:lnTo>
                    <a:pt x="1360932" y="278892"/>
                  </a:lnTo>
                  <a:lnTo>
                    <a:pt x="1353312" y="284988"/>
                  </a:lnTo>
                  <a:lnTo>
                    <a:pt x="1353312" y="300228"/>
                  </a:lnTo>
                  <a:lnTo>
                    <a:pt x="1360932" y="306324"/>
                  </a:lnTo>
                  <a:lnTo>
                    <a:pt x="1376172" y="306324"/>
                  </a:lnTo>
                  <a:lnTo>
                    <a:pt x="1382268" y="300228"/>
                  </a:lnTo>
                  <a:close/>
                </a:path>
                <a:path w="1671954" h="306704">
                  <a:moveTo>
                    <a:pt x="1325880" y="300228"/>
                  </a:moveTo>
                  <a:lnTo>
                    <a:pt x="1325880" y="284988"/>
                  </a:lnTo>
                  <a:lnTo>
                    <a:pt x="1318260" y="278892"/>
                  </a:lnTo>
                  <a:lnTo>
                    <a:pt x="1303020" y="278892"/>
                  </a:lnTo>
                  <a:lnTo>
                    <a:pt x="1296924" y="284988"/>
                  </a:lnTo>
                  <a:lnTo>
                    <a:pt x="1296924" y="300228"/>
                  </a:lnTo>
                  <a:lnTo>
                    <a:pt x="1303020" y="306324"/>
                  </a:lnTo>
                  <a:lnTo>
                    <a:pt x="1318260" y="306324"/>
                  </a:lnTo>
                  <a:lnTo>
                    <a:pt x="1325880" y="300228"/>
                  </a:lnTo>
                  <a:close/>
                </a:path>
                <a:path w="1671954" h="306704">
                  <a:moveTo>
                    <a:pt x="1267968" y="300228"/>
                  </a:moveTo>
                  <a:lnTo>
                    <a:pt x="1267968" y="284988"/>
                  </a:lnTo>
                  <a:lnTo>
                    <a:pt x="1261872" y="278892"/>
                  </a:lnTo>
                  <a:lnTo>
                    <a:pt x="1246632" y="278892"/>
                  </a:lnTo>
                  <a:lnTo>
                    <a:pt x="1239012" y="284988"/>
                  </a:lnTo>
                  <a:lnTo>
                    <a:pt x="1239012" y="300228"/>
                  </a:lnTo>
                  <a:lnTo>
                    <a:pt x="1246632" y="306324"/>
                  </a:lnTo>
                  <a:lnTo>
                    <a:pt x="1261872" y="306324"/>
                  </a:lnTo>
                  <a:lnTo>
                    <a:pt x="1267968" y="300228"/>
                  </a:lnTo>
                  <a:close/>
                </a:path>
                <a:path w="1671954" h="306704">
                  <a:moveTo>
                    <a:pt x="1211580" y="300228"/>
                  </a:moveTo>
                  <a:lnTo>
                    <a:pt x="1211580" y="284988"/>
                  </a:lnTo>
                  <a:lnTo>
                    <a:pt x="1203960" y="278892"/>
                  </a:lnTo>
                  <a:lnTo>
                    <a:pt x="1188720" y="278892"/>
                  </a:lnTo>
                  <a:lnTo>
                    <a:pt x="1182624" y="284988"/>
                  </a:lnTo>
                  <a:lnTo>
                    <a:pt x="1182624" y="300228"/>
                  </a:lnTo>
                  <a:lnTo>
                    <a:pt x="1188720" y="306324"/>
                  </a:lnTo>
                  <a:lnTo>
                    <a:pt x="1203960" y="306324"/>
                  </a:lnTo>
                  <a:lnTo>
                    <a:pt x="1211580" y="300228"/>
                  </a:lnTo>
                  <a:close/>
                </a:path>
                <a:path w="1671954" h="306704">
                  <a:moveTo>
                    <a:pt x="1153668" y="300228"/>
                  </a:moveTo>
                  <a:lnTo>
                    <a:pt x="1153668" y="284988"/>
                  </a:lnTo>
                  <a:lnTo>
                    <a:pt x="1147572" y="278892"/>
                  </a:lnTo>
                  <a:lnTo>
                    <a:pt x="1130808" y="278892"/>
                  </a:lnTo>
                  <a:lnTo>
                    <a:pt x="1124712" y="284988"/>
                  </a:lnTo>
                  <a:lnTo>
                    <a:pt x="1124712" y="300228"/>
                  </a:lnTo>
                  <a:lnTo>
                    <a:pt x="1130808" y="306324"/>
                  </a:lnTo>
                  <a:lnTo>
                    <a:pt x="1147572" y="306324"/>
                  </a:lnTo>
                  <a:lnTo>
                    <a:pt x="1153668" y="300228"/>
                  </a:lnTo>
                  <a:close/>
                </a:path>
                <a:path w="1671954" h="306704">
                  <a:moveTo>
                    <a:pt x="1097280" y="300228"/>
                  </a:moveTo>
                  <a:lnTo>
                    <a:pt x="1097280" y="284988"/>
                  </a:lnTo>
                  <a:lnTo>
                    <a:pt x="1089660" y="278892"/>
                  </a:lnTo>
                  <a:lnTo>
                    <a:pt x="1074420" y="278892"/>
                  </a:lnTo>
                  <a:lnTo>
                    <a:pt x="1068324" y="284988"/>
                  </a:lnTo>
                  <a:lnTo>
                    <a:pt x="1068324" y="300228"/>
                  </a:lnTo>
                  <a:lnTo>
                    <a:pt x="1074420" y="306324"/>
                  </a:lnTo>
                  <a:lnTo>
                    <a:pt x="1089660" y="306324"/>
                  </a:lnTo>
                  <a:lnTo>
                    <a:pt x="1097280" y="300228"/>
                  </a:lnTo>
                  <a:close/>
                </a:path>
                <a:path w="1671954" h="306704">
                  <a:moveTo>
                    <a:pt x="1039368" y="300228"/>
                  </a:moveTo>
                  <a:lnTo>
                    <a:pt x="1039368" y="284988"/>
                  </a:lnTo>
                  <a:lnTo>
                    <a:pt x="1033272" y="278892"/>
                  </a:lnTo>
                  <a:lnTo>
                    <a:pt x="1016508" y="278892"/>
                  </a:lnTo>
                  <a:lnTo>
                    <a:pt x="1010412" y="284988"/>
                  </a:lnTo>
                  <a:lnTo>
                    <a:pt x="1010412" y="300228"/>
                  </a:lnTo>
                  <a:lnTo>
                    <a:pt x="1016508" y="306324"/>
                  </a:lnTo>
                  <a:lnTo>
                    <a:pt x="1033272" y="306324"/>
                  </a:lnTo>
                  <a:lnTo>
                    <a:pt x="1039368" y="300228"/>
                  </a:lnTo>
                  <a:close/>
                </a:path>
                <a:path w="1671954" h="306704">
                  <a:moveTo>
                    <a:pt x="981456" y="300228"/>
                  </a:moveTo>
                  <a:lnTo>
                    <a:pt x="981456" y="284988"/>
                  </a:lnTo>
                  <a:lnTo>
                    <a:pt x="975360" y="278892"/>
                  </a:lnTo>
                  <a:lnTo>
                    <a:pt x="960120" y="278892"/>
                  </a:lnTo>
                  <a:lnTo>
                    <a:pt x="954024" y="284988"/>
                  </a:lnTo>
                  <a:lnTo>
                    <a:pt x="954024" y="300228"/>
                  </a:lnTo>
                  <a:lnTo>
                    <a:pt x="960120" y="306324"/>
                  </a:lnTo>
                  <a:lnTo>
                    <a:pt x="975360" y="306324"/>
                  </a:lnTo>
                  <a:lnTo>
                    <a:pt x="981456" y="300228"/>
                  </a:lnTo>
                  <a:close/>
                </a:path>
                <a:path w="1671954" h="306704">
                  <a:moveTo>
                    <a:pt x="925068" y="300228"/>
                  </a:moveTo>
                  <a:lnTo>
                    <a:pt x="925068" y="284988"/>
                  </a:lnTo>
                  <a:lnTo>
                    <a:pt x="918972" y="278892"/>
                  </a:lnTo>
                  <a:lnTo>
                    <a:pt x="902208" y="278892"/>
                  </a:lnTo>
                  <a:lnTo>
                    <a:pt x="896112" y="284988"/>
                  </a:lnTo>
                  <a:lnTo>
                    <a:pt x="896112" y="300228"/>
                  </a:lnTo>
                  <a:lnTo>
                    <a:pt x="902208" y="306324"/>
                  </a:lnTo>
                  <a:lnTo>
                    <a:pt x="918972" y="306324"/>
                  </a:lnTo>
                  <a:lnTo>
                    <a:pt x="925068" y="300228"/>
                  </a:lnTo>
                  <a:close/>
                </a:path>
                <a:path w="1671954" h="306704">
                  <a:moveTo>
                    <a:pt x="867156" y="300228"/>
                  </a:moveTo>
                  <a:lnTo>
                    <a:pt x="867156" y="284988"/>
                  </a:lnTo>
                  <a:lnTo>
                    <a:pt x="861060" y="278892"/>
                  </a:lnTo>
                  <a:lnTo>
                    <a:pt x="845820" y="278892"/>
                  </a:lnTo>
                  <a:lnTo>
                    <a:pt x="839724" y="284988"/>
                  </a:lnTo>
                  <a:lnTo>
                    <a:pt x="839724" y="300228"/>
                  </a:lnTo>
                  <a:lnTo>
                    <a:pt x="845820" y="306324"/>
                  </a:lnTo>
                  <a:lnTo>
                    <a:pt x="861060" y="306324"/>
                  </a:lnTo>
                  <a:lnTo>
                    <a:pt x="867156" y="300228"/>
                  </a:lnTo>
                  <a:close/>
                </a:path>
                <a:path w="1671954" h="306704">
                  <a:moveTo>
                    <a:pt x="810768" y="300228"/>
                  </a:moveTo>
                  <a:lnTo>
                    <a:pt x="810768" y="284988"/>
                  </a:lnTo>
                  <a:lnTo>
                    <a:pt x="804672" y="278892"/>
                  </a:lnTo>
                  <a:lnTo>
                    <a:pt x="787908" y="278892"/>
                  </a:lnTo>
                  <a:lnTo>
                    <a:pt x="781812" y="284988"/>
                  </a:lnTo>
                  <a:lnTo>
                    <a:pt x="781812" y="300228"/>
                  </a:lnTo>
                  <a:lnTo>
                    <a:pt x="787908" y="306324"/>
                  </a:lnTo>
                  <a:lnTo>
                    <a:pt x="804672" y="306324"/>
                  </a:lnTo>
                  <a:lnTo>
                    <a:pt x="810768" y="300228"/>
                  </a:lnTo>
                  <a:close/>
                </a:path>
                <a:path w="1671954" h="306704">
                  <a:moveTo>
                    <a:pt x="752856" y="300228"/>
                  </a:moveTo>
                  <a:lnTo>
                    <a:pt x="752856" y="284988"/>
                  </a:lnTo>
                  <a:lnTo>
                    <a:pt x="746760" y="278892"/>
                  </a:lnTo>
                  <a:lnTo>
                    <a:pt x="731520" y="278892"/>
                  </a:lnTo>
                  <a:lnTo>
                    <a:pt x="725424" y="284988"/>
                  </a:lnTo>
                  <a:lnTo>
                    <a:pt x="725424" y="300228"/>
                  </a:lnTo>
                  <a:lnTo>
                    <a:pt x="731520" y="306324"/>
                  </a:lnTo>
                  <a:lnTo>
                    <a:pt x="746760" y="306324"/>
                  </a:lnTo>
                  <a:lnTo>
                    <a:pt x="752856" y="300228"/>
                  </a:lnTo>
                  <a:close/>
                </a:path>
                <a:path w="1671954" h="306704">
                  <a:moveTo>
                    <a:pt x="696468" y="300228"/>
                  </a:moveTo>
                  <a:lnTo>
                    <a:pt x="696468" y="284988"/>
                  </a:lnTo>
                  <a:lnTo>
                    <a:pt x="690372" y="278892"/>
                  </a:lnTo>
                  <a:lnTo>
                    <a:pt x="673608" y="278892"/>
                  </a:lnTo>
                  <a:lnTo>
                    <a:pt x="667512" y="284988"/>
                  </a:lnTo>
                  <a:lnTo>
                    <a:pt x="667512" y="300228"/>
                  </a:lnTo>
                  <a:lnTo>
                    <a:pt x="673608" y="306324"/>
                  </a:lnTo>
                  <a:lnTo>
                    <a:pt x="690372" y="306324"/>
                  </a:lnTo>
                  <a:lnTo>
                    <a:pt x="696468" y="300228"/>
                  </a:lnTo>
                  <a:close/>
                </a:path>
                <a:path w="1671954" h="306704">
                  <a:moveTo>
                    <a:pt x="638556" y="300228"/>
                  </a:moveTo>
                  <a:lnTo>
                    <a:pt x="638556" y="284988"/>
                  </a:lnTo>
                  <a:lnTo>
                    <a:pt x="632460" y="278892"/>
                  </a:lnTo>
                  <a:lnTo>
                    <a:pt x="617220" y="278892"/>
                  </a:lnTo>
                  <a:lnTo>
                    <a:pt x="611124" y="284988"/>
                  </a:lnTo>
                  <a:lnTo>
                    <a:pt x="611124" y="300228"/>
                  </a:lnTo>
                  <a:lnTo>
                    <a:pt x="617220" y="306324"/>
                  </a:lnTo>
                  <a:lnTo>
                    <a:pt x="632460" y="306324"/>
                  </a:lnTo>
                  <a:lnTo>
                    <a:pt x="638556" y="300228"/>
                  </a:lnTo>
                  <a:close/>
                </a:path>
                <a:path w="1671954" h="306704">
                  <a:moveTo>
                    <a:pt x="582168" y="300228"/>
                  </a:moveTo>
                  <a:lnTo>
                    <a:pt x="582168" y="284988"/>
                  </a:lnTo>
                  <a:lnTo>
                    <a:pt x="576072" y="278892"/>
                  </a:lnTo>
                  <a:lnTo>
                    <a:pt x="559308" y="278892"/>
                  </a:lnTo>
                  <a:lnTo>
                    <a:pt x="553212" y="284988"/>
                  </a:lnTo>
                  <a:lnTo>
                    <a:pt x="553212" y="300228"/>
                  </a:lnTo>
                  <a:lnTo>
                    <a:pt x="559308" y="306324"/>
                  </a:lnTo>
                  <a:lnTo>
                    <a:pt x="576072" y="306324"/>
                  </a:lnTo>
                  <a:lnTo>
                    <a:pt x="582168" y="300228"/>
                  </a:lnTo>
                  <a:close/>
                </a:path>
                <a:path w="1671954" h="306704">
                  <a:moveTo>
                    <a:pt x="524256" y="300228"/>
                  </a:moveTo>
                  <a:lnTo>
                    <a:pt x="524256" y="284988"/>
                  </a:lnTo>
                  <a:lnTo>
                    <a:pt x="518160" y="278892"/>
                  </a:lnTo>
                  <a:lnTo>
                    <a:pt x="502920" y="278892"/>
                  </a:lnTo>
                  <a:lnTo>
                    <a:pt x="496824" y="284988"/>
                  </a:lnTo>
                  <a:lnTo>
                    <a:pt x="496824" y="300228"/>
                  </a:lnTo>
                  <a:lnTo>
                    <a:pt x="502920" y="306324"/>
                  </a:lnTo>
                  <a:lnTo>
                    <a:pt x="518160" y="306324"/>
                  </a:lnTo>
                  <a:lnTo>
                    <a:pt x="524256" y="300228"/>
                  </a:lnTo>
                  <a:close/>
                </a:path>
                <a:path w="1671954" h="306704">
                  <a:moveTo>
                    <a:pt x="467868" y="300228"/>
                  </a:moveTo>
                  <a:lnTo>
                    <a:pt x="467868" y="284988"/>
                  </a:lnTo>
                  <a:lnTo>
                    <a:pt x="461772" y="278892"/>
                  </a:lnTo>
                  <a:lnTo>
                    <a:pt x="445008" y="278892"/>
                  </a:lnTo>
                  <a:lnTo>
                    <a:pt x="438912" y="284988"/>
                  </a:lnTo>
                  <a:lnTo>
                    <a:pt x="438912" y="300228"/>
                  </a:lnTo>
                  <a:lnTo>
                    <a:pt x="445008" y="306324"/>
                  </a:lnTo>
                  <a:lnTo>
                    <a:pt x="461772" y="306324"/>
                  </a:lnTo>
                  <a:lnTo>
                    <a:pt x="467868" y="300228"/>
                  </a:lnTo>
                  <a:close/>
                </a:path>
                <a:path w="1671954" h="306704">
                  <a:moveTo>
                    <a:pt x="409956" y="300228"/>
                  </a:moveTo>
                  <a:lnTo>
                    <a:pt x="409956" y="284988"/>
                  </a:lnTo>
                  <a:lnTo>
                    <a:pt x="403860" y="278892"/>
                  </a:lnTo>
                  <a:lnTo>
                    <a:pt x="388620" y="278892"/>
                  </a:lnTo>
                  <a:lnTo>
                    <a:pt x="382524" y="284988"/>
                  </a:lnTo>
                  <a:lnTo>
                    <a:pt x="382524" y="300228"/>
                  </a:lnTo>
                  <a:lnTo>
                    <a:pt x="388620" y="306324"/>
                  </a:lnTo>
                  <a:lnTo>
                    <a:pt x="403860" y="306324"/>
                  </a:lnTo>
                  <a:lnTo>
                    <a:pt x="409956" y="300228"/>
                  </a:lnTo>
                  <a:close/>
                </a:path>
                <a:path w="1671954" h="306704">
                  <a:moveTo>
                    <a:pt x="353568" y="300228"/>
                  </a:moveTo>
                  <a:lnTo>
                    <a:pt x="353568" y="284988"/>
                  </a:lnTo>
                  <a:lnTo>
                    <a:pt x="347472" y="278892"/>
                  </a:lnTo>
                  <a:lnTo>
                    <a:pt x="330708" y="278892"/>
                  </a:lnTo>
                  <a:lnTo>
                    <a:pt x="324612" y="284988"/>
                  </a:lnTo>
                  <a:lnTo>
                    <a:pt x="324612" y="300228"/>
                  </a:lnTo>
                  <a:lnTo>
                    <a:pt x="330708" y="306324"/>
                  </a:lnTo>
                  <a:lnTo>
                    <a:pt x="347472" y="306324"/>
                  </a:lnTo>
                  <a:lnTo>
                    <a:pt x="353568" y="300228"/>
                  </a:lnTo>
                  <a:close/>
                </a:path>
                <a:path w="1671954" h="306704">
                  <a:moveTo>
                    <a:pt x="295656" y="300228"/>
                  </a:moveTo>
                  <a:lnTo>
                    <a:pt x="295656" y="284988"/>
                  </a:lnTo>
                  <a:lnTo>
                    <a:pt x="289560" y="278892"/>
                  </a:lnTo>
                  <a:lnTo>
                    <a:pt x="274320" y="278892"/>
                  </a:lnTo>
                  <a:lnTo>
                    <a:pt x="266700" y="284988"/>
                  </a:lnTo>
                  <a:lnTo>
                    <a:pt x="266700" y="300228"/>
                  </a:lnTo>
                  <a:lnTo>
                    <a:pt x="274320" y="306324"/>
                  </a:lnTo>
                  <a:lnTo>
                    <a:pt x="289560" y="306324"/>
                  </a:lnTo>
                  <a:lnTo>
                    <a:pt x="295656" y="300228"/>
                  </a:lnTo>
                  <a:close/>
                </a:path>
                <a:path w="1671954" h="306704">
                  <a:moveTo>
                    <a:pt x="239268" y="300228"/>
                  </a:moveTo>
                  <a:lnTo>
                    <a:pt x="239268" y="284988"/>
                  </a:lnTo>
                  <a:lnTo>
                    <a:pt x="233172" y="278892"/>
                  </a:lnTo>
                  <a:lnTo>
                    <a:pt x="216408" y="278892"/>
                  </a:lnTo>
                  <a:lnTo>
                    <a:pt x="210312" y="284988"/>
                  </a:lnTo>
                  <a:lnTo>
                    <a:pt x="210312" y="300228"/>
                  </a:lnTo>
                  <a:lnTo>
                    <a:pt x="216408" y="306324"/>
                  </a:lnTo>
                  <a:lnTo>
                    <a:pt x="233172" y="306324"/>
                  </a:lnTo>
                  <a:lnTo>
                    <a:pt x="239268" y="300228"/>
                  </a:lnTo>
                  <a:close/>
                </a:path>
                <a:path w="1671954" h="306704">
                  <a:moveTo>
                    <a:pt x="181356" y="300228"/>
                  </a:moveTo>
                  <a:lnTo>
                    <a:pt x="181356" y="284988"/>
                  </a:lnTo>
                  <a:lnTo>
                    <a:pt x="175260" y="278892"/>
                  </a:lnTo>
                  <a:lnTo>
                    <a:pt x="160020" y="278892"/>
                  </a:lnTo>
                  <a:lnTo>
                    <a:pt x="152400" y="284988"/>
                  </a:lnTo>
                  <a:lnTo>
                    <a:pt x="152400" y="300228"/>
                  </a:lnTo>
                  <a:lnTo>
                    <a:pt x="160020" y="306324"/>
                  </a:lnTo>
                  <a:lnTo>
                    <a:pt x="175260" y="306324"/>
                  </a:lnTo>
                  <a:lnTo>
                    <a:pt x="181356" y="300228"/>
                  </a:lnTo>
                  <a:close/>
                </a:path>
                <a:path w="1671954" h="306704">
                  <a:moveTo>
                    <a:pt x="124968" y="300228"/>
                  </a:moveTo>
                  <a:lnTo>
                    <a:pt x="124968" y="284988"/>
                  </a:lnTo>
                  <a:lnTo>
                    <a:pt x="118872" y="278892"/>
                  </a:lnTo>
                  <a:lnTo>
                    <a:pt x="102108" y="278892"/>
                  </a:lnTo>
                  <a:lnTo>
                    <a:pt x="96012" y="284988"/>
                  </a:lnTo>
                  <a:lnTo>
                    <a:pt x="96012" y="300228"/>
                  </a:lnTo>
                  <a:lnTo>
                    <a:pt x="102108" y="306324"/>
                  </a:lnTo>
                  <a:lnTo>
                    <a:pt x="118872" y="306324"/>
                  </a:lnTo>
                  <a:lnTo>
                    <a:pt x="124968" y="300228"/>
                  </a:lnTo>
                  <a:close/>
                </a:path>
                <a:path w="1671954" h="306704">
                  <a:moveTo>
                    <a:pt x="67056" y="300228"/>
                  </a:moveTo>
                  <a:lnTo>
                    <a:pt x="67056" y="284988"/>
                  </a:lnTo>
                  <a:lnTo>
                    <a:pt x="60960" y="278892"/>
                  </a:lnTo>
                  <a:lnTo>
                    <a:pt x="45720" y="278892"/>
                  </a:lnTo>
                  <a:lnTo>
                    <a:pt x="38100" y="284988"/>
                  </a:lnTo>
                  <a:lnTo>
                    <a:pt x="38100" y="300228"/>
                  </a:lnTo>
                  <a:lnTo>
                    <a:pt x="45720" y="306324"/>
                  </a:lnTo>
                  <a:lnTo>
                    <a:pt x="60960" y="306324"/>
                  </a:lnTo>
                  <a:lnTo>
                    <a:pt x="67056" y="3002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3015874" y="4517135"/>
            <a:ext cx="1643380" cy="27749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67030">
              <a:lnSpc>
                <a:spcPct val="100000"/>
              </a:lnSpc>
              <a:spcBef>
                <a:spcPts val="290"/>
              </a:spcBef>
            </a:pPr>
            <a:r>
              <a:rPr sz="1100" spc="-85" dirty="0">
                <a:latin typeface="Arial"/>
                <a:cs typeface="Arial"/>
              </a:rPr>
              <a:t>Exposé</a:t>
            </a:r>
            <a:r>
              <a:rPr sz="1100" spc="-110" dirty="0">
                <a:latin typeface="Arial"/>
                <a:cs typeface="Arial"/>
              </a:rPr>
              <a:t> </a:t>
            </a:r>
            <a:r>
              <a:rPr sz="1100" spc="-70" dirty="0">
                <a:latin typeface="Arial"/>
                <a:cs typeface="Arial"/>
              </a:rPr>
              <a:t>sondage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1484257" y="4803648"/>
            <a:ext cx="1211580" cy="441959"/>
            <a:chOff x="1484257" y="4803648"/>
            <a:chExt cx="1211580" cy="441959"/>
          </a:xfrm>
        </p:grpSpPr>
        <p:sp>
          <p:nvSpPr>
            <p:cNvPr id="57" name="object 57"/>
            <p:cNvSpPr/>
            <p:nvPr/>
          </p:nvSpPr>
          <p:spPr>
            <a:xfrm>
              <a:off x="1499497" y="4818888"/>
              <a:ext cx="1183005" cy="413384"/>
            </a:xfrm>
            <a:custGeom>
              <a:avLst/>
              <a:gdLst/>
              <a:ahLst/>
              <a:cxnLst/>
              <a:rect l="l" t="t" r="r" b="b"/>
              <a:pathLst>
                <a:path w="1183005" h="413385">
                  <a:moveTo>
                    <a:pt x="1182623" y="413003"/>
                  </a:moveTo>
                  <a:lnTo>
                    <a:pt x="1182623" y="0"/>
                  </a:lnTo>
                  <a:lnTo>
                    <a:pt x="0" y="0"/>
                  </a:lnTo>
                  <a:lnTo>
                    <a:pt x="0" y="413003"/>
                  </a:lnTo>
                  <a:lnTo>
                    <a:pt x="1182623" y="413003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484257" y="4803648"/>
              <a:ext cx="1211580" cy="441959"/>
            </a:xfrm>
            <a:custGeom>
              <a:avLst/>
              <a:gdLst/>
              <a:ahLst/>
              <a:cxnLst/>
              <a:rect l="l" t="t" r="r" b="b"/>
              <a:pathLst>
                <a:path w="1211580" h="441960">
                  <a:moveTo>
                    <a:pt x="28956" y="413004"/>
                  </a:moveTo>
                  <a:lnTo>
                    <a:pt x="28956" y="313944"/>
                  </a:lnTo>
                  <a:lnTo>
                    <a:pt x="0" y="313944"/>
                  </a:lnTo>
                  <a:lnTo>
                    <a:pt x="0" y="428244"/>
                  </a:lnTo>
                  <a:lnTo>
                    <a:pt x="15240" y="428244"/>
                  </a:lnTo>
                  <a:lnTo>
                    <a:pt x="15240" y="413004"/>
                  </a:lnTo>
                  <a:lnTo>
                    <a:pt x="28956" y="413004"/>
                  </a:lnTo>
                  <a:close/>
                </a:path>
                <a:path w="1211580" h="441960">
                  <a:moveTo>
                    <a:pt x="62480" y="441960"/>
                  </a:moveTo>
                  <a:lnTo>
                    <a:pt x="62480" y="413004"/>
                  </a:lnTo>
                  <a:lnTo>
                    <a:pt x="15240" y="413004"/>
                  </a:lnTo>
                  <a:lnTo>
                    <a:pt x="15240" y="428244"/>
                  </a:lnTo>
                  <a:lnTo>
                    <a:pt x="28956" y="428244"/>
                  </a:lnTo>
                  <a:lnTo>
                    <a:pt x="28956" y="441960"/>
                  </a:lnTo>
                  <a:lnTo>
                    <a:pt x="62480" y="441960"/>
                  </a:lnTo>
                  <a:close/>
                </a:path>
                <a:path w="1211580" h="441960">
                  <a:moveTo>
                    <a:pt x="28956" y="441960"/>
                  </a:moveTo>
                  <a:lnTo>
                    <a:pt x="28956" y="428244"/>
                  </a:lnTo>
                  <a:lnTo>
                    <a:pt x="15240" y="428244"/>
                  </a:lnTo>
                  <a:lnTo>
                    <a:pt x="15240" y="441960"/>
                  </a:lnTo>
                  <a:lnTo>
                    <a:pt x="28956" y="441960"/>
                  </a:lnTo>
                  <a:close/>
                </a:path>
                <a:path w="1211580" h="441960">
                  <a:moveTo>
                    <a:pt x="28956" y="227076"/>
                  </a:moveTo>
                  <a:lnTo>
                    <a:pt x="28956" y="199644"/>
                  </a:lnTo>
                  <a:lnTo>
                    <a:pt x="0" y="199644"/>
                  </a:lnTo>
                  <a:lnTo>
                    <a:pt x="0" y="227076"/>
                  </a:lnTo>
                  <a:lnTo>
                    <a:pt x="28956" y="227076"/>
                  </a:lnTo>
                  <a:close/>
                </a:path>
                <a:path w="1211580" h="441960">
                  <a:moveTo>
                    <a:pt x="30480" y="28956"/>
                  </a:moveTo>
                  <a:lnTo>
                    <a:pt x="30480" y="0"/>
                  </a:lnTo>
                  <a:lnTo>
                    <a:pt x="0" y="0"/>
                  </a:lnTo>
                  <a:lnTo>
                    <a:pt x="0" y="112776"/>
                  </a:lnTo>
                  <a:lnTo>
                    <a:pt x="15240" y="112776"/>
                  </a:lnTo>
                  <a:lnTo>
                    <a:pt x="15240" y="28956"/>
                  </a:lnTo>
                  <a:lnTo>
                    <a:pt x="28956" y="15240"/>
                  </a:lnTo>
                  <a:lnTo>
                    <a:pt x="28956" y="28956"/>
                  </a:lnTo>
                  <a:lnTo>
                    <a:pt x="30480" y="28956"/>
                  </a:lnTo>
                  <a:close/>
                </a:path>
                <a:path w="1211580" h="441960">
                  <a:moveTo>
                    <a:pt x="28956" y="28956"/>
                  </a:moveTo>
                  <a:lnTo>
                    <a:pt x="28956" y="15240"/>
                  </a:lnTo>
                  <a:lnTo>
                    <a:pt x="15240" y="28956"/>
                  </a:lnTo>
                  <a:lnTo>
                    <a:pt x="28956" y="28956"/>
                  </a:lnTo>
                  <a:close/>
                </a:path>
                <a:path w="1211580" h="441960">
                  <a:moveTo>
                    <a:pt x="28956" y="112776"/>
                  </a:moveTo>
                  <a:lnTo>
                    <a:pt x="28956" y="28956"/>
                  </a:lnTo>
                  <a:lnTo>
                    <a:pt x="15240" y="28956"/>
                  </a:lnTo>
                  <a:lnTo>
                    <a:pt x="15240" y="112776"/>
                  </a:lnTo>
                  <a:lnTo>
                    <a:pt x="28956" y="112776"/>
                  </a:lnTo>
                  <a:close/>
                </a:path>
                <a:path w="1211580" h="441960">
                  <a:moveTo>
                    <a:pt x="144776" y="28956"/>
                  </a:moveTo>
                  <a:lnTo>
                    <a:pt x="144776" y="0"/>
                  </a:lnTo>
                  <a:lnTo>
                    <a:pt x="115820" y="0"/>
                  </a:lnTo>
                  <a:lnTo>
                    <a:pt x="115820" y="28956"/>
                  </a:lnTo>
                  <a:lnTo>
                    <a:pt x="144776" y="28956"/>
                  </a:lnTo>
                  <a:close/>
                </a:path>
                <a:path w="1211580" h="441960">
                  <a:moveTo>
                    <a:pt x="344420" y="28956"/>
                  </a:moveTo>
                  <a:lnTo>
                    <a:pt x="344420" y="0"/>
                  </a:lnTo>
                  <a:lnTo>
                    <a:pt x="230120" y="0"/>
                  </a:lnTo>
                  <a:lnTo>
                    <a:pt x="230120" y="28956"/>
                  </a:lnTo>
                  <a:lnTo>
                    <a:pt x="344420" y="28956"/>
                  </a:lnTo>
                  <a:close/>
                </a:path>
                <a:path w="1211580" h="441960">
                  <a:moveTo>
                    <a:pt x="458720" y="28956"/>
                  </a:moveTo>
                  <a:lnTo>
                    <a:pt x="458720" y="0"/>
                  </a:lnTo>
                  <a:lnTo>
                    <a:pt x="429764" y="0"/>
                  </a:lnTo>
                  <a:lnTo>
                    <a:pt x="429764" y="28956"/>
                  </a:lnTo>
                  <a:lnTo>
                    <a:pt x="458720" y="28956"/>
                  </a:lnTo>
                  <a:close/>
                </a:path>
                <a:path w="1211580" h="441960">
                  <a:moveTo>
                    <a:pt x="658364" y="28956"/>
                  </a:moveTo>
                  <a:lnTo>
                    <a:pt x="658364" y="0"/>
                  </a:lnTo>
                  <a:lnTo>
                    <a:pt x="544064" y="0"/>
                  </a:lnTo>
                  <a:lnTo>
                    <a:pt x="544064" y="28956"/>
                  </a:lnTo>
                  <a:lnTo>
                    <a:pt x="658364" y="28956"/>
                  </a:lnTo>
                  <a:close/>
                </a:path>
                <a:path w="1211580" h="441960">
                  <a:moveTo>
                    <a:pt x="772664" y="28956"/>
                  </a:moveTo>
                  <a:lnTo>
                    <a:pt x="772664" y="0"/>
                  </a:lnTo>
                  <a:lnTo>
                    <a:pt x="745232" y="0"/>
                  </a:lnTo>
                  <a:lnTo>
                    <a:pt x="745232" y="28956"/>
                  </a:lnTo>
                  <a:lnTo>
                    <a:pt x="772664" y="28956"/>
                  </a:lnTo>
                  <a:close/>
                </a:path>
                <a:path w="1211580" h="441960">
                  <a:moveTo>
                    <a:pt x="973832" y="28956"/>
                  </a:moveTo>
                  <a:lnTo>
                    <a:pt x="973832" y="0"/>
                  </a:lnTo>
                  <a:lnTo>
                    <a:pt x="859532" y="0"/>
                  </a:lnTo>
                  <a:lnTo>
                    <a:pt x="859532" y="28956"/>
                  </a:lnTo>
                  <a:lnTo>
                    <a:pt x="973832" y="28956"/>
                  </a:lnTo>
                  <a:close/>
                </a:path>
                <a:path w="1211580" h="441960">
                  <a:moveTo>
                    <a:pt x="1088132" y="28956"/>
                  </a:moveTo>
                  <a:lnTo>
                    <a:pt x="1088132" y="0"/>
                  </a:lnTo>
                  <a:lnTo>
                    <a:pt x="1059176" y="0"/>
                  </a:lnTo>
                  <a:lnTo>
                    <a:pt x="1059176" y="28956"/>
                  </a:lnTo>
                  <a:lnTo>
                    <a:pt x="1088132" y="28956"/>
                  </a:lnTo>
                  <a:close/>
                </a:path>
                <a:path w="1211580" h="441960">
                  <a:moveTo>
                    <a:pt x="1211576" y="105156"/>
                  </a:moveTo>
                  <a:lnTo>
                    <a:pt x="1211576" y="0"/>
                  </a:lnTo>
                  <a:lnTo>
                    <a:pt x="1173476" y="0"/>
                  </a:lnTo>
                  <a:lnTo>
                    <a:pt x="1173476" y="28956"/>
                  </a:lnTo>
                  <a:lnTo>
                    <a:pt x="1182620" y="28956"/>
                  </a:lnTo>
                  <a:lnTo>
                    <a:pt x="1182620" y="15240"/>
                  </a:lnTo>
                  <a:lnTo>
                    <a:pt x="1197860" y="28956"/>
                  </a:lnTo>
                  <a:lnTo>
                    <a:pt x="1197860" y="105156"/>
                  </a:lnTo>
                  <a:lnTo>
                    <a:pt x="1211576" y="105156"/>
                  </a:lnTo>
                  <a:close/>
                </a:path>
                <a:path w="1211580" h="441960">
                  <a:moveTo>
                    <a:pt x="1197860" y="28956"/>
                  </a:moveTo>
                  <a:lnTo>
                    <a:pt x="1182620" y="15240"/>
                  </a:lnTo>
                  <a:lnTo>
                    <a:pt x="1182620" y="28956"/>
                  </a:lnTo>
                  <a:lnTo>
                    <a:pt x="1197860" y="28956"/>
                  </a:lnTo>
                  <a:close/>
                </a:path>
                <a:path w="1211580" h="441960">
                  <a:moveTo>
                    <a:pt x="1197860" y="105156"/>
                  </a:moveTo>
                  <a:lnTo>
                    <a:pt x="1197860" y="28956"/>
                  </a:lnTo>
                  <a:lnTo>
                    <a:pt x="1182620" y="28956"/>
                  </a:lnTo>
                  <a:lnTo>
                    <a:pt x="1182620" y="105156"/>
                  </a:lnTo>
                  <a:lnTo>
                    <a:pt x="1197860" y="105156"/>
                  </a:lnTo>
                  <a:close/>
                </a:path>
                <a:path w="1211580" h="441960">
                  <a:moveTo>
                    <a:pt x="1211576" y="219456"/>
                  </a:moveTo>
                  <a:lnTo>
                    <a:pt x="1211576" y="190500"/>
                  </a:lnTo>
                  <a:lnTo>
                    <a:pt x="1182620" y="190500"/>
                  </a:lnTo>
                  <a:lnTo>
                    <a:pt x="1182620" y="219456"/>
                  </a:lnTo>
                  <a:lnTo>
                    <a:pt x="1211576" y="219456"/>
                  </a:lnTo>
                  <a:close/>
                </a:path>
                <a:path w="1211580" h="441960">
                  <a:moveTo>
                    <a:pt x="1211576" y="419100"/>
                  </a:moveTo>
                  <a:lnTo>
                    <a:pt x="1211576" y="304800"/>
                  </a:lnTo>
                  <a:lnTo>
                    <a:pt x="1182620" y="304800"/>
                  </a:lnTo>
                  <a:lnTo>
                    <a:pt x="1182620" y="419100"/>
                  </a:lnTo>
                  <a:lnTo>
                    <a:pt x="1211576" y="419100"/>
                  </a:lnTo>
                  <a:close/>
                </a:path>
                <a:path w="1211580" h="441960">
                  <a:moveTo>
                    <a:pt x="1120136" y="441960"/>
                  </a:moveTo>
                  <a:lnTo>
                    <a:pt x="1120136" y="413004"/>
                  </a:lnTo>
                  <a:lnTo>
                    <a:pt x="1091180" y="413004"/>
                  </a:lnTo>
                  <a:lnTo>
                    <a:pt x="1091180" y="441960"/>
                  </a:lnTo>
                  <a:lnTo>
                    <a:pt x="1120136" y="441960"/>
                  </a:lnTo>
                  <a:close/>
                </a:path>
                <a:path w="1211580" h="441960">
                  <a:moveTo>
                    <a:pt x="1005836" y="441960"/>
                  </a:moveTo>
                  <a:lnTo>
                    <a:pt x="1005836" y="413004"/>
                  </a:lnTo>
                  <a:lnTo>
                    <a:pt x="891536" y="413004"/>
                  </a:lnTo>
                  <a:lnTo>
                    <a:pt x="891536" y="441960"/>
                  </a:lnTo>
                  <a:lnTo>
                    <a:pt x="1005836" y="441960"/>
                  </a:lnTo>
                  <a:close/>
                </a:path>
                <a:path w="1211580" h="441960">
                  <a:moveTo>
                    <a:pt x="804668" y="441960"/>
                  </a:moveTo>
                  <a:lnTo>
                    <a:pt x="804668" y="413004"/>
                  </a:lnTo>
                  <a:lnTo>
                    <a:pt x="777236" y="413004"/>
                  </a:lnTo>
                  <a:lnTo>
                    <a:pt x="777236" y="441960"/>
                  </a:lnTo>
                  <a:lnTo>
                    <a:pt x="804668" y="441960"/>
                  </a:lnTo>
                  <a:close/>
                </a:path>
                <a:path w="1211580" h="441960">
                  <a:moveTo>
                    <a:pt x="690368" y="441960"/>
                  </a:moveTo>
                  <a:lnTo>
                    <a:pt x="690368" y="413004"/>
                  </a:lnTo>
                  <a:lnTo>
                    <a:pt x="576068" y="413004"/>
                  </a:lnTo>
                  <a:lnTo>
                    <a:pt x="576068" y="441960"/>
                  </a:lnTo>
                  <a:lnTo>
                    <a:pt x="690368" y="441960"/>
                  </a:lnTo>
                  <a:close/>
                </a:path>
                <a:path w="1211580" h="441960">
                  <a:moveTo>
                    <a:pt x="490724" y="441960"/>
                  </a:moveTo>
                  <a:lnTo>
                    <a:pt x="490724" y="413004"/>
                  </a:lnTo>
                  <a:lnTo>
                    <a:pt x="461768" y="413004"/>
                  </a:lnTo>
                  <a:lnTo>
                    <a:pt x="461768" y="441960"/>
                  </a:lnTo>
                  <a:lnTo>
                    <a:pt x="490724" y="441960"/>
                  </a:lnTo>
                  <a:close/>
                </a:path>
                <a:path w="1211580" h="441960">
                  <a:moveTo>
                    <a:pt x="376424" y="441960"/>
                  </a:moveTo>
                  <a:lnTo>
                    <a:pt x="376424" y="413004"/>
                  </a:lnTo>
                  <a:lnTo>
                    <a:pt x="262124" y="413004"/>
                  </a:lnTo>
                  <a:lnTo>
                    <a:pt x="262124" y="441960"/>
                  </a:lnTo>
                  <a:lnTo>
                    <a:pt x="376424" y="441960"/>
                  </a:lnTo>
                  <a:close/>
                </a:path>
                <a:path w="1211580" h="441960">
                  <a:moveTo>
                    <a:pt x="176780" y="441960"/>
                  </a:moveTo>
                  <a:lnTo>
                    <a:pt x="176780" y="413004"/>
                  </a:lnTo>
                  <a:lnTo>
                    <a:pt x="147824" y="413004"/>
                  </a:lnTo>
                  <a:lnTo>
                    <a:pt x="147824" y="441960"/>
                  </a:lnTo>
                  <a:lnTo>
                    <a:pt x="176780" y="4419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499497" y="4818888"/>
            <a:ext cx="1183005" cy="413384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3840" marR="226060" indent="-13970">
              <a:lnSpc>
                <a:spcPct val="100000"/>
              </a:lnSpc>
              <a:spcBef>
                <a:spcPts val="280"/>
              </a:spcBef>
            </a:pPr>
            <a:r>
              <a:rPr sz="1100" spc="-100" dirty="0">
                <a:latin typeface="Arial"/>
                <a:cs typeface="Arial"/>
              </a:rPr>
              <a:t>A</a:t>
            </a:r>
            <a:r>
              <a:rPr sz="1100" spc="-40" dirty="0">
                <a:latin typeface="Arial"/>
                <a:cs typeface="Arial"/>
              </a:rPr>
              <a:t>pp</a:t>
            </a:r>
            <a:r>
              <a:rPr sz="1100" spc="10" dirty="0">
                <a:latin typeface="Arial"/>
                <a:cs typeface="Arial"/>
              </a:rPr>
              <a:t>r</a:t>
            </a:r>
            <a:r>
              <a:rPr sz="1100" spc="-25" dirty="0">
                <a:latin typeface="Arial"/>
                <a:cs typeface="Arial"/>
              </a:rPr>
              <a:t>o</a:t>
            </a:r>
            <a:r>
              <a:rPr sz="1100" spc="-40" dirty="0">
                <a:latin typeface="Arial"/>
                <a:cs typeface="Arial"/>
              </a:rPr>
              <a:t>b</a:t>
            </a:r>
            <a:r>
              <a:rPr sz="1100" spc="-90" dirty="0">
                <a:latin typeface="Arial"/>
                <a:cs typeface="Arial"/>
              </a:rPr>
              <a:t>a</a:t>
            </a:r>
            <a:r>
              <a:rPr sz="1100" spc="60" dirty="0">
                <a:latin typeface="Arial"/>
                <a:cs typeface="Arial"/>
              </a:rPr>
              <a:t>t</a:t>
            </a:r>
            <a:r>
              <a:rPr sz="1100" dirty="0">
                <a:latin typeface="Arial"/>
                <a:cs typeface="Arial"/>
              </a:rPr>
              <a:t>i</a:t>
            </a:r>
            <a:r>
              <a:rPr sz="1100" spc="-25" dirty="0">
                <a:latin typeface="Arial"/>
                <a:cs typeface="Arial"/>
              </a:rPr>
              <a:t>on 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Arial"/>
                <a:cs typeface="Arial"/>
              </a:rPr>
              <a:t>(</a:t>
            </a:r>
            <a:r>
              <a:rPr sz="1000" spc="-20" dirty="0">
                <a:latin typeface="Arial"/>
                <a:cs typeface="Arial"/>
              </a:rPr>
              <a:t>majorité</a:t>
            </a:r>
            <a:r>
              <a:rPr sz="1000" spc="-110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2/3</a:t>
            </a:r>
            <a:r>
              <a:rPr sz="1000" spc="-5" dirty="0"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3133222" y="5750052"/>
            <a:ext cx="1671955" cy="370840"/>
            <a:chOff x="3133222" y="5750052"/>
            <a:chExt cx="1671955" cy="370840"/>
          </a:xfrm>
        </p:grpSpPr>
        <p:sp>
          <p:nvSpPr>
            <p:cNvPr id="61" name="object 61"/>
            <p:cNvSpPr/>
            <p:nvPr/>
          </p:nvSpPr>
          <p:spPr>
            <a:xfrm>
              <a:off x="3148461" y="5765291"/>
              <a:ext cx="1643380" cy="341630"/>
            </a:xfrm>
            <a:custGeom>
              <a:avLst/>
              <a:gdLst/>
              <a:ahLst/>
              <a:cxnLst/>
              <a:rect l="l" t="t" r="r" b="b"/>
              <a:pathLst>
                <a:path w="1643379" h="341629">
                  <a:moveTo>
                    <a:pt x="1642871" y="341375"/>
                  </a:moveTo>
                  <a:lnTo>
                    <a:pt x="1642871" y="0"/>
                  </a:lnTo>
                  <a:lnTo>
                    <a:pt x="0" y="0"/>
                  </a:lnTo>
                  <a:lnTo>
                    <a:pt x="0" y="341375"/>
                  </a:lnTo>
                  <a:lnTo>
                    <a:pt x="1642871" y="341375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133222" y="5750052"/>
              <a:ext cx="1671955" cy="370840"/>
            </a:xfrm>
            <a:custGeom>
              <a:avLst/>
              <a:gdLst/>
              <a:ahLst/>
              <a:cxnLst/>
              <a:rect l="l" t="t" r="r" b="b"/>
              <a:pathLst>
                <a:path w="1671954" h="370839">
                  <a:moveTo>
                    <a:pt x="28956" y="335280"/>
                  </a:moveTo>
                  <a:lnTo>
                    <a:pt x="28956" y="320040"/>
                  </a:lnTo>
                  <a:lnTo>
                    <a:pt x="22860" y="312420"/>
                  </a:lnTo>
                  <a:lnTo>
                    <a:pt x="7620" y="312420"/>
                  </a:lnTo>
                  <a:lnTo>
                    <a:pt x="0" y="320040"/>
                  </a:lnTo>
                  <a:lnTo>
                    <a:pt x="0" y="335280"/>
                  </a:lnTo>
                  <a:lnTo>
                    <a:pt x="7620" y="341376"/>
                  </a:lnTo>
                  <a:lnTo>
                    <a:pt x="22860" y="341376"/>
                  </a:lnTo>
                  <a:lnTo>
                    <a:pt x="28956" y="335280"/>
                  </a:lnTo>
                  <a:close/>
                </a:path>
                <a:path w="1671954" h="370839">
                  <a:moveTo>
                    <a:pt x="28956" y="278892"/>
                  </a:moveTo>
                  <a:lnTo>
                    <a:pt x="28956" y="262128"/>
                  </a:lnTo>
                  <a:lnTo>
                    <a:pt x="22860" y="256032"/>
                  </a:lnTo>
                  <a:lnTo>
                    <a:pt x="7620" y="256032"/>
                  </a:lnTo>
                  <a:lnTo>
                    <a:pt x="0" y="262128"/>
                  </a:lnTo>
                  <a:lnTo>
                    <a:pt x="0" y="278892"/>
                  </a:lnTo>
                  <a:lnTo>
                    <a:pt x="7620" y="284988"/>
                  </a:lnTo>
                  <a:lnTo>
                    <a:pt x="22860" y="284988"/>
                  </a:lnTo>
                  <a:lnTo>
                    <a:pt x="28956" y="278892"/>
                  </a:lnTo>
                  <a:close/>
                </a:path>
                <a:path w="1671954" h="370839">
                  <a:moveTo>
                    <a:pt x="28956" y="220980"/>
                  </a:moveTo>
                  <a:lnTo>
                    <a:pt x="28956" y="205740"/>
                  </a:lnTo>
                  <a:lnTo>
                    <a:pt x="22860" y="198120"/>
                  </a:lnTo>
                  <a:lnTo>
                    <a:pt x="7620" y="198120"/>
                  </a:lnTo>
                  <a:lnTo>
                    <a:pt x="0" y="205740"/>
                  </a:lnTo>
                  <a:lnTo>
                    <a:pt x="0" y="220980"/>
                  </a:lnTo>
                  <a:lnTo>
                    <a:pt x="7620" y="227076"/>
                  </a:lnTo>
                  <a:lnTo>
                    <a:pt x="22860" y="227076"/>
                  </a:lnTo>
                  <a:lnTo>
                    <a:pt x="28956" y="220980"/>
                  </a:lnTo>
                  <a:close/>
                </a:path>
                <a:path w="1671954" h="370839">
                  <a:moveTo>
                    <a:pt x="28956" y="163068"/>
                  </a:moveTo>
                  <a:lnTo>
                    <a:pt x="28956" y="147828"/>
                  </a:lnTo>
                  <a:lnTo>
                    <a:pt x="22860" y="141732"/>
                  </a:lnTo>
                  <a:lnTo>
                    <a:pt x="7620" y="141732"/>
                  </a:lnTo>
                  <a:lnTo>
                    <a:pt x="0" y="147828"/>
                  </a:lnTo>
                  <a:lnTo>
                    <a:pt x="0" y="163068"/>
                  </a:lnTo>
                  <a:lnTo>
                    <a:pt x="7620" y="170688"/>
                  </a:lnTo>
                  <a:lnTo>
                    <a:pt x="22860" y="170688"/>
                  </a:lnTo>
                  <a:lnTo>
                    <a:pt x="28956" y="163068"/>
                  </a:lnTo>
                  <a:close/>
                </a:path>
                <a:path w="1671954" h="370839">
                  <a:moveTo>
                    <a:pt x="28956" y="106680"/>
                  </a:moveTo>
                  <a:lnTo>
                    <a:pt x="28956" y="91440"/>
                  </a:lnTo>
                  <a:lnTo>
                    <a:pt x="22860" y="83820"/>
                  </a:lnTo>
                  <a:lnTo>
                    <a:pt x="7620" y="83820"/>
                  </a:lnTo>
                  <a:lnTo>
                    <a:pt x="0" y="91440"/>
                  </a:lnTo>
                  <a:lnTo>
                    <a:pt x="0" y="106680"/>
                  </a:lnTo>
                  <a:lnTo>
                    <a:pt x="7620" y="112776"/>
                  </a:lnTo>
                  <a:lnTo>
                    <a:pt x="22860" y="112776"/>
                  </a:lnTo>
                  <a:lnTo>
                    <a:pt x="28956" y="106680"/>
                  </a:lnTo>
                  <a:close/>
                </a:path>
                <a:path w="1671954" h="370839">
                  <a:moveTo>
                    <a:pt x="28956" y="48768"/>
                  </a:moveTo>
                  <a:lnTo>
                    <a:pt x="28956" y="33528"/>
                  </a:lnTo>
                  <a:lnTo>
                    <a:pt x="22860" y="27432"/>
                  </a:lnTo>
                  <a:lnTo>
                    <a:pt x="7620" y="27432"/>
                  </a:lnTo>
                  <a:lnTo>
                    <a:pt x="0" y="33528"/>
                  </a:lnTo>
                  <a:lnTo>
                    <a:pt x="0" y="48768"/>
                  </a:lnTo>
                  <a:lnTo>
                    <a:pt x="7620" y="56388"/>
                  </a:lnTo>
                  <a:lnTo>
                    <a:pt x="22860" y="56388"/>
                  </a:lnTo>
                  <a:lnTo>
                    <a:pt x="28956" y="48768"/>
                  </a:lnTo>
                  <a:close/>
                </a:path>
                <a:path w="1671954" h="370839">
                  <a:moveTo>
                    <a:pt x="59436" y="22860"/>
                  </a:moveTo>
                  <a:lnTo>
                    <a:pt x="59436" y="6096"/>
                  </a:lnTo>
                  <a:lnTo>
                    <a:pt x="53340" y="0"/>
                  </a:lnTo>
                  <a:lnTo>
                    <a:pt x="38100" y="0"/>
                  </a:lnTo>
                  <a:lnTo>
                    <a:pt x="30480" y="6096"/>
                  </a:lnTo>
                  <a:lnTo>
                    <a:pt x="30480" y="22860"/>
                  </a:lnTo>
                  <a:lnTo>
                    <a:pt x="38100" y="28956"/>
                  </a:lnTo>
                  <a:lnTo>
                    <a:pt x="53340" y="28956"/>
                  </a:lnTo>
                  <a:lnTo>
                    <a:pt x="59436" y="22860"/>
                  </a:lnTo>
                  <a:close/>
                </a:path>
                <a:path w="1671954" h="370839">
                  <a:moveTo>
                    <a:pt x="117348" y="22860"/>
                  </a:moveTo>
                  <a:lnTo>
                    <a:pt x="117348" y="6096"/>
                  </a:lnTo>
                  <a:lnTo>
                    <a:pt x="109728" y="0"/>
                  </a:lnTo>
                  <a:lnTo>
                    <a:pt x="94488" y="0"/>
                  </a:lnTo>
                  <a:lnTo>
                    <a:pt x="88392" y="6096"/>
                  </a:lnTo>
                  <a:lnTo>
                    <a:pt x="88392" y="22860"/>
                  </a:lnTo>
                  <a:lnTo>
                    <a:pt x="94488" y="28956"/>
                  </a:lnTo>
                  <a:lnTo>
                    <a:pt x="109728" y="28956"/>
                  </a:lnTo>
                  <a:lnTo>
                    <a:pt x="117348" y="22860"/>
                  </a:lnTo>
                  <a:close/>
                </a:path>
                <a:path w="1671954" h="370839">
                  <a:moveTo>
                    <a:pt x="173736" y="22860"/>
                  </a:moveTo>
                  <a:lnTo>
                    <a:pt x="173736" y="6096"/>
                  </a:lnTo>
                  <a:lnTo>
                    <a:pt x="167640" y="0"/>
                  </a:lnTo>
                  <a:lnTo>
                    <a:pt x="152400" y="0"/>
                  </a:lnTo>
                  <a:lnTo>
                    <a:pt x="144780" y="6096"/>
                  </a:lnTo>
                  <a:lnTo>
                    <a:pt x="144780" y="22860"/>
                  </a:lnTo>
                  <a:lnTo>
                    <a:pt x="152400" y="28956"/>
                  </a:lnTo>
                  <a:lnTo>
                    <a:pt x="167640" y="28956"/>
                  </a:lnTo>
                  <a:lnTo>
                    <a:pt x="173736" y="22860"/>
                  </a:lnTo>
                  <a:close/>
                </a:path>
                <a:path w="1671954" h="370839">
                  <a:moveTo>
                    <a:pt x="231648" y="22860"/>
                  </a:moveTo>
                  <a:lnTo>
                    <a:pt x="231648" y="6096"/>
                  </a:lnTo>
                  <a:lnTo>
                    <a:pt x="225552" y="0"/>
                  </a:lnTo>
                  <a:lnTo>
                    <a:pt x="208788" y="0"/>
                  </a:lnTo>
                  <a:lnTo>
                    <a:pt x="202692" y="6096"/>
                  </a:lnTo>
                  <a:lnTo>
                    <a:pt x="202692" y="22860"/>
                  </a:lnTo>
                  <a:lnTo>
                    <a:pt x="208788" y="28956"/>
                  </a:lnTo>
                  <a:lnTo>
                    <a:pt x="225552" y="28956"/>
                  </a:lnTo>
                  <a:lnTo>
                    <a:pt x="231648" y="22860"/>
                  </a:lnTo>
                  <a:close/>
                </a:path>
                <a:path w="1671954" h="370839">
                  <a:moveTo>
                    <a:pt x="288036" y="22860"/>
                  </a:moveTo>
                  <a:lnTo>
                    <a:pt x="288036" y="6096"/>
                  </a:lnTo>
                  <a:lnTo>
                    <a:pt x="281940" y="0"/>
                  </a:lnTo>
                  <a:lnTo>
                    <a:pt x="266700" y="0"/>
                  </a:lnTo>
                  <a:lnTo>
                    <a:pt x="259080" y="6096"/>
                  </a:lnTo>
                  <a:lnTo>
                    <a:pt x="259080" y="22860"/>
                  </a:lnTo>
                  <a:lnTo>
                    <a:pt x="266700" y="28956"/>
                  </a:lnTo>
                  <a:lnTo>
                    <a:pt x="281940" y="28956"/>
                  </a:lnTo>
                  <a:lnTo>
                    <a:pt x="288036" y="22860"/>
                  </a:lnTo>
                  <a:close/>
                </a:path>
                <a:path w="1671954" h="370839">
                  <a:moveTo>
                    <a:pt x="345948" y="22860"/>
                  </a:moveTo>
                  <a:lnTo>
                    <a:pt x="345948" y="6096"/>
                  </a:lnTo>
                  <a:lnTo>
                    <a:pt x="339852" y="0"/>
                  </a:lnTo>
                  <a:lnTo>
                    <a:pt x="323088" y="0"/>
                  </a:lnTo>
                  <a:lnTo>
                    <a:pt x="316992" y="6096"/>
                  </a:lnTo>
                  <a:lnTo>
                    <a:pt x="316992" y="22860"/>
                  </a:lnTo>
                  <a:lnTo>
                    <a:pt x="323088" y="28956"/>
                  </a:lnTo>
                  <a:lnTo>
                    <a:pt x="339852" y="28956"/>
                  </a:lnTo>
                  <a:lnTo>
                    <a:pt x="345948" y="22860"/>
                  </a:lnTo>
                  <a:close/>
                </a:path>
                <a:path w="1671954" h="370839">
                  <a:moveTo>
                    <a:pt x="402336" y="22860"/>
                  </a:moveTo>
                  <a:lnTo>
                    <a:pt x="402336" y="6096"/>
                  </a:lnTo>
                  <a:lnTo>
                    <a:pt x="396240" y="0"/>
                  </a:lnTo>
                  <a:lnTo>
                    <a:pt x="381000" y="0"/>
                  </a:lnTo>
                  <a:lnTo>
                    <a:pt x="374904" y="6096"/>
                  </a:lnTo>
                  <a:lnTo>
                    <a:pt x="374904" y="22860"/>
                  </a:lnTo>
                  <a:lnTo>
                    <a:pt x="381000" y="28956"/>
                  </a:lnTo>
                  <a:lnTo>
                    <a:pt x="396240" y="28956"/>
                  </a:lnTo>
                  <a:lnTo>
                    <a:pt x="402336" y="22860"/>
                  </a:lnTo>
                  <a:close/>
                </a:path>
                <a:path w="1671954" h="370839">
                  <a:moveTo>
                    <a:pt x="460248" y="22860"/>
                  </a:moveTo>
                  <a:lnTo>
                    <a:pt x="460248" y="6096"/>
                  </a:lnTo>
                  <a:lnTo>
                    <a:pt x="454152" y="0"/>
                  </a:lnTo>
                  <a:lnTo>
                    <a:pt x="437388" y="0"/>
                  </a:lnTo>
                  <a:lnTo>
                    <a:pt x="431292" y="6096"/>
                  </a:lnTo>
                  <a:lnTo>
                    <a:pt x="431292" y="22860"/>
                  </a:lnTo>
                  <a:lnTo>
                    <a:pt x="437388" y="28956"/>
                  </a:lnTo>
                  <a:lnTo>
                    <a:pt x="454152" y="28956"/>
                  </a:lnTo>
                  <a:lnTo>
                    <a:pt x="460248" y="22860"/>
                  </a:lnTo>
                  <a:close/>
                </a:path>
                <a:path w="1671954" h="370839">
                  <a:moveTo>
                    <a:pt x="516636" y="22860"/>
                  </a:moveTo>
                  <a:lnTo>
                    <a:pt x="516636" y="6096"/>
                  </a:lnTo>
                  <a:lnTo>
                    <a:pt x="510540" y="0"/>
                  </a:lnTo>
                  <a:lnTo>
                    <a:pt x="495300" y="0"/>
                  </a:lnTo>
                  <a:lnTo>
                    <a:pt x="489204" y="6096"/>
                  </a:lnTo>
                  <a:lnTo>
                    <a:pt x="489204" y="22860"/>
                  </a:lnTo>
                  <a:lnTo>
                    <a:pt x="495300" y="28956"/>
                  </a:lnTo>
                  <a:lnTo>
                    <a:pt x="510540" y="28956"/>
                  </a:lnTo>
                  <a:lnTo>
                    <a:pt x="516636" y="22860"/>
                  </a:lnTo>
                  <a:close/>
                </a:path>
                <a:path w="1671954" h="370839">
                  <a:moveTo>
                    <a:pt x="574548" y="22860"/>
                  </a:moveTo>
                  <a:lnTo>
                    <a:pt x="574548" y="6096"/>
                  </a:lnTo>
                  <a:lnTo>
                    <a:pt x="568452" y="0"/>
                  </a:lnTo>
                  <a:lnTo>
                    <a:pt x="551688" y="0"/>
                  </a:lnTo>
                  <a:lnTo>
                    <a:pt x="545592" y="6096"/>
                  </a:lnTo>
                  <a:lnTo>
                    <a:pt x="545592" y="22860"/>
                  </a:lnTo>
                  <a:lnTo>
                    <a:pt x="551688" y="28956"/>
                  </a:lnTo>
                  <a:lnTo>
                    <a:pt x="568452" y="28956"/>
                  </a:lnTo>
                  <a:lnTo>
                    <a:pt x="574548" y="22860"/>
                  </a:lnTo>
                  <a:close/>
                </a:path>
                <a:path w="1671954" h="370839">
                  <a:moveTo>
                    <a:pt x="630936" y="22860"/>
                  </a:moveTo>
                  <a:lnTo>
                    <a:pt x="630936" y="6096"/>
                  </a:lnTo>
                  <a:lnTo>
                    <a:pt x="624840" y="0"/>
                  </a:lnTo>
                  <a:lnTo>
                    <a:pt x="609600" y="0"/>
                  </a:lnTo>
                  <a:lnTo>
                    <a:pt x="603504" y="6096"/>
                  </a:lnTo>
                  <a:lnTo>
                    <a:pt x="603504" y="22860"/>
                  </a:lnTo>
                  <a:lnTo>
                    <a:pt x="609600" y="28956"/>
                  </a:lnTo>
                  <a:lnTo>
                    <a:pt x="624840" y="28956"/>
                  </a:lnTo>
                  <a:lnTo>
                    <a:pt x="630936" y="22860"/>
                  </a:lnTo>
                  <a:close/>
                </a:path>
                <a:path w="1671954" h="370839">
                  <a:moveTo>
                    <a:pt x="688848" y="22860"/>
                  </a:moveTo>
                  <a:lnTo>
                    <a:pt x="688848" y="6096"/>
                  </a:lnTo>
                  <a:lnTo>
                    <a:pt x="682752" y="0"/>
                  </a:lnTo>
                  <a:lnTo>
                    <a:pt x="665988" y="0"/>
                  </a:lnTo>
                  <a:lnTo>
                    <a:pt x="659892" y="6096"/>
                  </a:lnTo>
                  <a:lnTo>
                    <a:pt x="659892" y="22860"/>
                  </a:lnTo>
                  <a:lnTo>
                    <a:pt x="665988" y="28956"/>
                  </a:lnTo>
                  <a:lnTo>
                    <a:pt x="682752" y="28956"/>
                  </a:lnTo>
                  <a:lnTo>
                    <a:pt x="688848" y="22860"/>
                  </a:lnTo>
                  <a:close/>
                </a:path>
                <a:path w="1671954" h="370839">
                  <a:moveTo>
                    <a:pt x="745236" y="22860"/>
                  </a:moveTo>
                  <a:lnTo>
                    <a:pt x="745236" y="6096"/>
                  </a:lnTo>
                  <a:lnTo>
                    <a:pt x="739140" y="0"/>
                  </a:lnTo>
                  <a:lnTo>
                    <a:pt x="723900" y="0"/>
                  </a:lnTo>
                  <a:lnTo>
                    <a:pt x="717804" y="6096"/>
                  </a:lnTo>
                  <a:lnTo>
                    <a:pt x="717804" y="22860"/>
                  </a:lnTo>
                  <a:lnTo>
                    <a:pt x="723900" y="28956"/>
                  </a:lnTo>
                  <a:lnTo>
                    <a:pt x="739140" y="28956"/>
                  </a:lnTo>
                  <a:lnTo>
                    <a:pt x="745236" y="22860"/>
                  </a:lnTo>
                  <a:close/>
                </a:path>
                <a:path w="1671954" h="370839">
                  <a:moveTo>
                    <a:pt x="803148" y="22860"/>
                  </a:moveTo>
                  <a:lnTo>
                    <a:pt x="803148" y="6096"/>
                  </a:lnTo>
                  <a:lnTo>
                    <a:pt x="797052" y="0"/>
                  </a:lnTo>
                  <a:lnTo>
                    <a:pt x="780288" y="0"/>
                  </a:lnTo>
                  <a:lnTo>
                    <a:pt x="774192" y="6096"/>
                  </a:lnTo>
                  <a:lnTo>
                    <a:pt x="774192" y="22860"/>
                  </a:lnTo>
                  <a:lnTo>
                    <a:pt x="780288" y="28956"/>
                  </a:lnTo>
                  <a:lnTo>
                    <a:pt x="797052" y="28956"/>
                  </a:lnTo>
                  <a:lnTo>
                    <a:pt x="803148" y="22860"/>
                  </a:lnTo>
                  <a:close/>
                </a:path>
                <a:path w="1671954" h="370839">
                  <a:moveTo>
                    <a:pt x="859536" y="22860"/>
                  </a:moveTo>
                  <a:lnTo>
                    <a:pt x="859536" y="6096"/>
                  </a:lnTo>
                  <a:lnTo>
                    <a:pt x="853440" y="0"/>
                  </a:lnTo>
                  <a:lnTo>
                    <a:pt x="838200" y="0"/>
                  </a:lnTo>
                  <a:lnTo>
                    <a:pt x="832104" y="6096"/>
                  </a:lnTo>
                  <a:lnTo>
                    <a:pt x="832104" y="22860"/>
                  </a:lnTo>
                  <a:lnTo>
                    <a:pt x="838200" y="28956"/>
                  </a:lnTo>
                  <a:lnTo>
                    <a:pt x="853440" y="28956"/>
                  </a:lnTo>
                  <a:lnTo>
                    <a:pt x="859536" y="22860"/>
                  </a:lnTo>
                  <a:close/>
                </a:path>
                <a:path w="1671954" h="370839">
                  <a:moveTo>
                    <a:pt x="917448" y="22860"/>
                  </a:moveTo>
                  <a:lnTo>
                    <a:pt x="917448" y="6096"/>
                  </a:lnTo>
                  <a:lnTo>
                    <a:pt x="911352" y="0"/>
                  </a:lnTo>
                  <a:lnTo>
                    <a:pt x="894588" y="0"/>
                  </a:lnTo>
                  <a:lnTo>
                    <a:pt x="888492" y="6096"/>
                  </a:lnTo>
                  <a:lnTo>
                    <a:pt x="888492" y="22860"/>
                  </a:lnTo>
                  <a:lnTo>
                    <a:pt x="894588" y="28956"/>
                  </a:lnTo>
                  <a:lnTo>
                    <a:pt x="911352" y="28956"/>
                  </a:lnTo>
                  <a:lnTo>
                    <a:pt x="917448" y="22860"/>
                  </a:lnTo>
                  <a:close/>
                </a:path>
                <a:path w="1671954" h="370839">
                  <a:moveTo>
                    <a:pt x="973836" y="22860"/>
                  </a:moveTo>
                  <a:lnTo>
                    <a:pt x="973836" y="6096"/>
                  </a:lnTo>
                  <a:lnTo>
                    <a:pt x="967740" y="0"/>
                  </a:lnTo>
                  <a:lnTo>
                    <a:pt x="952500" y="0"/>
                  </a:lnTo>
                  <a:lnTo>
                    <a:pt x="946404" y="6096"/>
                  </a:lnTo>
                  <a:lnTo>
                    <a:pt x="946404" y="22860"/>
                  </a:lnTo>
                  <a:lnTo>
                    <a:pt x="952500" y="28956"/>
                  </a:lnTo>
                  <a:lnTo>
                    <a:pt x="967740" y="28956"/>
                  </a:lnTo>
                  <a:lnTo>
                    <a:pt x="973836" y="22860"/>
                  </a:lnTo>
                  <a:close/>
                </a:path>
                <a:path w="1671954" h="370839">
                  <a:moveTo>
                    <a:pt x="1031748" y="22860"/>
                  </a:moveTo>
                  <a:lnTo>
                    <a:pt x="1031748" y="6096"/>
                  </a:lnTo>
                  <a:lnTo>
                    <a:pt x="1025652" y="0"/>
                  </a:lnTo>
                  <a:lnTo>
                    <a:pt x="1008888" y="0"/>
                  </a:lnTo>
                  <a:lnTo>
                    <a:pt x="1002792" y="6096"/>
                  </a:lnTo>
                  <a:lnTo>
                    <a:pt x="1002792" y="22860"/>
                  </a:lnTo>
                  <a:lnTo>
                    <a:pt x="1008888" y="28956"/>
                  </a:lnTo>
                  <a:lnTo>
                    <a:pt x="1025652" y="28956"/>
                  </a:lnTo>
                  <a:lnTo>
                    <a:pt x="1031748" y="22860"/>
                  </a:lnTo>
                  <a:close/>
                </a:path>
                <a:path w="1671954" h="370839">
                  <a:moveTo>
                    <a:pt x="1089660" y="22860"/>
                  </a:moveTo>
                  <a:lnTo>
                    <a:pt x="1089660" y="6096"/>
                  </a:lnTo>
                  <a:lnTo>
                    <a:pt x="1082040" y="0"/>
                  </a:lnTo>
                  <a:lnTo>
                    <a:pt x="1066800" y="0"/>
                  </a:lnTo>
                  <a:lnTo>
                    <a:pt x="1060704" y="6096"/>
                  </a:lnTo>
                  <a:lnTo>
                    <a:pt x="1060704" y="22860"/>
                  </a:lnTo>
                  <a:lnTo>
                    <a:pt x="1066800" y="28956"/>
                  </a:lnTo>
                  <a:lnTo>
                    <a:pt x="1082040" y="28956"/>
                  </a:lnTo>
                  <a:lnTo>
                    <a:pt x="1089660" y="22860"/>
                  </a:lnTo>
                  <a:close/>
                </a:path>
                <a:path w="1671954" h="370839">
                  <a:moveTo>
                    <a:pt x="1146048" y="22860"/>
                  </a:moveTo>
                  <a:lnTo>
                    <a:pt x="1146048" y="6096"/>
                  </a:lnTo>
                  <a:lnTo>
                    <a:pt x="1139952" y="0"/>
                  </a:lnTo>
                  <a:lnTo>
                    <a:pt x="1123188" y="0"/>
                  </a:lnTo>
                  <a:lnTo>
                    <a:pt x="1117092" y="6096"/>
                  </a:lnTo>
                  <a:lnTo>
                    <a:pt x="1117092" y="22860"/>
                  </a:lnTo>
                  <a:lnTo>
                    <a:pt x="1123188" y="28956"/>
                  </a:lnTo>
                  <a:lnTo>
                    <a:pt x="1139952" y="28956"/>
                  </a:lnTo>
                  <a:lnTo>
                    <a:pt x="1146048" y="22860"/>
                  </a:lnTo>
                  <a:close/>
                </a:path>
                <a:path w="1671954" h="370839">
                  <a:moveTo>
                    <a:pt x="1203960" y="22860"/>
                  </a:moveTo>
                  <a:lnTo>
                    <a:pt x="1203960" y="6096"/>
                  </a:lnTo>
                  <a:lnTo>
                    <a:pt x="1196340" y="0"/>
                  </a:lnTo>
                  <a:lnTo>
                    <a:pt x="1181100" y="0"/>
                  </a:lnTo>
                  <a:lnTo>
                    <a:pt x="1175004" y="6096"/>
                  </a:lnTo>
                  <a:lnTo>
                    <a:pt x="1175004" y="22860"/>
                  </a:lnTo>
                  <a:lnTo>
                    <a:pt x="1181100" y="28956"/>
                  </a:lnTo>
                  <a:lnTo>
                    <a:pt x="1196340" y="28956"/>
                  </a:lnTo>
                  <a:lnTo>
                    <a:pt x="1203960" y="22860"/>
                  </a:lnTo>
                  <a:close/>
                </a:path>
                <a:path w="1671954" h="370839">
                  <a:moveTo>
                    <a:pt x="1260348" y="22860"/>
                  </a:moveTo>
                  <a:lnTo>
                    <a:pt x="1260348" y="6096"/>
                  </a:lnTo>
                  <a:lnTo>
                    <a:pt x="1254252" y="0"/>
                  </a:lnTo>
                  <a:lnTo>
                    <a:pt x="1237488" y="0"/>
                  </a:lnTo>
                  <a:lnTo>
                    <a:pt x="1231392" y="6096"/>
                  </a:lnTo>
                  <a:lnTo>
                    <a:pt x="1231392" y="22860"/>
                  </a:lnTo>
                  <a:lnTo>
                    <a:pt x="1237488" y="28956"/>
                  </a:lnTo>
                  <a:lnTo>
                    <a:pt x="1254252" y="28956"/>
                  </a:lnTo>
                  <a:lnTo>
                    <a:pt x="1260348" y="22860"/>
                  </a:lnTo>
                  <a:close/>
                </a:path>
                <a:path w="1671954" h="370839">
                  <a:moveTo>
                    <a:pt x="1318260" y="22860"/>
                  </a:moveTo>
                  <a:lnTo>
                    <a:pt x="1318260" y="6096"/>
                  </a:lnTo>
                  <a:lnTo>
                    <a:pt x="1310640" y="0"/>
                  </a:lnTo>
                  <a:lnTo>
                    <a:pt x="1295400" y="0"/>
                  </a:lnTo>
                  <a:lnTo>
                    <a:pt x="1289304" y="6096"/>
                  </a:lnTo>
                  <a:lnTo>
                    <a:pt x="1289304" y="22860"/>
                  </a:lnTo>
                  <a:lnTo>
                    <a:pt x="1295400" y="28956"/>
                  </a:lnTo>
                  <a:lnTo>
                    <a:pt x="1310640" y="28956"/>
                  </a:lnTo>
                  <a:lnTo>
                    <a:pt x="1318260" y="22860"/>
                  </a:lnTo>
                  <a:close/>
                </a:path>
                <a:path w="1671954" h="370839">
                  <a:moveTo>
                    <a:pt x="1374648" y="22860"/>
                  </a:moveTo>
                  <a:lnTo>
                    <a:pt x="1374648" y="6096"/>
                  </a:lnTo>
                  <a:lnTo>
                    <a:pt x="1368552" y="0"/>
                  </a:lnTo>
                  <a:lnTo>
                    <a:pt x="1353312" y="0"/>
                  </a:lnTo>
                  <a:lnTo>
                    <a:pt x="1345692" y="6096"/>
                  </a:lnTo>
                  <a:lnTo>
                    <a:pt x="1345692" y="22860"/>
                  </a:lnTo>
                  <a:lnTo>
                    <a:pt x="1353312" y="28956"/>
                  </a:lnTo>
                  <a:lnTo>
                    <a:pt x="1368552" y="28956"/>
                  </a:lnTo>
                  <a:lnTo>
                    <a:pt x="1374648" y="22860"/>
                  </a:lnTo>
                  <a:close/>
                </a:path>
                <a:path w="1671954" h="370839">
                  <a:moveTo>
                    <a:pt x="1432560" y="22860"/>
                  </a:moveTo>
                  <a:lnTo>
                    <a:pt x="1432560" y="6096"/>
                  </a:lnTo>
                  <a:lnTo>
                    <a:pt x="1424940" y="0"/>
                  </a:lnTo>
                  <a:lnTo>
                    <a:pt x="1409700" y="0"/>
                  </a:lnTo>
                  <a:lnTo>
                    <a:pt x="1403604" y="6096"/>
                  </a:lnTo>
                  <a:lnTo>
                    <a:pt x="1403604" y="22860"/>
                  </a:lnTo>
                  <a:lnTo>
                    <a:pt x="1409700" y="28956"/>
                  </a:lnTo>
                  <a:lnTo>
                    <a:pt x="1424940" y="28956"/>
                  </a:lnTo>
                  <a:lnTo>
                    <a:pt x="1432560" y="22860"/>
                  </a:lnTo>
                  <a:close/>
                </a:path>
                <a:path w="1671954" h="370839">
                  <a:moveTo>
                    <a:pt x="1488948" y="22860"/>
                  </a:moveTo>
                  <a:lnTo>
                    <a:pt x="1488948" y="6096"/>
                  </a:lnTo>
                  <a:lnTo>
                    <a:pt x="1482852" y="0"/>
                  </a:lnTo>
                  <a:lnTo>
                    <a:pt x="1467612" y="0"/>
                  </a:lnTo>
                  <a:lnTo>
                    <a:pt x="1459992" y="6096"/>
                  </a:lnTo>
                  <a:lnTo>
                    <a:pt x="1459992" y="22860"/>
                  </a:lnTo>
                  <a:lnTo>
                    <a:pt x="1467612" y="28956"/>
                  </a:lnTo>
                  <a:lnTo>
                    <a:pt x="1482852" y="28956"/>
                  </a:lnTo>
                  <a:lnTo>
                    <a:pt x="1488948" y="22860"/>
                  </a:lnTo>
                  <a:close/>
                </a:path>
                <a:path w="1671954" h="370839">
                  <a:moveTo>
                    <a:pt x="1546860" y="22860"/>
                  </a:moveTo>
                  <a:lnTo>
                    <a:pt x="1546860" y="6096"/>
                  </a:lnTo>
                  <a:lnTo>
                    <a:pt x="1539240" y="0"/>
                  </a:lnTo>
                  <a:lnTo>
                    <a:pt x="1524000" y="0"/>
                  </a:lnTo>
                  <a:lnTo>
                    <a:pt x="1517904" y="6096"/>
                  </a:lnTo>
                  <a:lnTo>
                    <a:pt x="1517904" y="22860"/>
                  </a:lnTo>
                  <a:lnTo>
                    <a:pt x="1524000" y="28956"/>
                  </a:lnTo>
                  <a:lnTo>
                    <a:pt x="1539240" y="28956"/>
                  </a:lnTo>
                  <a:lnTo>
                    <a:pt x="1546860" y="22860"/>
                  </a:lnTo>
                  <a:close/>
                </a:path>
                <a:path w="1671954" h="370839">
                  <a:moveTo>
                    <a:pt x="1603248" y="22860"/>
                  </a:moveTo>
                  <a:lnTo>
                    <a:pt x="1603248" y="6096"/>
                  </a:lnTo>
                  <a:lnTo>
                    <a:pt x="1597152" y="0"/>
                  </a:lnTo>
                  <a:lnTo>
                    <a:pt x="1581912" y="0"/>
                  </a:lnTo>
                  <a:lnTo>
                    <a:pt x="1574292" y="6096"/>
                  </a:lnTo>
                  <a:lnTo>
                    <a:pt x="1574292" y="22860"/>
                  </a:lnTo>
                  <a:lnTo>
                    <a:pt x="1581912" y="28956"/>
                  </a:lnTo>
                  <a:lnTo>
                    <a:pt x="1597152" y="28956"/>
                  </a:lnTo>
                  <a:lnTo>
                    <a:pt x="1603248" y="22860"/>
                  </a:lnTo>
                  <a:close/>
                </a:path>
                <a:path w="1671954" h="370839">
                  <a:moveTo>
                    <a:pt x="1661160" y="22860"/>
                  </a:moveTo>
                  <a:lnTo>
                    <a:pt x="1661160" y="6096"/>
                  </a:lnTo>
                  <a:lnTo>
                    <a:pt x="1653540" y="0"/>
                  </a:lnTo>
                  <a:lnTo>
                    <a:pt x="1638300" y="0"/>
                  </a:lnTo>
                  <a:lnTo>
                    <a:pt x="1632204" y="6096"/>
                  </a:lnTo>
                  <a:lnTo>
                    <a:pt x="1632204" y="22860"/>
                  </a:lnTo>
                  <a:lnTo>
                    <a:pt x="1638300" y="28956"/>
                  </a:lnTo>
                  <a:lnTo>
                    <a:pt x="1653540" y="28956"/>
                  </a:lnTo>
                  <a:lnTo>
                    <a:pt x="1661160" y="22860"/>
                  </a:lnTo>
                  <a:close/>
                </a:path>
                <a:path w="1671954" h="370839">
                  <a:moveTo>
                    <a:pt x="1671828" y="68580"/>
                  </a:moveTo>
                  <a:lnTo>
                    <a:pt x="1671828" y="51816"/>
                  </a:lnTo>
                  <a:lnTo>
                    <a:pt x="1665732" y="45720"/>
                  </a:lnTo>
                  <a:lnTo>
                    <a:pt x="1650492" y="45720"/>
                  </a:lnTo>
                  <a:lnTo>
                    <a:pt x="1644396" y="51816"/>
                  </a:lnTo>
                  <a:lnTo>
                    <a:pt x="1644396" y="68580"/>
                  </a:lnTo>
                  <a:lnTo>
                    <a:pt x="1650492" y="74676"/>
                  </a:lnTo>
                  <a:lnTo>
                    <a:pt x="1665732" y="74676"/>
                  </a:lnTo>
                  <a:lnTo>
                    <a:pt x="1671828" y="68580"/>
                  </a:lnTo>
                  <a:close/>
                </a:path>
                <a:path w="1671954" h="370839">
                  <a:moveTo>
                    <a:pt x="1671828" y="124968"/>
                  </a:moveTo>
                  <a:lnTo>
                    <a:pt x="1671828" y="109728"/>
                  </a:lnTo>
                  <a:lnTo>
                    <a:pt x="1665732" y="103632"/>
                  </a:lnTo>
                  <a:lnTo>
                    <a:pt x="1650492" y="103632"/>
                  </a:lnTo>
                  <a:lnTo>
                    <a:pt x="1644396" y="109728"/>
                  </a:lnTo>
                  <a:lnTo>
                    <a:pt x="1644396" y="124968"/>
                  </a:lnTo>
                  <a:lnTo>
                    <a:pt x="1650492" y="131064"/>
                  </a:lnTo>
                  <a:lnTo>
                    <a:pt x="1665732" y="131064"/>
                  </a:lnTo>
                  <a:lnTo>
                    <a:pt x="1671828" y="124968"/>
                  </a:lnTo>
                  <a:close/>
                </a:path>
                <a:path w="1671954" h="370839">
                  <a:moveTo>
                    <a:pt x="1671828" y="182880"/>
                  </a:moveTo>
                  <a:lnTo>
                    <a:pt x="1671828" y="166116"/>
                  </a:lnTo>
                  <a:lnTo>
                    <a:pt x="1665732" y="160020"/>
                  </a:lnTo>
                  <a:lnTo>
                    <a:pt x="1650492" y="160020"/>
                  </a:lnTo>
                  <a:lnTo>
                    <a:pt x="1644396" y="166116"/>
                  </a:lnTo>
                  <a:lnTo>
                    <a:pt x="1644396" y="182880"/>
                  </a:lnTo>
                  <a:lnTo>
                    <a:pt x="1650492" y="188976"/>
                  </a:lnTo>
                  <a:lnTo>
                    <a:pt x="1665732" y="188976"/>
                  </a:lnTo>
                  <a:lnTo>
                    <a:pt x="1671828" y="182880"/>
                  </a:lnTo>
                  <a:close/>
                </a:path>
                <a:path w="1671954" h="370839">
                  <a:moveTo>
                    <a:pt x="1671828" y="239268"/>
                  </a:moveTo>
                  <a:lnTo>
                    <a:pt x="1671828" y="224028"/>
                  </a:lnTo>
                  <a:lnTo>
                    <a:pt x="1665732" y="217932"/>
                  </a:lnTo>
                  <a:lnTo>
                    <a:pt x="1650492" y="217932"/>
                  </a:lnTo>
                  <a:lnTo>
                    <a:pt x="1644396" y="224028"/>
                  </a:lnTo>
                  <a:lnTo>
                    <a:pt x="1644396" y="239268"/>
                  </a:lnTo>
                  <a:lnTo>
                    <a:pt x="1650492" y="245364"/>
                  </a:lnTo>
                  <a:lnTo>
                    <a:pt x="1665732" y="245364"/>
                  </a:lnTo>
                  <a:lnTo>
                    <a:pt x="1671828" y="239268"/>
                  </a:lnTo>
                  <a:close/>
                </a:path>
                <a:path w="1671954" h="370839">
                  <a:moveTo>
                    <a:pt x="1671828" y="297180"/>
                  </a:moveTo>
                  <a:lnTo>
                    <a:pt x="1671828" y="280416"/>
                  </a:lnTo>
                  <a:lnTo>
                    <a:pt x="1665732" y="274320"/>
                  </a:lnTo>
                  <a:lnTo>
                    <a:pt x="1650492" y="274320"/>
                  </a:lnTo>
                  <a:lnTo>
                    <a:pt x="1644396" y="280416"/>
                  </a:lnTo>
                  <a:lnTo>
                    <a:pt x="1644396" y="297180"/>
                  </a:lnTo>
                  <a:lnTo>
                    <a:pt x="1650492" y="303276"/>
                  </a:lnTo>
                  <a:lnTo>
                    <a:pt x="1665732" y="303276"/>
                  </a:lnTo>
                  <a:lnTo>
                    <a:pt x="1671828" y="297180"/>
                  </a:lnTo>
                  <a:close/>
                </a:path>
                <a:path w="1671954" h="370839">
                  <a:moveTo>
                    <a:pt x="1671828" y="353568"/>
                  </a:moveTo>
                  <a:lnTo>
                    <a:pt x="1671828" y="338328"/>
                  </a:lnTo>
                  <a:lnTo>
                    <a:pt x="1665732" y="332232"/>
                  </a:lnTo>
                  <a:lnTo>
                    <a:pt x="1650492" y="332232"/>
                  </a:lnTo>
                  <a:lnTo>
                    <a:pt x="1644396" y="338328"/>
                  </a:lnTo>
                  <a:lnTo>
                    <a:pt x="1644396" y="353568"/>
                  </a:lnTo>
                  <a:lnTo>
                    <a:pt x="1650492" y="359664"/>
                  </a:lnTo>
                  <a:lnTo>
                    <a:pt x="1665732" y="359664"/>
                  </a:lnTo>
                  <a:lnTo>
                    <a:pt x="1671828" y="353568"/>
                  </a:lnTo>
                  <a:close/>
                </a:path>
                <a:path w="1671954" h="370839">
                  <a:moveTo>
                    <a:pt x="1624584" y="364236"/>
                  </a:moveTo>
                  <a:lnTo>
                    <a:pt x="1624584" y="347472"/>
                  </a:lnTo>
                  <a:lnTo>
                    <a:pt x="1618488" y="341376"/>
                  </a:lnTo>
                  <a:lnTo>
                    <a:pt x="1603248" y="341376"/>
                  </a:lnTo>
                  <a:lnTo>
                    <a:pt x="1597152" y="347472"/>
                  </a:lnTo>
                  <a:lnTo>
                    <a:pt x="1597152" y="364236"/>
                  </a:lnTo>
                  <a:lnTo>
                    <a:pt x="1603248" y="370332"/>
                  </a:lnTo>
                  <a:lnTo>
                    <a:pt x="1618488" y="370332"/>
                  </a:lnTo>
                  <a:lnTo>
                    <a:pt x="1624584" y="364236"/>
                  </a:lnTo>
                  <a:close/>
                </a:path>
                <a:path w="1671954" h="370839">
                  <a:moveTo>
                    <a:pt x="1568196" y="364236"/>
                  </a:moveTo>
                  <a:lnTo>
                    <a:pt x="1568196" y="347472"/>
                  </a:lnTo>
                  <a:lnTo>
                    <a:pt x="1562100" y="341376"/>
                  </a:lnTo>
                  <a:lnTo>
                    <a:pt x="1545336" y="341376"/>
                  </a:lnTo>
                  <a:lnTo>
                    <a:pt x="1539240" y="347472"/>
                  </a:lnTo>
                  <a:lnTo>
                    <a:pt x="1539240" y="364236"/>
                  </a:lnTo>
                  <a:lnTo>
                    <a:pt x="1545336" y="370332"/>
                  </a:lnTo>
                  <a:lnTo>
                    <a:pt x="1562100" y="370332"/>
                  </a:lnTo>
                  <a:lnTo>
                    <a:pt x="1568196" y="364236"/>
                  </a:lnTo>
                  <a:close/>
                </a:path>
                <a:path w="1671954" h="370839">
                  <a:moveTo>
                    <a:pt x="1510284" y="364236"/>
                  </a:moveTo>
                  <a:lnTo>
                    <a:pt x="1510284" y="347472"/>
                  </a:lnTo>
                  <a:lnTo>
                    <a:pt x="1504188" y="341376"/>
                  </a:lnTo>
                  <a:lnTo>
                    <a:pt x="1488948" y="341376"/>
                  </a:lnTo>
                  <a:lnTo>
                    <a:pt x="1482852" y="347472"/>
                  </a:lnTo>
                  <a:lnTo>
                    <a:pt x="1482852" y="364236"/>
                  </a:lnTo>
                  <a:lnTo>
                    <a:pt x="1488948" y="370332"/>
                  </a:lnTo>
                  <a:lnTo>
                    <a:pt x="1504188" y="370332"/>
                  </a:lnTo>
                  <a:lnTo>
                    <a:pt x="1510284" y="364236"/>
                  </a:lnTo>
                  <a:close/>
                </a:path>
                <a:path w="1671954" h="370839">
                  <a:moveTo>
                    <a:pt x="1453896" y="364236"/>
                  </a:moveTo>
                  <a:lnTo>
                    <a:pt x="1453896" y="347472"/>
                  </a:lnTo>
                  <a:lnTo>
                    <a:pt x="1447800" y="341376"/>
                  </a:lnTo>
                  <a:lnTo>
                    <a:pt x="1431036" y="341376"/>
                  </a:lnTo>
                  <a:lnTo>
                    <a:pt x="1424940" y="347472"/>
                  </a:lnTo>
                  <a:lnTo>
                    <a:pt x="1424940" y="364236"/>
                  </a:lnTo>
                  <a:lnTo>
                    <a:pt x="1431036" y="370332"/>
                  </a:lnTo>
                  <a:lnTo>
                    <a:pt x="1447800" y="370332"/>
                  </a:lnTo>
                  <a:lnTo>
                    <a:pt x="1453896" y="364236"/>
                  </a:lnTo>
                  <a:close/>
                </a:path>
                <a:path w="1671954" h="370839">
                  <a:moveTo>
                    <a:pt x="1395984" y="364236"/>
                  </a:moveTo>
                  <a:lnTo>
                    <a:pt x="1395984" y="347472"/>
                  </a:lnTo>
                  <a:lnTo>
                    <a:pt x="1389888" y="341376"/>
                  </a:lnTo>
                  <a:lnTo>
                    <a:pt x="1374648" y="341376"/>
                  </a:lnTo>
                  <a:lnTo>
                    <a:pt x="1368552" y="347472"/>
                  </a:lnTo>
                  <a:lnTo>
                    <a:pt x="1368552" y="364236"/>
                  </a:lnTo>
                  <a:lnTo>
                    <a:pt x="1374648" y="370332"/>
                  </a:lnTo>
                  <a:lnTo>
                    <a:pt x="1389888" y="370332"/>
                  </a:lnTo>
                  <a:lnTo>
                    <a:pt x="1395984" y="364236"/>
                  </a:lnTo>
                  <a:close/>
                </a:path>
                <a:path w="1671954" h="370839">
                  <a:moveTo>
                    <a:pt x="1339596" y="364236"/>
                  </a:moveTo>
                  <a:lnTo>
                    <a:pt x="1339596" y="347472"/>
                  </a:lnTo>
                  <a:lnTo>
                    <a:pt x="1333500" y="341376"/>
                  </a:lnTo>
                  <a:lnTo>
                    <a:pt x="1316736" y="341376"/>
                  </a:lnTo>
                  <a:lnTo>
                    <a:pt x="1310640" y="347472"/>
                  </a:lnTo>
                  <a:lnTo>
                    <a:pt x="1310640" y="364236"/>
                  </a:lnTo>
                  <a:lnTo>
                    <a:pt x="1316736" y="370332"/>
                  </a:lnTo>
                  <a:lnTo>
                    <a:pt x="1333500" y="370332"/>
                  </a:lnTo>
                  <a:lnTo>
                    <a:pt x="1339596" y="364236"/>
                  </a:lnTo>
                  <a:close/>
                </a:path>
                <a:path w="1671954" h="370839">
                  <a:moveTo>
                    <a:pt x="1281684" y="364236"/>
                  </a:moveTo>
                  <a:lnTo>
                    <a:pt x="1281684" y="347472"/>
                  </a:lnTo>
                  <a:lnTo>
                    <a:pt x="1275588" y="341376"/>
                  </a:lnTo>
                  <a:lnTo>
                    <a:pt x="1260348" y="341376"/>
                  </a:lnTo>
                  <a:lnTo>
                    <a:pt x="1252728" y="347472"/>
                  </a:lnTo>
                  <a:lnTo>
                    <a:pt x="1252728" y="364236"/>
                  </a:lnTo>
                  <a:lnTo>
                    <a:pt x="1260348" y="370332"/>
                  </a:lnTo>
                  <a:lnTo>
                    <a:pt x="1275588" y="370332"/>
                  </a:lnTo>
                  <a:lnTo>
                    <a:pt x="1281684" y="364236"/>
                  </a:lnTo>
                  <a:close/>
                </a:path>
                <a:path w="1671954" h="370839">
                  <a:moveTo>
                    <a:pt x="1225296" y="364236"/>
                  </a:moveTo>
                  <a:lnTo>
                    <a:pt x="1225296" y="347472"/>
                  </a:lnTo>
                  <a:lnTo>
                    <a:pt x="1219200" y="341376"/>
                  </a:lnTo>
                  <a:lnTo>
                    <a:pt x="1202436" y="341376"/>
                  </a:lnTo>
                  <a:lnTo>
                    <a:pt x="1196340" y="347472"/>
                  </a:lnTo>
                  <a:lnTo>
                    <a:pt x="1196340" y="364236"/>
                  </a:lnTo>
                  <a:lnTo>
                    <a:pt x="1202436" y="370332"/>
                  </a:lnTo>
                  <a:lnTo>
                    <a:pt x="1219200" y="370332"/>
                  </a:lnTo>
                  <a:lnTo>
                    <a:pt x="1225296" y="364236"/>
                  </a:lnTo>
                  <a:close/>
                </a:path>
                <a:path w="1671954" h="370839">
                  <a:moveTo>
                    <a:pt x="1167384" y="364236"/>
                  </a:moveTo>
                  <a:lnTo>
                    <a:pt x="1167384" y="347472"/>
                  </a:lnTo>
                  <a:lnTo>
                    <a:pt x="1161288" y="341376"/>
                  </a:lnTo>
                  <a:lnTo>
                    <a:pt x="1146048" y="341376"/>
                  </a:lnTo>
                  <a:lnTo>
                    <a:pt x="1138428" y="347472"/>
                  </a:lnTo>
                  <a:lnTo>
                    <a:pt x="1138428" y="364236"/>
                  </a:lnTo>
                  <a:lnTo>
                    <a:pt x="1146048" y="370332"/>
                  </a:lnTo>
                  <a:lnTo>
                    <a:pt x="1161288" y="370332"/>
                  </a:lnTo>
                  <a:lnTo>
                    <a:pt x="1167384" y="364236"/>
                  </a:lnTo>
                  <a:close/>
                </a:path>
                <a:path w="1671954" h="370839">
                  <a:moveTo>
                    <a:pt x="1110996" y="364236"/>
                  </a:moveTo>
                  <a:lnTo>
                    <a:pt x="1110996" y="347472"/>
                  </a:lnTo>
                  <a:lnTo>
                    <a:pt x="1103376" y="341376"/>
                  </a:lnTo>
                  <a:lnTo>
                    <a:pt x="1088136" y="341376"/>
                  </a:lnTo>
                  <a:lnTo>
                    <a:pt x="1082040" y="347472"/>
                  </a:lnTo>
                  <a:lnTo>
                    <a:pt x="1082040" y="364236"/>
                  </a:lnTo>
                  <a:lnTo>
                    <a:pt x="1088136" y="370332"/>
                  </a:lnTo>
                  <a:lnTo>
                    <a:pt x="1103376" y="370332"/>
                  </a:lnTo>
                  <a:lnTo>
                    <a:pt x="1110996" y="364236"/>
                  </a:lnTo>
                  <a:close/>
                </a:path>
                <a:path w="1671954" h="370839">
                  <a:moveTo>
                    <a:pt x="1053084" y="364236"/>
                  </a:moveTo>
                  <a:lnTo>
                    <a:pt x="1053084" y="347472"/>
                  </a:lnTo>
                  <a:lnTo>
                    <a:pt x="1046988" y="341376"/>
                  </a:lnTo>
                  <a:lnTo>
                    <a:pt x="1031748" y="341376"/>
                  </a:lnTo>
                  <a:lnTo>
                    <a:pt x="1024128" y="347472"/>
                  </a:lnTo>
                  <a:lnTo>
                    <a:pt x="1024128" y="364236"/>
                  </a:lnTo>
                  <a:lnTo>
                    <a:pt x="1031748" y="370332"/>
                  </a:lnTo>
                  <a:lnTo>
                    <a:pt x="1046988" y="370332"/>
                  </a:lnTo>
                  <a:lnTo>
                    <a:pt x="1053084" y="364236"/>
                  </a:lnTo>
                  <a:close/>
                </a:path>
                <a:path w="1671954" h="370839">
                  <a:moveTo>
                    <a:pt x="996696" y="364236"/>
                  </a:moveTo>
                  <a:lnTo>
                    <a:pt x="996696" y="347472"/>
                  </a:lnTo>
                  <a:lnTo>
                    <a:pt x="989076" y="341376"/>
                  </a:lnTo>
                  <a:lnTo>
                    <a:pt x="973836" y="341376"/>
                  </a:lnTo>
                  <a:lnTo>
                    <a:pt x="967740" y="347472"/>
                  </a:lnTo>
                  <a:lnTo>
                    <a:pt x="967740" y="364236"/>
                  </a:lnTo>
                  <a:lnTo>
                    <a:pt x="973836" y="370332"/>
                  </a:lnTo>
                  <a:lnTo>
                    <a:pt x="989076" y="370332"/>
                  </a:lnTo>
                  <a:lnTo>
                    <a:pt x="996696" y="364236"/>
                  </a:lnTo>
                  <a:close/>
                </a:path>
                <a:path w="1671954" h="370839">
                  <a:moveTo>
                    <a:pt x="938784" y="364236"/>
                  </a:moveTo>
                  <a:lnTo>
                    <a:pt x="938784" y="347472"/>
                  </a:lnTo>
                  <a:lnTo>
                    <a:pt x="932688" y="341376"/>
                  </a:lnTo>
                  <a:lnTo>
                    <a:pt x="917448" y="341376"/>
                  </a:lnTo>
                  <a:lnTo>
                    <a:pt x="909828" y="347472"/>
                  </a:lnTo>
                  <a:lnTo>
                    <a:pt x="909828" y="364236"/>
                  </a:lnTo>
                  <a:lnTo>
                    <a:pt x="917448" y="370332"/>
                  </a:lnTo>
                  <a:lnTo>
                    <a:pt x="932688" y="370332"/>
                  </a:lnTo>
                  <a:lnTo>
                    <a:pt x="938784" y="364236"/>
                  </a:lnTo>
                  <a:close/>
                </a:path>
                <a:path w="1671954" h="370839">
                  <a:moveTo>
                    <a:pt x="882396" y="364236"/>
                  </a:moveTo>
                  <a:lnTo>
                    <a:pt x="882396" y="347472"/>
                  </a:lnTo>
                  <a:lnTo>
                    <a:pt x="874776" y="341376"/>
                  </a:lnTo>
                  <a:lnTo>
                    <a:pt x="859536" y="341376"/>
                  </a:lnTo>
                  <a:lnTo>
                    <a:pt x="853440" y="347472"/>
                  </a:lnTo>
                  <a:lnTo>
                    <a:pt x="853440" y="364236"/>
                  </a:lnTo>
                  <a:lnTo>
                    <a:pt x="859536" y="370332"/>
                  </a:lnTo>
                  <a:lnTo>
                    <a:pt x="874776" y="370332"/>
                  </a:lnTo>
                  <a:lnTo>
                    <a:pt x="882396" y="364236"/>
                  </a:lnTo>
                  <a:close/>
                </a:path>
                <a:path w="1671954" h="370839">
                  <a:moveTo>
                    <a:pt x="824484" y="364236"/>
                  </a:moveTo>
                  <a:lnTo>
                    <a:pt x="824484" y="347472"/>
                  </a:lnTo>
                  <a:lnTo>
                    <a:pt x="818388" y="341376"/>
                  </a:lnTo>
                  <a:lnTo>
                    <a:pt x="803148" y="341376"/>
                  </a:lnTo>
                  <a:lnTo>
                    <a:pt x="795528" y="347472"/>
                  </a:lnTo>
                  <a:lnTo>
                    <a:pt x="795528" y="364236"/>
                  </a:lnTo>
                  <a:lnTo>
                    <a:pt x="803148" y="370332"/>
                  </a:lnTo>
                  <a:lnTo>
                    <a:pt x="818388" y="370332"/>
                  </a:lnTo>
                  <a:lnTo>
                    <a:pt x="824484" y="364236"/>
                  </a:lnTo>
                  <a:close/>
                </a:path>
                <a:path w="1671954" h="370839">
                  <a:moveTo>
                    <a:pt x="768096" y="364236"/>
                  </a:moveTo>
                  <a:lnTo>
                    <a:pt x="768096" y="347472"/>
                  </a:lnTo>
                  <a:lnTo>
                    <a:pt x="760476" y="341376"/>
                  </a:lnTo>
                  <a:lnTo>
                    <a:pt x="745236" y="341376"/>
                  </a:lnTo>
                  <a:lnTo>
                    <a:pt x="739140" y="347472"/>
                  </a:lnTo>
                  <a:lnTo>
                    <a:pt x="739140" y="364236"/>
                  </a:lnTo>
                  <a:lnTo>
                    <a:pt x="745236" y="370332"/>
                  </a:lnTo>
                  <a:lnTo>
                    <a:pt x="760476" y="370332"/>
                  </a:lnTo>
                  <a:lnTo>
                    <a:pt x="768096" y="364236"/>
                  </a:lnTo>
                  <a:close/>
                </a:path>
                <a:path w="1671954" h="370839">
                  <a:moveTo>
                    <a:pt x="710184" y="364236"/>
                  </a:moveTo>
                  <a:lnTo>
                    <a:pt x="710184" y="347472"/>
                  </a:lnTo>
                  <a:lnTo>
                    <a:pt x="704088" y="341376"/>
                  </a:lnTo>
                  <a:lnTo>
                    <a:pt x="687324" y="341376"/>
                  </a:lnTo>
                  <a:lnTo>
                    <a:pt x="681228" y="347472"/>
                  </a:lnTo>
                  <a:lnTo>
                    <a:pt x="681228" y="364236"/>
                  </a:lnTo>
                  <a:lnTo>
                    <a:pt x="687324" y="370332"/>
                  </a:lnTo>
                  <a:lnTo>
                    <a:pt x="704088" y="370332"/>
                  </a:lnTo>
                  <a:lnTo>
                    <a:pt x="710184" y="364236"/>
                  </a:lnTo>
                  <a:close/>
                </a:path>
                <a:path w="1671954" h="370839">
                  <a:moveTo>
                    <a:pt x="653796" y="364236"/>
                  </a:moveTo>
                  <a:lnTo>
                    <a:pt x="653796" y="347472"/>
                  </a:lnTo>
                  <a:lnTo>
                    <a:pt x="646176" y="341376"/>
                  </a:lnTo>
                  <a:lnTo>
                    <a:pt x="630936" y="341376"/>
                  </a:lnTo>
                  <a:lnTo>
                    <a:pt x="624840" y="347472"/>
                  </a:lnTo>
                  <a:lnTo>
                    <a:pt x="624840" y="364236"/>
                  </a:lnTo>
                  <a:lnTo>
                    <a:pt x="630936" y="370332"/>
                  </a:lnTo>
                  <a:lnTo>
                    <a:pt x="646176" y="370332"/>
                  </a:lnTo>
                  <a:lnTo>
                    <a:pt x="653796" y="364236"/>
                  </a:lnTo>
                  <a:close/>
                </a:path>
                <a:path w="1671954" h="370839">
                  <a:moveTo>
                    <a:pt x="595884" y="364236"/>
                  </a:moveTo>
                  <a:lnTo>
                    <a:pt x="595884" y="347472"/>
                  </a:lnTo>
                  <a:lnTo>
                    <a:pt x="589788" y="341376"/>
                  </a:lnTo>
                  <a:lnTo>
                    <a:pt x="573024" y="341376"/>
                  </a:lnTo>
                  <a:lnTo>
                    <a:pt x="566928" y="347472"/>
                  </a:lnTo>
                  <a:lnTo>
                    <a:pt x="566928" y="364236"/>
                  </a:lnTo>
                  <a:lnTo>
                    <a:pt x="573024" y="370332"/>
                  </a:lnTo>
                  <a:lnTo>
                    <a:pt x="589788" y="370332"/>
                  </a:lnTo>
                  <a:lnTo>
                    <a:pt x="595884" y="364236"/>
                  </a:lnTo>
                  <a:close/>
                </a:path>
                <a:path w="1671954" h="370839">
                  <a:moveTo>
                    <a:pt x="539496" y="364236"/>
                  </a:moveTo>
                  <a:lnTo>
                    <a:pt x="539496" y="347472"/>
                  </a:lnTo>
                  <a:lnTo>
                    <a:pt x="531876" y="341376"/>
                  </a:lnTo>
                  <a:lnTo>
                    <a:pt x="516636" y="341376"/>
                  </a:lnTo>
                  <a:lnTo>
                    <a:pt x="510540" y="347472"/>
                  </a:lnTo>
                  <a:lnTo>
                    <a:pt x="510540" y="364236"/>
                  </a:lnTo>
                  <a:lnTo>
                    <a:pt x="516636" y="370332"/>
                  </a:lnTo>
                  <a:lnTo>
                    <a:pt x="531876" y="370332"/>
                  </a:lnTo>
                  <a:lnTo>
                    <a:pt x="539496" y="364236"/>
                  </a:lnTo>
                  <a:close/>
                </a:path>
                <a:path w="1671954" h="370839">
                  <a:moveTo>
                    <a:pt x="481584" y="364236"/>
                  </a:moveTo>
                  <a:lnTo>
                    <a:pt x="481584" y="347472"/>
                  </a:lnTo>
                  <a:lnTo>
                    <a:pt x="475488" y="341376"/>
                  </a:lnTo>
                  <a:lnTo>
                    <a:pt x="458724" y="341376"/>
                  </a:lnTo>
                  <a:lnTo>
                    <a:pt x="452628" y="347472"/>
                  </a:lnTo>
                  <a:lnTo>
                    <a:pt x="452628" y="364236"/>
                  </a:lnTo>
                  <a:lnTo>
                    <a:pt x="458724" y="370332"/>
                  </a:lnTo>
                  <a:lnTo>
                    <a:pt x="475488" y="370332"/>
                  </a:lnTo>
                  <a:lnTo>
                    <a:pt x="481584" y="364236"/>
                  </a:lnTo>
                  <a:close/>
                </a:path>
                <a:path w="1671954" h="370839">
                  <a:moveTo>
                    <a:pt x="423672" y="364236"/>
                  </a:moveTo>
                  <a:lnTo>
                    <a:pt x="423672" y="347472"/>
                  </a:lnTo>
                  <a:lnTo>
                    <a:pt x="417576" y="341376"/>
                  </a:lnTo>
                  <a:lnTo>
                    <a:pt x="402336" y="341376"/>
                  </a:lnTo>
                  <a:lnTo>
                    <a:pt x="396240" y="347472"/>
                  </a:lnTo>
                  <a:lnTo>
                    <a:pt x="396240" y="364236"/>
                  </a:lnTo>
                  <a:lnTo>
                    <a:pt x="402336" y="370332"/>
                  </a:lnTo>
                  <a:lnTo>
                    <a:pt x="417576" y="370332"/>
                  </a:lnTo>
                  <a:lnTo>
                    <a:pt x="423672" y="364236"/>
                  </a:lnTo>
                  <a:close/>
                </a:path>
                <a:path w="1671954" h="370839">
                  <a:moveTo>
                    <a:pt x="367284" y="364236"/>
                  </a:moveTo>
                  <a:lnTo>
                    <a:pt x="367284" y="347472"/>
                  </a:lnTo>
                  <a:lnTo>
                    <a:pt x="361188" y="341376"/>
                  </a:lnTo>
                  <a:lnTo>
                    <a:pt x="344424" y="341376"/>
                  </a:lnTo>
                  <a:lnTo>
                    <a:pt x="338328" y="347472"/>
                  </a:lnTo>
                  <a:lnTo>
                    <a:pt x="338328" y="364236"/>
                  </a:lnTo>
                  <a:lnTo>
                    <a:pt x="344424" y="370332"/>
                  </a:lnTo>
                  <a:lnTo>
                    <a:pt x="361188" y="370332"/>
                  </a:lnTo>
                  <a:lnTo>
                    <a:pt x="367284" y="364236"/>
                  </a:lnTo>
                  <a:close/>
                </a:path>
                <a:path w="1671954" h="370839">
                  <a:moveTo>
                    <a:pt x="309372" y="364236"/>
                  </a:moveTo>
                  <a:lnTo>
                    <a:pt x="309372" y="347472"/>
                  </a:lnTo>
                  <a:lnTo>
                    <a:pt x="303276" y="341376"/>
                  </a:lnTo>
                  <a:lnTo>
                    <a:pt x="288036" y="341376"/>
                  </a:lnTo>
                  <a:lnTo>
                    <a:pt x="281940" y="347472"/>
                  </a:lnTo>
                  <a:lnTo>
                    <a:pt x="281940" y="364236"/>
                  </a:lnTo>
                  <a:lnTo>
                    <a:pt x="288036" y="370332"/>
                  </a:lnTo>
                  <a:lnTo>
                    <a:pt x="303276" y="370332"/>
                  </a:lnTo>
                  <a:lnTo>
                    <a:pt x="309372" y="364236"/>
                  </a:lnTo>
                  <a:close/>
                </a:path>
                <a:path w="1671954" h="370839">
                  <a:moveTo>
                    <a:pt x="252984" y="364236"/>
                  </a:moveTo>
                  <a:lnTo>
                    <a:pt x="252984" y="347472"/>
                  </a:lnTo>
                  <a:lnTo>
                    <a:pt x="246888" y="341376"/>
                  </a:lnTo>
                  <a:lnTo>
                    <a:pt x="230124" y="341376"/>
                  </a:lnTo>
                  <a:lnTo>
                    <a:pt x="224028" y="347472"/>
                  </a:lnTo>
                  <a:lnTo>
                    <a:pt x="224028" y="364236"/>
                  </a:lnTo>
                  <a:lnTo>
                    <a:pt x="230124" y="370332"/>
                  </a:lnTo>
                  <a:lnTo>
                    <a:pt x="246888" y="370332"/>
                  </a:lnTo>
                  <a:lnTo>
                    <a:pt x="252984" y="364236"/>
                  </a:lnTo>
                  <a:close/>
                </a:path>
                <a:path w="1671954" h="370839">
                  <a:moveTo>
                    <a:pt x="195072" y="364236"/>
                  </a:moveTo>
                  <a:lnTo>
                    <a:pt x="195072" y="347472"/>
                  </a:lnTo>
                  <a:lnTo>
                    <a:pt x="188976" y="341376"/>
                  </a:lnTo>
                  <a:lnTo>
                    <a:pt x="173736" y="341376"/>
                  </a:lnTo>
                  <a:lnTo>
                    <a:pt x="167640" y="347472"/>
                  </a:lnTo>
                  <a:lnTo>
                    <a:pt x="167640" y="364236"/>
                  </a:lnTo>
                  <a:lnTo>
                    <a:pt x="173736" y="370332"/>
                  </a:lnTo>
                  <a:lnTo>
                    <a:pt x="188976" y="370332"/>
                  </a:lnTo>
                  <a:lnTo>
                    <a:pt x="195072" y="364236"/>
                  </a:lnTo>
                  <a:close/>
                </a:path>
                <a:path w="1671954" h="370839">
                  <a:moveTo>
                    <a:pt x="138684" y="364236"/>
                  </a:moveTo>
                  <a:lnTo>
                    <a:pt x="138684" y="347472"/>
                  </a:lnTo>
                  <a:lnTo>
                    <a:pt x="132588" y="341376"/>
                  </a:lnTo>
                  <a:lnTo>
                    <a:pt x="115824" y="341376"/>
                  </a:lnTo>
                  <a:lnTo>
                    <a:pt x="109728" y="347472"/>
                  </a:lnTo>
                  <a:lnTo>
                    <a:pt x="109728" y="364236"/>
                  </a:lnTo>
                  <a:lnTo>
                    <a:pt x="115824" y="370332"/>
                  </a:lnTo>
                  <a:lnTo>
                    <a:pt x="132588" y="370332"/>
                  </a:lnTo>
                  <a:lnTo>
                    <a:pt x="138684" y="364236"/>
                  </a:lnTo>
                  <a:close/>
                </a:path>
                <a:path w="1671954" h="370839">
                  <a:moveTo>
                    <a:pt x="80772" y="364236"/>
                  </a:moveTo>
                  <a:lnTo>
                    <a:pt x="80772" y="347472"/>
                  </a:lnTo>
                  <a:lnTo>
                    <a:pt x="74676" y="341376"/>
                  </a:lnTo>
                  <a:lnTo>
                    <a:pt x="59436" y="341376"/>
                  </a:lnTo>
                  <a:lnTo>
                    <a:pt x="53340" y="347472"/>
                  </a:lnTo>
                  <a:lnTo>
                    <a:pt x="53340" y="364236"/>
                  </a:lnTo>
                  <a:lnTo>
                    <a:pt x="59436" y="370332"/>
                  </a:lnTo>
                  <a:lnTo>
                    <a:pt x="74676" y="370332"/>
                  </a:lnTo>
                  <a:lnTo>
                    <a:pt x="80772" y="3642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3148462" y="5765291"/>
            <a:ext cx="1643380" cy="34163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58140">
              <a:lnSpc>
                <a:spcPct val="100000"/>
              </a:lnSpc>
              <a:spcBef>
                <a:spcPts val="290"/>
              </a:spcBef>
            </a:pPr>
            <a:r>
              <a:rPr sz="1100" spc="-25" dirty="0">
                <a:latin typeface="Arial"/>
                <a:cs typeface="Arial"/>
              </a:rPr>
              <a:t>Projet </a:t>
            </a:r>
            <a:r>
              <a:rPr sz="1100" spc="-50" dirty="0">
                <a:latin typeface="Arial"/>
                <a:cs typeface="Arial"/>
              </a:rPr>
              <a:t>de</a:t>
            </a:r>
            <a:r>
              <a:rPr sz="1100" spc="-155" dirty="0">
                <a:latin typeface="Arial"/>
                <a:cs typeface="Arial"/>
              </a:rPr>
              <a:t> </a:t>
            </a:r>
            <a:r>
              <a:rPr sz="1100" spc="-30" dirty="0">
                <a:latin typeface="Arial"/>
                <a:cs typeface="Arial"/>
              </a:rPr>
              <a:t>norme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592458" y="6179820"/>
            <a:ext cx="1211580" cy="506095"/>
            <a:chOff x="1592458" y="6179820"/>
            <a:chExt cx="1211580" cy="506095"/>
          </a:xfrm>
        </p:grpSpPr>
        <p:sp>
          <p:nvSpPr>
            <p:cNvPr id="65" name="object 65"/>
            <p:cNvSpPr/>
            <p:nvPr/>
          </p:nvSpPr>
          <p:spPr>
            <a:xfrm>
              <a:off x="1606174" y="6193535"/>
              <a:ext cx="1183005" cy="478790"/>
            </a:xfrm>
            <a:custGeom>
              <a:avLst/>
              <a:gdLst/>
              <a:ahLst/>
              <a:cxnLst/>
              <a:rect l="l" t="t" r="r" b="b"/>
              <a:pathLst>
                <a:path w="1183005" h="478790">
                  <a:moveTo>
                    <a:pt x="1182623" y="478535"/>
                  </a:moveTo>
                  <a:lnTo>
                    <a:pt x="1182623" y="0"/>
                  </a:lnTo>
                  <a:lnTo>
                    <a:pt x="0" y="0"/>
                  </a:lnTo>
                  <a:lnTo>
                    <a:pt x="0" y="478535"/>
                  </a:lnTo>
                  <a:lnTo>
                    <a:pt x="1182623" y="478535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592458" y="6179820"/>
              <a:ext cx="1211580" cy="506095"/>
            </a:xfrm>
            <a:custGeom>
              <a:avLst/>
              <a:gdLst/>
              <a:ahLst/>
              <a:cxnLst/>
              <a:rect l="l" t="t" r="r" b="b"/>
              <a:pathLst>
                <a:path w="1211580" h="506095">
                  <a:moveTo>
                    <a:pt x="27432" y="492252"/>
                  </a:moveTo>
                  <a:lnTo>
                    <a:pt x="27432" y="377952"/>
                  </a:lnTo>
                  <a:lnTo>
                    <a:pt x="0" y="377952"/>
                  </a:lnTo>
                  <a:lnTo>
                    <a:pt x="0" y="492252"/>
                  </a:lnTo>
                  <a:lnTo>
                    <a:pt x="27432" y="492252"/>
                  </a:lnTo>
                  <a:close/>
                </a:path>
                <a:path w="1211580" h="506095">
                  <a:moveTo>
                    <a:pt x="27432" y="291084"/>
                  </a:moveTo>
                  <a:lnTo>
                    <a:pt x="27432" y="263652"/>
                  </a:lnTo>
                  <a:lnTo>
                    <a:pt x="0" y="263652"/>
                  </a:lnTo>
                  <a:lnTo>
                    <a:pt x="0" y="291084"/>
                  </a:lnTo>
                  <a:lnTo>
                    <a:pt x="27432" y="291084"/>
                  </a:lnTo>
                  <a:close/>
                </a:path>
                <a:path w="1211580" h="506095">
                  <a:moveTo>
                    <a:pt x="27432" y="176784"/>
                  </a:moveTo>
                  <a:lnTo>
                    <a:pt x="27432" y="62484"/>
                  </a:lnTo>
                  <a:lnTo>
                    <a:pt x="0" y="62484"/>
                  </a:lnTo>
                  <a:lnTo>
                    <a:pt x="0" y="176784"/>
                  </a:lnTo>
                  <a:lnTo>
                    <a:pt x="27432" y="176784"/>
                  </a:lnTo>
                  <a:close/>
                </a:path>
                <a:path w="1211580" h="506095">
                  <a:moveTo>
                    <a:pt x="79248" y="27432"/>
                  </a:moveTo>
                  <a:lnTo>
                    <a:pt x="79248" y="0"/>
                  </a:lnTo>
                  <a:lnTo>
                    <a:pt x="50292" y="0"/>
                  </a:lnTo>
                  <a:lnTo>
                    <a:pt x="50292" y="27432"/>
                  </a:lnTo>
                  <a:lnTo>
                    <a:pt x="79248" y="27432"/>
                  </a:lnTo>
                  <a:close/>
                </a:path>
                <a:path w="1211580" h="506095">
                  <a:moveTo>
                    <a:pt x="278892" y="27432"/>
                  </a:moveTo>
                  <a:lnTo>
                    <a:pt x="278892" y="0"/>
                  </a:lnTo>
                  <a:lnTo>
                    <a:pt x="164592" y="0"/>
                  </a:lnTo>
                  <a:lnTo>
                    <a:pt x="164592" y="27432"/>
                  </a:lnTo>
                  <a:lnTo>
                    <a:pt x="278892" y="27432"/>
                  </a:lnTo>
                  <a:close/>
                </a:path>
                <a:path w="1211580" h="506095">
                  <a:moveTo>
                    <a:pt x="393192" y="27432"/>
                  </a:moveTo>
                  <a:lnTo>
                    <a:pt x="393192" y="0"/>
                  </a:lnTo>
                  <a:lnTo>
                    <a:pt x="364236" y="0"/>
                  </a:lnTo>
                  <a:lnTo>
                    <a:pt x="364236" y="27432"/>
                  </a:lnTo>
                  <a:lnTo>
                    <a:pt x="393192" y="27432"/>
                  </a:lnTo>
                  <a:close/>
                </a:path>
                <a:path w="1211580" h="506095">
                  <a:moveTo>
                    <a:pt x="592836" y="27432"/>
                  </a:moveTo>
                  <a:lnTo>
                    <a:pt x="592836" y="0"/>
                  </a:lnTo>
                  <a:lnTo>
                    <a:pt x="478536" y="0"/>
                  </a:lnTo>
                  <a:lnTo>
                    <a:pt x="478536" y="27432"/>
                  </a:lnTo>
                  <a:lnTo>
                    <a:pt x="592836" y="27432"/>
                  </a:lnTo>
                  <a:close/>
                </a:path>
                <a:path w="1211580" h="506095">
                  <a:moveTo>
                    <a:pt x="707136" y="27432"/>
                  </a:moveTo>
                  <a:lnTo>
                    <a:pt x="707136" y="0"/>
                  </a:lnTo>
                  <a:lnTo>
                    <a:pt x="678180" y="0"/>
                  </a:lnTo>
                  <a:lnTo>
                    <a:pt x="678180" y="27432"/>
                  </a:lnTo>
                  <a:lnTo>
                    <a:pt x="707136" y="27432"/>
                  </a:lnTo>
                  <a:close/>
                </a:path>
                <a:path w="1211580" h="506095">
                  <a:moveTo>
                    <a:pt x="906780" y="27432"/>
                  </a:moveTo>
                  <a:lnTo>
                    <a:pt x="906780" y="0"/>
                  </a:lnTo>
                  <a:lnTo>
                    <a:pt x="792480" y="0"/>
                  </a:lnTo>
                  <a:lnTo>
                    <a:pt x="792480" y="27432"/>
                  </a:lnTo>
                  <a:lnTo>
                    <a:pt x="906780" y="27432"/>
                  </a:lnTo>
                  <a:close/>
                </a:path>
                <a:path w="1211580" h="506095">
                  <a:moveTo>
                    <a:pt x="1021080" y="27432"/>
                  </a:moveTo>
                  <a:lnTo>
                    <a:pt x="1021080" y="0"/>
                  </a:lnTo>
                  <a:lnTo>
                    <a:pt x="993648" y="0"/>
                  </a:lnTo>
                  <a:lnTo>
                    <a:pt x="993648" y="27432"/>
                  </a:lnTo>
                  <a:lnTo>
                    <a:pt x="1021080" y="27432"/>
                  </a:lnTo>
                  <a:close/>
                </a:path>
                <a:path w="1211580" h="506095">
                  <a:moveTo>
                    <a:pt x="1211580" y="38100"/>
                  </a:moveTo>
                  <a:lnTo>
                    <a:pt x="1211580" y="0"/>
                  </a:lnTo>
                  <a:lnTo>
                    <a:pt x="1107948" y="0"/>
                  </a:lnTo>
                  <a:lnTo>
                    <a:pt x="1107948" y="27432"/>
                  </a:lnTo>
                  <a:lnTo>
                    <a:pt x="1182624" y="27432"/>
                  </a:lnTo>
                  <a:lnTo>
                    <a:pt x="1182624" y="13716"/>
                  </a:lnTo>
                  <a:lnTo>
                    <a:pt x="1196340" y="27432"/>
                  </a:lnTo>
                  <a:lnTo>
                    <a:pt x="1196340" y="38100"/>
                  </a:lnTo>
                  <a:lnTo>
                    <a:pt x="1211580" y="38100"/>
                  </a:lnTo>
                  <a:close/>
                </a:path>
                <a:path w="1211580" h="506095">
                  <a:moveTo>
                    <a:pt x="1196340" y="27432"/>
                  </a:moveTo>
                  <a:lnTo>
                    <a:pt x="1182624" y="13716"/>
                  </a:lnTo>
                  <a:lnTo>
                    <a:pt x="1182624" y="27432"/>
                  </a:lnTo>
                  <a:lnTo>
                    <a:pt x="1196340" y="27432"/>
                  </a:lnTo>
                  <a:close/>
                </a:path>
                <a:path w="1211580" h="506095">
                  <a:moveTo>
                    <a:pt x="1196340" y="38100"/>
                  </a:moveTo>
                  <a:lnTo>
                    <a:pt x="1196340" y="27432"/>
                  </a:lnTo>
                  <a:lnTo>
                    <a:pt x="1182624" y="27432"/>
                  </a:lnTo>
                  <a:lnTo>
                    <a:pt x="1182624" y="38100"/>
                  </a:lnTo>
                  <a:lnTo>
                    <a:pt x="1196340" y="38100"/>
                  </a:lnTo>
                  <a:close/>
                </a:path>
                <a:path w="1211580" h="506095">
                  <a:moveTo>
                    <a:pt x="1211580" y="152400"/>
                  </a:moveTo>
                  <a:lnTo>
                    <a:pt x="1211580" y="124968"/>
                  </a:lnTo>
                  <a:lnTo>
                    <a:pt x="1182624" y="124968"/>
                  </a:lnTo>
                  <a:lnTo>
                    <a:pt x="1182624" y="152400"/>
                  </a:lnTo>
                  <a:lnTo>
                    <a:pt x="1211580" y="152400"/>
                  </a:lnTo>
                  <a:close/>
                </a:path>
                <a:path w="1211580" h="506095">
                  <a:moveTo>
                    <a:pt x="1211580" y="353568"/>
                  </a:moveTo>
                  <a:lnTo>
                    <a:pt x="1211580" y="239268"/>
                  </a:lnTo>
                  <a:lnTo>
                    <a:pt x="1182624" y="239268"/>
                  </a:lnTo>
                  <a:lnTo>
                    <a:pt x="1182624" y="353568"/>
                  </a:lnTo>
                  <a:lnTo>
                    <a:pt x="1211580" y="353568"/>
                  </a:lnTo>
                  <a:close/>
                </a:path>
                <a:path w="1211580" h="506095">
                  <a:moveTo>
                    <a:pt x="1211580" y="467868"/>
                  </a:moveTo>
                  <a:lnTo>
                    <a:pt x="1211580" y="438912"/>
                  </a:lnTo>
                  <a:lnTo>
                    <a:pt x="1182624" y="438912"/>
                  </a:lnTo>
                  <a:lnTo>
                    <a:pt x="1182624" y="467868"/>
                  </a:lnTo>
                  <a:lnTo>
                    <a:pt x="1211580" y="467868"/>
                  </a:lnTo>
                  <a:close/>
                </a:path>
                <a:path w="1211580" h="506095">
                  <a:moveTo>
                    <a:pt x="1135380" y="505968"/>
                  </a:moveTo>
                  <a:lnTo>
                    <a:pt x="1135380" y="477012"/>
                  </a:lnTo>
                  <a:lnTo>
                    <a:pt x="1021080" y="477012"/>
                  </a:lnTo>
                  <a:lnTo>
                    <a:pt x="1021080" y="505968"/>
                  </a:lnTo>
                  <a:lnTo>
                    <a:pt x="1135380" y="505968"/>
                  </a:lnTo>
                  <a:close/>
                </a:path>
                <a:path w="1211580" h="506095">
                  <a:moveTo>
                    <a:pt x="935736" y="505968"/>
                  </a:moveTo>
                  <a:lnTo>
                    <a:pt x="935736" y="477012"/>
                  </a:lnTo>
                  <a:lnTo>
                    <a:pt x="906780" y="477012"/>
                  </a:lnTo>
                  <a:lnTo>
                    <a:pt x="906780" y="505968"/>
                  </a:lnTo>
                  <a:lnTo>
                    <a:pt x="935736" y="505968"/>
                  </a:lnTo>
                  <a:close/>
                </a:path>
                <a:path w="1211580" h="506095">
                  <a:moveTo>
                    <a:pt x="821436" y="505968"/>
                  </a:moveTo>
                  <a:lnTo>
                    <a:pt x="821436" y="477012"/>
                  </a:lnTo>
                  <a:lnTo>
                    <a:pt x="707136" y="477012"/>
                  </a:lnTo>
                  <a:lnTo>
                    <a:pt x="707136" y="505968"/>
                  </a:lnTo>
                  <a:lnTo>
                    <a:pt x="821436" y="505968"/>
                  </a:lnTo>
                  <a:close/>
                </a:path>
                <a:path w="1211580" h="506095">
                  <a:moveTo>
                    <a:pt x="620268" y="505968"/>
                  </a:moveTo>
                  <a:lnTo>
                    <a:pt x="620268" y="477012"/>
                  </a:lnTo>
                  <a:lnTo>
                    <a:pt x="592836" y="477012"/>
                  </a:lnTo>
                  <a:lnTo>
                    <a:pt x="592836" y="505968"/>
                  </a:lnTo>
                  <a:lnTo>
                    <a:pt x="620268" y="505968"/>
                  </a:lnTo>
                  <a:close/>
                </a:path>
                <a:path w="1211580" h="506095">
                  <a:moveTo>
                    <a:pt x="505968" y="505968"/>
                  </a:moveTo>
                  <a:lnTo>
                    <a:pt x="505968" y="477012"/>
                  </a:lnTo>
                  <a:lnTo>
                    <a:pt x="391668" y="477012"/>
                  </a:lnTo>
                  <a:lnTo>
                    <a:pt x="391668" y="505968"/>
                  </a:lnTo>
                  <a:lnTo>
                    <a:pt x="505968" y="505968"/>
                  </a:lnTo>
                  <a:close/>
                </a:path>
                <a:path w="1211580" h="506095">
                  <a:moveTo>
                    <a:pt x="306324" y="505968"/>
                  </a:moveTo>
                  <a:lnTo>
                    <a:pt x="306324" y="477012"/>
                  </a:lnTo>
                  <a:lnTo>
                    <a:pt x="277368" y="477012"/>
                  </a:lnTo>
                  <a:lnTo>
                    <a:pt x="277368" y="505968"/>
                  </a:lnTo>
                  <a:lnTo>
                    <a:pt x="306324" y="505968"/>
                  </a:lnTo>
                  <a:close/>
                </a:path>
                <a:path w="1211580" h="506095">
                  <a:moveTo>
                    <a:pt x="192024" y="505968"/>
                  </a:moveTo>
                  <a:lnTo>
                    <a:pt x="192024" y="477012"/>
                  </a:lnTo>
                  <a:lnTo>
                    <a:pt x="77724" y="477012"/>
                  </a:lnTo>
                  <a:lnTo>
                    <a:pt x="77724" y="505968"/>
                  </a:lnTo>
                  <a:lnTo>
                    <a:pt x="192024" y="5059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1606174" y="6193535"/>
            <a:ext cx="1183005" cy="47879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74320" marR="224790" indent="-43180">
              <a:lnSpc>
                <a:spcPct val="100000"/>
              </a:lnSpc>
              <a:spcBef>
                <a:spcPts val="290"/>
              </a:spcBef>
            </a:pPr>
            <a:r>
              <a:rPr sz="1100" spc="-100" dirty="0">
                <a:latin typeface="Arial"/>
                <a:cs typeface="Arial"/>
              </a:rPr>
              <a:t>A</a:t>
            </a:r>
            <a:r>
              <a:rPr sz="1100" spc="-40" dirty="0">
                <a:latin typeface="Arial"/>
                <a:cs typeface="Arial"/>
              </a:rPr>
              <a:t>pp</a:t>
            </a:r>
            <a:r>
              <a:rPr sz="1100" spc="10" dirty="0">
                <a:latin typeface="Arial"/>
                <a:cs typeface="Arial"/>
              </a:rPr>
              <a:t>r</a:t>
            </a:r>
            <a:r>
              <a:rPr sz="1100" spc="-25" dirty="0">
                <a:latin typeface="Arial"/>
                <a:cs typeface="Arial"/>
              </a:rPr>
              <a:t>o</a:t>
            </a:r>
            <a:r>
              <a:rPr sz="1100" spc="-40" dirty="0">
                <a:latin typeface="Arial"/>
                <a:cs typeface="Arial"/>
              </a:rPr>
              <a:t>b</a:t>
            </a:r>
            <a:r>
              <a:rPr sz="1100" spc="-90" dirty="0">
                <a:latin typeface="Arial"/>
                <a:cs typeface="Arial"/>
              </a:rPr>
              <a:t>a</a:t>
            </a:r>
            <a:r>
              <a:rPr sz="1100" spc="60" dirty="0">
                <a:latin typeface="Arial"/>
                <a:cs typeface="Arial"/>
              </a:rPr>
              <a:t>t</a:t>
            </a:r>
            <a:r>
              <a:rPr sz="1100" dirty="0">
                <a:latin typeface="Arial"/>
                <a:cs typeface="Arial"/>
              </a:rPr>
              <a:t>i</a:t>
            </a:r>
            <a:r>
              <a:rPr sz="1100" spc="-25" dirty="0">
                <a:latin typeface="Arial"/>
                <a:cs typeface="Arial"/>
              </a:rPr>
              <a:t>on 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Arial"/>
                <a:cs typeface="Arial"/>
              </a:rPr>
              <a:t>(</a:t>
            </a:r>
            <a:r>
              <a:rPr sz="1000" spc="-20" dirty="0">
                <a:latin typeface="Arial"/>
                <a:cs typeface="Arial"/>
              </a:rPr>
              <a:t>majorité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100" dirty="0">
                <a:latin typeface="Arial"/>
                <a:cs typeface="Arial"/>
              </a:rPr>
              <a:t>¾)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598554" y="6847332"/>
            <a:ext cx="1211580" cy="330835"/>
            <a:chOff x="1598554" y="6847332"/>
            <a:chExt cx="1211580" cy="330835"/>
          </a:xfrm>
        </p:grpSpPr>
        <p:sp>
          <p:nvSpPr>
            <p:cNvPr id="69" name="object 69"/>
            <p:cNvSpPr/>
            <p:nvPr/>
          </p:nvSpPr>
          <p:spPr>
            <a:xfrm>
              <a:off x="1612270" y="6861048"/>
              <a:ext cx="1183005" cy="302260"/>
            </a:xfrm>
            <a:custGeom>
              <a:avLst/>
              <a:gdLst/>
              <a:ahLst/>
              <a:cxnLst/>
              <a:rect l="l" t="t" r="r" b="b"/>
              <a:pathLst>
                <a:path w="1183005" h="302259">
                  <a:moveTo>
                    <a:pt x="1182623" y="301751"/>
                  </a:moveTo>
                  <a:lnTo>
                    <a:pt x="1182623" y="0"/>
                  </a:lnTo>
                  <a:lnTo>
                    <a:pt x="0" y="0"/>
                  </a:lnTo>
                  <a:lnTo>
                    <a:pt x="0" y="301751"/>
                  </a:lnTo>
                  <a:lnTo>
                    <a:pt x="1182623" y="301751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598554" y="6847332"/>
              <a:ext cx="1211580" cy="330835"/>
            </a:xfrm>
            <a:custGeom>
              <a:avLst/>
              <a:gdLst/>
              <a:ahLst/>
              <a:cxnLst/>
              <a:rect l="l" t="t" r="r" b="b"/>
              <a:pathLst>
                <a:path w="1211580" h="330834">
                  <a:moveTo>
                    <a:pt x="28956" y="315468"/>
                  </a:moveTo>
                  <a:lnTo>
                    <a:pt x="28956" y="201168"/>
                  </a:lnTo>
                  <a:lnTo>
                    <a:pt x="0" y="201168"/>
                  </a:lnTo>
                  <a:lnTo>
                    <a:pt x="0" y="315468"/>
                  </a:lnTo>
                  <a:lnTo>
                    <a:pt x="28956" y="315468"/>
                  </a:lnTo>
                  <a:close/>
                </a:path>
                <a:path w="1211580" h="330834">
                  <a:moveTo>
                    <a:pt x="28956" y="115824"/>
                  </a:moveTo>
                  <a:lnTo>
                    <a:pt x="28956" y="86868"/>
                  </a:lnTo>
                  <a:lnTo>
                    <a:pt x="0" y="86868"/>
                  </a:lnTo>
                  <a:lnTo>
                    <a:pt x="0" y="115824"/>
                  </a:lnTo>
                  <a:lnTo>
                    <a:pt x="28956" y="115824"/>
                  </a:lnTo>
                  <a:close/>
                </a:path>
                <a:path w="1211580" h="330834">
                  <a:moveTo>
                    <a:pt x="141732" y="28956"/>
                  </a:moveTo>
                  <a:lnTo>
                    <a:pt x="141732" y="0"/>
                  </a:lnTo>
                  <a:lnTo>
                    <a:pt x="27432" y="0"/>
                  </a:lnTo>
                  <a:lnTo>
                    <a:pt x="27432" y="28956"/>
                  </a:lnTo>
                  <a:lnTo>
                    <a:pt x="141732" y="28956"/>
                  </a:lnTo>
                  <a:close/>
                </a:path>
                <a:path w="1211580" h="330834">
                  <a:moveTo>
                    <a:pt x="256032" y="28956"/>
                  </a:moveTo>
                  <a:lnTo>
                    <a:pt x="256032" y="0"/>
                  </a:lnTo>
                  <a:lnTo>
                    <a:pt x="227076" y="0"/>
                  </a:lnTo>
                  <a:lnTo>
                    <a:pt x="227076" y="28956"/>
                  </a:lnTo>
                  <a:lnTo>
                    <a:pt x="256032" y="28956"/>
                  </a:lnTo>
                  <a:close/>
                </a:path>
                <a:path w="1211580" h="330834">
                  <a:moveTo>
                    <a:pt x="455676" y="28956"/>
                  </a:moveTo>
                  <a:lnTo>
                    <a:pt x="455676" y="0"/>
                  </a:lnTo>
                  <a:lnTo>
                    <a:pt x="341376" y="0"/>
                  </a:lnTo>
                  <a:lnTo>
                    <a:pt x="341376" y="28956"/>
                  </a:lnTo>
                  <a:lnTo>
                    <a:pt x="455676" y="28956"/>
                  </a:lnTo>
                  <a:close/>
                </a:path>
                <a:path w="1211580" h="330834">
                  <a:moveTo>
                    <a:pt x="569976" y="28956"/>
                  </a:moveTo>
                  <a:lnTo>
                    <a:pt x="569976" y="0"/>
                  </a:lnTo>
                  <a:lnTo>
                    <a:pt x="541020" y="0"/>
                  </a:lnTo>
                  <a:lnTo>
                    <a:pt x="541020" y="28956"/>
                  </a:lnTo>
                  <a:lnTo>
                    <a:pt x="569976" y="28956"/>
                  </a:lnTo>
                  <a:close/>
                </a:path>
                <a:path w="1211580" h="330834">
                  <a:moveTo>
                    <a:pt x="769620" y="28956"/>
                  </a:moveTo>
                  <a:lnTo>
                    <a:pt x="769620" y="0"/>
                  </a:lnTo>
                  <a:lnTo>
                    <a:pt x="655320" y="0"/>
                  </a:lnTo>
                  <a:lnTo>
                    <a:pt x="655320" y="28956"/>
                  </a:lnTo>
                  <a:lnTo>
                    <a:pt x="769620" y="28956"/>
                  </a:lnTo>
                  <a:close/>
                </a:path>
                <a:path w="1211580" h="330834">
                  <a:moveTo>
                    <a:pt x="883920" y="28956"/>
                  </a:moveTo>
                  <a:lnTo>
                    <a:pt x="883920" y="0"/>
                  </a:lnTo>
                  <a:lnTo>
                    <a:pt x="854964" y="0"/>
                  </a:lnTo>
                  <a:lnTo>
                    <a:pt x="854964" y="28956"/>
                  </a:lnTo>
                  <a:lnTo>
                    <a:pt x="883920" y="28956"/>
                  </a:lnTo>
                  <a:close/>
                </a:path>
                <a:path w="1211580" h="330834">
                  <a:moveTo>
                    <a:pt x="1083564" y="28956"/>
                  </a:moveTo>
                  <a:lnTo>
                    <a:pt x="1083564" y="0"/>
                  </a:lnTo>
                  <a:lnTo>
                    <a:pt x="969264" y="0"/>
                  </a:lnTo>
                  <a:lnTo>
                    <a:pt x="969264" y="28956"/>
                  </a:lnTo>
                  <a:lnTo>
                    <a:pt x="1083564" y="28956"/>
                  </a:lnTo>
                  <a:close/>
                </a:path>
                <a:path w="1211580" h="330834">
                  <a:moveTo>
                    <a:pt x="1211580" y="16764"/>
                  </a:moveTo>
                  <a:lnTo>
                    <a:pt x="1211580" y="0"/>
                  </a:lnTo>
                  <a:lnTo>
                    <a:pt x="1170432" y="0"/>
                  </a:lnTo>
                  <a:lnTo>
                    <a:pt x="1170432" y="28956"/>
                  </a:lnTo>
                  <a:lnTo>
                    <a:pt x="1182624" y="28956"/>
                  </a:lnTo>
                  <a:lnTo>
                    <a:pt x="1182624" y="13716"/>
                  </a:lnTo>
                  <a:lnTo>
                    <a:pt x="1185367" y="16764"/>
                  </a:lnTo>
                  <a:lnTo>
                    <a:pt x="1211580" y="16764"/>
                  </a:lnTo>
                  <a:close/>
                </a:path>
                <a:path w="1211580" h="330834">
                  <a:moveTo>
                    <a:pt x="1185367" y="16764"/>
                  </a:moveTo>
                  <a:lnTo>
                    <a:pt x="1182624" y="13716"/>
                  </a:lnTo>
                  <a:lnTo>
                    <a:pt x="1182624" y="16764"/>
                  </a:lnTo>
                  <a:lnTo>
                    <a:pt x="1185367" y="16764"/>
                  </a:lnTo>
                  <a:close/>
                </a:path>
                <a:path w="1211580" h="330834">
                  <a:moveTo>
                    <a:pt x="1196340" y="28956"/>
                  </a:moveTo>
                  <a:lnTo>
                    <a:pt x="1185367" y="16764"/>
                  </a:lnTo>
                  <a:lnTo>
                    <a:pt x="1182624" y="16764"/>
                  </a:lnTo>
                  <a:lnTo>
                    <a:pt x="1182624" y="28956"/>
                  </a:lnTo>
                  <a:lnTo>
                    <a:pt x="1196340" y="28956"/>
                  </a:lnTo>
                  <a:close/>
                </a:path>
                <a:path w="1211580" h="330834">
                  <a:moveTo>
                    <a:pt x="1211580" y="216408"/>
                  </a:moveTo>
                  <a:lnTo>
                    <a:pt x="1211580" y="102108"/>
                  </a:lnTo>
                  <a:lnTo>
                    <a:pt x="1182624" y="102108"/>
                  </a:lnTo>
                  <a:lnTo>
                    <a:pt x="1182624" y="216408"/>
                  </a:lnTo>
                  <a:lnTo>
                    <a:pt x="1211580" y="216408"/>
                  </a:lnTo>
                  <a:close/>
                </a:path>
                <a:path w="1211580" h="330834">
                  <a:moveTo>
                    <a:pt x="1196340" y="301752"/>
                  </a:moveTo>
                  <a:lnTo>
                    <a:pt x="1182624" y="301752"/>
                  </a:lnTo>
                  <a:lnTo>
                    <a:pt x="1182624" y="315468"/>
                  </a:lnTo>
                  <a:lnTo>
                    <a:pt x="1196340" y="301752"/>
                  </a:lnTo>
                  <a:close/>
                </a:path>
                <a:path w="1211580" h="330834">
                  <a:moveTo>
                    <a:pt x="1211580" y="330708"/>
                  </a:moveTo>
                  <a:lnTo>
                    <a:pt x="1211580" y="301752"/>
                  </a:lnTo>
                  <a:lnTo>
                    <a:pt x="1196340" y="301752"/>
                  </a:lnTo>
                  <a:lnTo>
                    <a:pt x="1182624" y="315468"/>
                  </a:lnTo>
                  <a:lnTo>
                    <a:pt x="1182624" y="330708"/>
                  </a:lnTo>
                  <a:lnTo>
                    <a:pt x="1211580" y="330708"/>
                  </a:lnTo>
                  <a:close/>
                </a:path>
                <a:path w="1211580" h="330834">
                  <a:moveTo>
                    <a:pt x="1097280" y="330708"/>
                  </a:moveTo>
                  <a:lnTo>
                    <a:pt x="1097280" y="301752"/>
                  </a:lnTo>
                  <a:lnTo>
                    <a:pt x="982980" y="301752"/>
                  </a:lnTo>
                  <a:lnTo>
                    <a:pt x="982980" y="330708"/>
                  </a:lnTo>
                  <a:lnTo>
                    <a:pt x="1097280" y="330708"/>
                  </a:lnTo>
                  <a:close/>
                </a:path>
                <a:path w="1211580" h="330834">
                  <a:moveTo>
                    <a:pt x="896112" y="330708"/>
                  </a:moveTo>
                  <a:lnTo>
                    <a:pt x="896112" y="301752"/>
                  </a:lnTo>
                  <a:lnTo>
                    <a:pt x="868680" y="301752"/>
                  </a:lnTo>
                  <a:lnTo>
                    <a:pt x="868680" y="330708"/>
                  </a:lnTo>
                  <a:lnTo>
                    <a:pt x="896112" y="330708"/>
                  </a:lnTo>
                  <a:close/>
                </a:path>
                <a:path w="1211580" h="330834">
                  <a:moveTo>
                    <a:pt x="781812" y="330708"/>
                  </a:moveTo>
                  <a:lnTo>
                    <a:pt x="781812" y="301752"/>
                  </a:lnTo>
                  <a:lnTo>
                    <a:pt x="667512" y="301752"/>
                  </a:lnTo>
                  <a:lnTo>
                    <a:pt x="667512" y="330708"/>
                  </a:lnTo>
                  <a:lnTo>
                    <a:pt x="781812" y="330708"/>
                  </a:lnTo>
                  <a:close/>
                </a:path>
                <a:path w="1211580" h="330834">
                  <a:moveTo>
                    <a:pt x="582168" y="330708"/>
                  </a:moveTo>
                  <a:lnTo>
                    <a:pt x="582168" y="301752"/>
                  </a:lnTo>
                  <a:lnTo>
                    <a:pt x="553212" y="301752"/>
                  </a:lnTo>
                  <a:lnTo>
                    <a:pt x="553212" y="330708"/>
                  </a:lnTo>
                  <a:lnTo>
                    <a:pt x="582168" y="330708"/>
                  </a:lnTo>
                  <a:close/>
                </a:path>
                <a:path w="1211580" h="330834">
                  <a:moveTo>
                    <a:pt x="467868" y="330708"/>
                  </a:moveTo>
                  <a:lnTo>
                    <a:pt x="467868" y="301752"/>
                  </a:lnTo>
                  <a:lnTo>
                    <a:pt x="353568" y="301752"/>
                  </a:lnTo>
                  <a:lnTo>
                    <a:pt x="353568" y="330708"/>
                  </a:lnTo>
                  <a:lnTo>
                    <a:pt x="467868" y="330708"/>
                  </a:lnTo>
                  <a:close/>
                </a:path>
                <a:path w="1211580" h="330834">
                  <a:moveTo>
                    <a:pt x="268224" y="330708"/>
                  </a:moveTo>
                  <a:lnTo>
                    <a:pt x="268224" y="301752"/>
                  </a:lnTo>
                  <a:lnTo>
                    <a:pt x="239268" y="301752"/>
                  </a:lnTo>
                  <a:lnTo>
                    <a:pt x="239268" y="330708"/>
                  </a:lnTo>
                  <a:lnTo>
                    <a:pt x="268224" y="330708"/>
                  </a:lnTo>
                  <a:close/>
                </a:path>
                <a:path w="1211580" h="330834">
                  <a:moveTo>
                    <a:pt x="153924" y="330708"/>
                  </a:moveTo>
                  <a:lnTo>
                    <a:pt x="153924" y="301752"/>
                  </a:lnTo>
                  <a:lnTo>
                    <a:pt x="39624" y="301752"/>
                  </a:lnTo>
                  <a:lnTo>
                    <a:pt x="39624" y="330708"/>
                  </a:lnTo>
                  <a:lnTo>
                    <a:pt x="153924" y="3307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1612269" y="6861047"/>
            <a:ext cx="1183005" cy="30226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99720">
              <a:lnSpc>
                <a:spcPct val="100000"/>
              </a:lnSpc>
              <a:spcBef>
                <a:spcPts val="265"/>
              </a:spcBef>
            </a:pPr>
            <a:r>
              <a:rPr sz="1400" b="1" spc="-130" dirty="0">
                <a:latin typeface="Arial"/>
                <a:cs typeface="Arial"/>
              </a:rPr>
              <a:t>NORME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7883530" y="5177028"/>
            <a:ext cx="1306195" cy="299085"/>
            <a:chOff x="7883530" y="5177028"/>
            <a:chExt cx="1306195" cy="299085"/>
          </a:xfrm>
        </p:grpSpPr>
        <p:sp>
          <p:nvSpPr>
            <p:cNvPr id="73" name="object 73"/>
            <p:cNvSpPr/>
            <p:nvPr/>
          </p:nvSpPr>
          <p:spPr>
            <a:xfrm>
              <a:off x="7897246" y="5190743"/>
              <a:ext cx="1278890" cy="269875"/>
            </a:xfrm>
            <a:custGeom>
              <a:avLst/>
              <a:gdLst/>
              <a:ahLst/>
              <a:cxnLst/>
              <a:rect l="l" t="t" r="r" b="b"/>
              <a:pathLst>
                <a:path w="1278890" h="269875">
                  <a:moveTo>
                    <a:pt x="1278635" y="269747"/>
                  </a:moveTo>
                  <a:lnTo>
                    <a:pt x="1278635" y="0"/>
                  </a:lnTo>
                  <a:lnTo>
                    <a:pt x="0" y="0"/>
                  </a:lnTo>
                  <a:lnTo>
                    <a:pt x="0" y="269747"/>
                  </a:lnTo>
                  <a:lnTo>
                    <a:pt x="1278635" y="269747"/>
                  </a:lnTo>
                  <a:close/>
                </a:path>
              </a:pathLst>
            </a:custGeom>
            <a:solidFill>
              <a:srgbClr val="D995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883530" y="5177028"/>
              <a:ext cx="1306195" cy="299085"/>
            </a:xfrm>
            <a:custGeom>
              <a:avLst/>
              <a:gdLst/>
              <a:ahLst/>
              <a:cxnLst/>
              <a:rect l="l" t="t" r="r" b="b"/>
              <a:pathLst>
                <a:path w="1306195" h="299085">
                  <a:moveTo>
                    <a:pt x="1306068" y="298704"/>
                  </a:moveTo>
                  <a:lnTo>
                    <a:pt x="1306068" y="0"/>
                  </a:lnTo>
                  <a:lnTo>
                    <a:pt x="0" y="0"/>
                  </a:lnTo>
                  <a:lnTo>
                    <a:pt x="0" y="298704"/>
                  </a:lnTo>
                  <a:lnTo>
                    <a:pt x="13716" y="298704"/>
                  </a:lnTo>
                  <a:lnTo>
                    <a:pt x="13716" y="28956"/>
                  </a:lnTo>
                  <a:lnTo>
                    <a:pt x="28956" y="13716"/>
                  </a:lnTo>
                  <a:lnTo>
                    <a:pt x="28956" y="28956"/>
                  </a:lnTo>
                  <a:lnTo>
                    <a:pt x="1278636" y="28956"/>
                  </a:lnTo>
                  <a:lnTo>
                    <a:pt x="1278636" y="13716"/>
                  </a:lnTo>
                  <a:lnTo>
                    <a:pt x="1292352" y="28956"/>
                  </a:lnTo>
                  <a:lnTo>
                    <a:pt x="1292352" y="298704"/>
                  </a:lnTo>
                  <a:lnTo>
                    <a:pt x="1306068" y="298704"/>
                  </a:lnTo>
                  <a:close/>
                </a:path>
                <a:path w="1306195" h="299085">
                  <a:moveTo>
                    <a:pt x="28956" y="28956"/>
                  </a:moveTo>
                  <a:lnTo>
                    <a:pt x="28956" y="13716"/>
                  </a:lnTo>
                  <a:lnTo>
                    <a:pt x="13716" y="28956"/>
                  </a:lnTo>
                  <a:lnTo>
                    <a:pt x="28956" y="28956"/>
                  </a:lnTo>
                  <a:close/>
                </a:path>
                <a:path w="1306195" h="299085">
                  <a:moveTo>
                    <a:pt x="28956" y="269748"/>
                  </a:moveTo>
                  <a:lnTo>
                    <a:pt x="28956" y="28956"/>
                  </a:lnTo>
                  <a:lnTo>
                    <a:pt x="13716" y="28956"/>
                  </a:lnTo>
                  <a:lnTo>
                    <a:pt x="13716" y="269748"/>
                  </a:lnTo>
                  <a:lnTo>
                    <a:pt x="28956" y="269748"/>
                  </a:lnTo>
                  <a:close/>
                </a:path>
                <a:path w="1306195" h="299085">
                  <a:moveTo>
                    <a:pt x="1292352" y="269748"/>
                  </a:moveTo>
                  <a:lnTo>
                    <a:pt x="13716" y="269748"/>
                  </a:lnTo>
                  <a:lnTo>
                    <a:pt x="28956" y="283464"/>
                  </a:lnTo>
                  <a:lnTo>
                    <a:pt x="28956" y="298704"/>
                  </a:lnTo>
                  <a:lnTo>
                    <a:pt x="1278636" y="298704"/>
                  </a:lnTo>
                  <a:lnTo>
                    <a:pt x="1278636" y="283464"/>
                  </a:lnTo>
                  <a:lnTo>
                    <a:pt x="1292352" y="269748"/>
                  </a:lnTo>
                  <a:close/>
                </a:path>
                <a:path w="1306195" h="299085">
                  <a:moveTo>
                    <a:pt x="28956" y="298704"/>
                  </a:moveTo>
                  <a:lnTo>
                    <a:pt x="28956" y="283464"/>
                  </a:lnTo>
                  <a:lnTo>
                    <a:pt x="13716" y="269748"/>
                  </a:lnTo>
                  <a:lnTo>
                    <a:pt x="13716" y="298704"/>
                  </a:lnTo>
                  <a:lnTo>
                    <a:pt x="28956" y="298704"/>
                  </a:lnTo>
                  <a:close/>
                </a:path>
                <a:path w="1306195" h="299085">
                  <a:moveTo>
                    <a:pt x="1292352" y="28956"/>
                  </a:moveTo>
                  <a:lnTo>
                    <a:pt x="1278636" y="13716"/>
                  </a:lnTo>
                  <a:lnTo>
                    <a:pt x="1278636" y="28956"/>
                  </a:lnTo>
                  <a:lnTo>
                    <a:pt x="1292352" y="28956"/>
                  </a:lnTo>
                  <a:close/>
                </a:path>
                <a:path w="1306195" h="299085">
                  <a:moveTo>
                    <a:pt x="1292352" y="269748"/>
                  </a:moveTo>
                  <a:lnTo>
                    <a:pt x="1292352" y="28956"/>
                  </a:lnTo>
                  <a:lnTo>
                    <a:pt x="1278636" y="28956"/>
                  </a:lnTo>
                  <a:lnTo>
                    <a:pt x="1278636" y="269748"/>
                  </a:lnTo>
                  <a:lnTo>
                    <a:pt x="1292352" y="269748"/>
                  </a:lnTo>
                  <a:close/>
                </a:path>
                <a:path w="1306195" h="299085">
                  <a:moveTo>
                    <a:pt x="1292352" y="298704"/>
                  </a:moveTo>
                  <a:lnTo>
                    <a:pt x="1292352" y="269748"/>
                  </a:lnTo>
                  <a:lnTo>
                    <a:pt x="1278636" y="283464"/>
                  </a:lnTo>
                  <a:lnTo>
                    <a:pt x="1278636" y="298704"/>
                  </a:lnTo>
                  <a:lnTo>
                    <a:pt x="1292352" y="2987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7897245" y="5190744"/>
            <a:ext cx="1278890" cy="26987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61620">
              <a:lnSpc>
                <a:spcPct val="100000"/>
              </a:lnSpc>
              <a:spcBef>
                <a:spcPts val="305"/>
              </a:spcBef>
            </a:pPr>
            <a:r>
              <a:rPr sz="1000" spc="-50" dirty="0">
                <a:latin typeface="Arial"/>
                <a:cs typeface="Arial"/>
              </a:rPr>
              <a:t>Commentaires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971934" y="3777996"/>
            <a:ext cx="6512559" cy="3083560"/>
            <a:chOff x="1971934" y="3777996"/>
            <a:chExt cx="6512559" cy="3083560"/>
          </a:xfrm>
        </p:grpSpPr>
        <p:sp>
          <p:nvSpPr>
            <p:cNvPr id="77" name="object 77"/>
            <p:cNvSpPr/>
            <p:nvPr/>
          </p:nvSpPr>
          <p:spPr>
            <a:xfrm>
              <a:off x="1971929" y="3778008"/>
              <a:ext cx="6512559" cy="2691765"/>
            </a:xfrm>
            <a:custGeom>
              <a:avLst/>
              <a:gdLst/>
              <a:ahLst/>
              <a:cxnLst/>
              <a:rect l="l" t="t" r="r" b="b"/>
              <a:pathLst>
                <a:path w="6512559" h="2691765">
                  <a:moveTo>
                    <a:pt x="1043940" y="897636"/>
                  </a:moveTo>
                  <a:lnTo>
                    <a:pt x="967740" y="859536"/>
                  </a:lnTo>
                  <a:lnTo>
                    <a:pt x="967740" y="891540"/>
                  </a:lnTo>
                  <a:lnTo>
                    <a:pt x="68580" y="891540"/>
                  </a:lnTo>
                  <a:lnTo>
                    <a:pt x="68580" y="748284"/>
                  </a:lnTo>
                  <a:lnTo>
                    <a:pt x="59436" y="748284"/>
                  </a:lnTo>
                  <a:lnTo>
                    <a:pt x="59436" y="757428"/>
                  </a:lnTo>
                  <a:lnTo>
                    <a:pt x="56388" y="754380"/>
                  </a:lnTo>
                  <a:lnTo>
                    <a:pt x="56388" y="903732"/>
                  </a:lnTo>
                  <a:lnTo>
                    <a:pt x="59436" y="903732"/>
                  </a:lnTo>
                  <a:lnTo>
                    <a:pt x="68580" y="903732"/>
                  </a:lnTo>
                  <a:lnTo>
                    <a:pt x="967740" y="903732"/>
                  </a:lnTo>
                  <a:lnTo>
                    <a:pt x="967740" y="935736"/>
                  </a:lnTo>
                  <a:lnTo>
                    <a:pt x="979932" y="929640"/>
                  </a:lnTo>
                  <a:lnTo>
                    <a:pt x="1043940" y="897636"/>
                  </a:lnTo>
                  <a:close/>
                </a:path>
                <a:path w="6512559" h="2691765">
                  <a:moveTo>
                    <a:pt x="1708404" y="294132"/>
                  </a:moveTo>
                  <a:lnTo>
                    <a:pt x="1685544" y="294132"/>
                  </a:lnTo>
                  <a:lnTo>
                    <a:pt x="1685544" y="588264"/>
                  </a:lnTo>
                  <a:lnTo>
                    <a:pt x="771144" y="588264"/>
                  </a:lnTo>
                  <a:lnTo>
                    <a:pt x="771144" y="557784"/>
                  </a:lnTo>
                  <a:lnTo>
                    <a:pt x="694944" y="595884"/>
                  </a:lnTo>
                  <a:lnTo>
                    <a:pt x="758952" y="627888"/>
                  </a:lnTo>
                  <a:lnTo>
                    <a:pt x="771144" y="633984"/>
                  </a:lnTo>
                  <a:lnTo>
                    <a:pt x="771144" y="601980"/>
                  </a:lnTo>
                  <a:lnTo>
                    <a:pt x="1685544" y="601980"/>
                  </a:lnTo>
                  <a:lnTo>
                    <a:pt x="1697736" y="601980"/>
                  </a:lnTo>
                  <a:lnTo>
                    <a:pt x="1697736" y="307848"/>
                  </a:lnTo>
                  <a:lnTo>
                    <a:pt x="1708404" y="307848"/>
                  </a:lnTo>
                  <a:lnTo>
                    <a:pt x="1708404" y="294132"/>
                  </a:lnTo>
                  <a:close/>
                </a:path>
                <a:path w="6512559" h="2691765">
                  <a:moveTo>
                    <a:pt x="1888236" y="2362200"/>
                  </a:moveTo>
                  <a:lnTo>
                    <a:pt x="1851660" y="2362200"/>
                  </a:lnTo>
                  <a:lnTo>
                    <a:pt x="1851660" y="2647188"/>
                  </a:lnTo>
                  <a:lnTo>
                    <a:pt x="900684" y="2647188"/>
                  </a:lnTo>
                  <a:lnTo>
                    <a:pt x="900684" y="2615184"/>
                  </a:lnTo>
                  <a:lnTo>
                    <a:pt x="824484" y="2653284"/>
                  </a:lnTo>
                  <a:lnTo>
                    <a:pt x="888492" y="2685288"/>
                  </a:lnTo>
                  <a:lnTo>
                    <a:pt x="900684" y="2691384"/>
                  </a:lnTo>
                  <a:lnTo>
                    <a:pt x="900684" y="2660904"/>
                  </a:lnTo>
                  <a:lnTo>
                    <a:pt x="1851660" y="2660904"/>
                  </a:lnTo>
                  <a:lnTo>
                    <a:pt x="1863852" y="2660904"/>
                  </a:lnTo>
                  <a:lnTo>
                    <a:pt x="1863852" y="2374392"/>
                  </a:lnTo>
                  <a:lnTo>
                    <a:pt x="1888236" y="2374392"/>
                  </a:lnTo>
                  <a:lnTo>
                    <a:pt x="1888236" y="2362200"/>
                  </a:lnTo>
                  <a:close/>
                </a:path>
                <a:path w="6512559" h="2691765">
                  <a:moveTo>
                    <a:pt x="1888236" y="1033272"/>
                  </a:moveTo>
                  <a:lnTo>
                    <a:pt x="1854708" y="1033272"/>
                  </a:lnTo>
                  <a:lnTo>
                    <a:pt x="1854708" y="1272540"/>
                  </a:lnTo>
                  <a:lnTo>
                    <a:pt x="786384" y="1272540"/>
                  </a:lnTo>
                  <a:lnTo>
                    <a:pt x="786384" y="1240536"/>
                  </a:lnTo>
                  <a:lnTo>
                    <a:pt x="710184" y="1278636"/>
                  </a:lnTo>
                  <a:lnTo>
                    <a:pt x="772668" y="1309878"/>
                  </a:lnTo>
                  <a:lnTo>
                    <a:pt x="786384" y="1316736"/>
                  </a:lnTo>
                  <a:lnTo>
                    <a:pt x="786384" y="1284732"/>
                  </a:lnTo>
                  <a:lnTo>
                    <a:pt x="1854708" y="1284732"/>
                  </a:lnTo>
                  <a:lnTo>
                    <a:pt x="1866900" y="1284732"/>
                  </a:lnTo>
                  <a:lnTo>
                    <a:pt x="1866900" y="1046988"/>
                  </a:lnTo>
                  <a:lnTo>
                    <a:pt x="1888236" y="1046988"/>
                  </a:lnTo>
                  <a:lnTo>
                    <a:pt x="1888236" y="1033272"/>
                  </a:lnTo>
                  <a:close/>
                </a:path>
                <a:path w="6512559" h="2691765">
                  <a:moveTo>
                    <a:pt x="4306824" y="0"/>
                  </a:moveTo>
                  <a:lnTo>
                    <a:pt x="4294632" y="0"/>
                  </a:lnTo>
                  <a:lnTo>
                    <a:pt x="4294632" y="103632"/>
                  </a:lnTo>
                  <a:lnTo>
                    <a:pt x="2823972" y="103632"/>
                  </a:lnTo>
                  <a:lnTo>
                    <a:pt x="2823972" y="71628"/>
                  </a:lnTo>
                  <a:lnTo>
                    <a:pt x="2747772" y="109728"/>
                  </a:lnTo>
                  <a:lnTo>
                    <a:pt x="2811780" y="141732"/>
                  </a:lnTo>
                  <a:lnTo>
                    <a:pt x="2823972" y="147828"/>
                  </a:lnTo>
                  <a:lnTo>
                    <a:pt x="2823972" y="117348"/>
                  </a:lnTo>
                  <a:lnTo>
                    <a:pt x="4294632" y="117348"/>
                  </a:lnTo>
                  <a:lnTo>
                    <a:pt x="4300728" y="117348"/>
                  </a:lnTo>
                  <a:lnTo>
                    <a:pt x="4306824" y="117348"/>
                  </a:lnTo>
                  <a:lnTo>
                    <a:pt x="4306824" y="0"/>
                  </a:lnTo>
                  <a:close/>
                </a:path>
                <a:path w="6512559" h="2691765">
                  <a:moveTo>
                    <a:pt x="5925312" y="1572768"/>
                  </a:moveTo>
                  <a:lnTo>
                    <a:pt x="5849112" y="1534668"/>
                  </a:lnTo>
                  <a:lnTo>
                    <a:pt x="5849112" y="1566672"/>
                  </a:lnTo>
                  <a:lnTo>
                    <a:pt x="2968752" y="1566672"/>
                  </a:lnTo>
                  <a:lnTo>
                    <a:pt x="2968752" y="1455420"/>
                  </a:lnTo>
                  <a:lnTo>
                    <a:pt x="0" y="1455420"/>
                  </a:lnTo>
                  <a:lnTo>
                    <a:pt x="0" y="1467612"/>
                  </a:lnTo>
                  <a:lnTo>
                    <a:pt x="2956560" y="1467612"/>
                  </a:lnTo>
                  <a:lnTo>
                    <a:pt x="2956560" y="1578864"/>
                  </a:lnTo>
                  <a:lnTo>
                    <a:pt x="2968752" y="1578864"/>
                  </a:lnTo>
                  <a:lnTo>
                    <a:pt x="5849112" y="1578864"/>
                  </a:lnTo>
                  <a:lnTo>
                    <a:pt x="5849112" y="1610868"/>
                  </a:lnTo>
                  <a:lnTo>
                    <a:pt x="5862828" y="1604010"/>
                  </a:lnTo>
                  <a:lnTo>
                    <a:pt x="5925312" y="1572768"/>
                  </a:lnTo>
                  <a:close/>
                </a:path>
                <a:path w="6512559" h="2691765">
                  <a:moveTo>
                    <a:pt x="6512052" y="1684020"/>
                  </a:moveTo>
                  <a:lnTo>
                    <a:pt x="6510528" y="1685544"/>
                  </a:lnTo>
                  <a:lnTo>
                    <a:pt x="6510528" y="1677924"/>
                  </a:lnTo>
                  <a:lnTo>
                    <a:pt x="6499860" y="1677924"/>
                  </a:lnTo>
                  <a:lnTo>
                    <a:pt x="6499860" y="2162556"/>
                  </a:lnTo>
                  <a:lnTo>
                    <a:pt x="2895600" y="2162556"/>
                  </a:lnTo>
                  <a:lnTo>
                    <a:pt x="2895600" y="2130552"/>
                  </a:lnTo>
                  <a:lnTo>
                    <a:pt x="2819400" y="2168652"/>
                  </a:lnTo>
                  <a:lnTo>
                    <a:pt x="2883408" y="2200656"/>
                  </a:lnTo>
                  <a:lnTo>
                    <a:pt x="2895600" y="2206752"/>
                  </a:lnTo>
                  <a:lnTo>
                    <a:pt x="2895600" y="2174748"/>
                  </a:lnTo>
                  <a:lnTo>
                    <a:pt x="6499860" y="2174748"/>
                  </a:lnTo>
                  <a:lnTo>
                    <a:pt x="6510528" y="2174748"/>
                  </a:lnTo>
                  <a:lnTo>
                    <a:pt x="6512052" y="2174748"/>
                  </a:lnTo>
                  <a:lnTo>
                    <a:pt x="6512052" y="16840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077090" y="6670548"/>
              <a:ext cx="76200" cy="1905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Espace réservé du numéro de diapositive 78">
            <a:extLst>
              <a:ext uri="{FF2B5EF4-FFF2-40B4-BE49-F238E27FC236}">
                <a16:creationId xmlns:a16="http://schemas.microsoft.com/office/drawing/2014/main" id="{60B45C59-A1C8-649B-8EC3-8A5B9FE24F2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33</a:t>
            </a:fld>
            <a:endParaRPr lang="fr-F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58528" y="1057147"/>
            <a:ext cx="64852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Processus </a:t>
            </a:r>
            <a:r>
              <a:rPr sz="3200" dirty="0"/>
              <a:t>d’élaboration </a:t>
            </a:r>
            <a:r>
              <a:rPr sz="3200" spc="-5" dirty="0"/>
              <a:t>d’une</a:t>
            </a:r>
            <a:r>
              <a:rPr sz="3200" spc="-155" dirty="0"/>
              <a:t> </a:t>
            </a:r>
            <a:r>
              <a:rPr sz="3200" dirty="0"/>
              <a:t>norme</a:t>
            </a:r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9" y="2725927"/>
            <a:ext cx="8427085" cy="324358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621665" marR="5080" indent="-609600" algn="just">
              <a:lnSpc>
                <a:spcPct val="80000"/>
              </a:lnSpc>
              <a:spcBef>
                <a:spcPts val="620"/>
              </a:spcBef>
              <a:buAutoNum type="arabicPeriod"/>
              <a:tabLst>
                <a:tab pos="622300" algn="l"/>
              </a:tabLst>
            </a:pPr>
            <a:r>
              <a:rPr sz="2200" spc="-105" dirty="0">
                <a:latin typeface="Arial"/>
                <a:cs typeface="Arial"/>
              </a:rPr>
              <a:t>Réflexion </a:t>
            </a:r>
            <a:r>
              <a:rPr sz="2200" spc="-25" dirty="0">
                <a:latin typeface="Arial"/>
                <a:cs typeface="Arial"/>
              </a:rPr>
              <a:t>initiale </a:t>
            </a:r>
            <a:r>
              <a:rPr sz="2200" spc="-75" dirty="0">
                <a:latin typeface="Arial"/>
                <a:cs typeface="Arial"/>
              </a:rPr>
              <a:t>du </a:t>
            </a:r>
            <a:r>
              <a:rPr sz="2200" spc="-90" dirty="0">
                <a:latin typeface="Arial"/>
                <a:cs typeface="Arial"/>
              </a:rPr>
              <a:t>personnel </a:t>
            </a:r>
            <a:r>
              <a:rPr sz="2200" spc="-70" dirty="0">
                <a:latin typeface="Arial"/>
                <a:cs typeface="Arial"/>
              </a:rPr>
              <a:t>technique </a:t>
            </a:r>
            <a:r>
              <a:rPr sz="2200" spc="-105" dirty="0">
                <a:latin typeface="Arial"/>
                <a:cs typeface="Arial"/>
              </a:rPr>
              <a:t>de </a:t>
            </a:r>
            <a:r>
              <a:rPr sz="2200" spc="-155" dirty="0">
                <a:latin typeface="Arial"/>
                <a:cs typeface="Arial"/>
              </a:rPr>
              <a:t>l’IASB </a:t>
            </a:r>
            <a:r>
              <a:rPr sz="2200" spc="-45" dirty="0">
                <a:latin typeface="Arial"/>
                <a:cs typeface="Arial"/>
              </a:rPr>
              <a:t>pour </a:t>
            </a:r>
            <a:r>
              <a:rPr sz="2200" spc="-40" dirty="0">
                <a:latin typeface="Arial"/>
                <a:cs typeface="Arial"/>
              </a:rPr>
              <a:t>étudier </a:t>
            </a:r>
            <a:r>
              <a:rPr sz="2200" spc="-125" dirty="0">
                <a:latin typeface="Arial"/>
                <a:cs typeface="Arial"/>
              </a:rPr>
              <a:t>les  </a:t>
            </a:r>
            <a:r>
              <a:rPr sz="2200" spc="-45" dirty="0">
                <a:latin typeface="Arial"/>
                <a:cs typeface="Arial"/>
              </a:rPr>
              <a:t>difficultés </a:t>
            </a:r>
            <a:r>
              <a:rPr sz="2200" spc="-95" dirty="0">
                <a:latin typeface="Arial"/>
                <a:cs typeface="Arial"/>
              </a:rPr>
              <a:t>liées </a:t>
            </a:r>
            <a:r>
              <a:rPr sz="2200" spc="-125" dirty="0">
                <a:latin typeface="Arial"/>
                <a:cs typeface="Arial"/>
              </a:rPr>
              <a:t>au </a:t>
            </a:r>
            <a:r>
              <a:rPr sz="2200" spc="-60" dirty="0">
                <a:latin typeface="Arial"/>
                <a:cs typeface="Arial"/>
              </a:rPr>
              <a:t>thème </a:t>
            </a:r>
            <a:r>
              <a:rPr sz="2200" spc="-20" dirty="0">
                <a:latin typeface="Arial"/>
                <a:cs typeface="Arial"/>
              </a:rPr>
              <a:t>traité </a:t>
            </a:r>
            <a:r>
              <a:rPr sz="2200" spc="-55" dirty="0">
                <a:latin typeface="Arial"/>
                <a:cs typeface="Arial"/>
              </a:rPr>
              <a:t>notamment </a:t>
            </a:r>
            <a:r>
              <a:rPr sz="2200" spc="-105" dirty="0">
                <a:latin typeface="Arial"/>
                <a:cs typeface="Arial"/>
              </a:rPr>
              <a:t>en </a:t>
            </a:r>
            <a:r>
              <a:rPr sz="2200" spc="-75" dirty="0">
                <a:latin typeface="Arial"/>
                <a:cs typeface="Arial"/>
              </a:rPr>
              <a:t>liaison </a:t>
            </a:r>
            <a:r>
              <a:rPr sz="2200" spc="-165" dirty="0">
                <a:latin typeface="Arial"/>
                <a:cs typeface="Arial"/>
              </a:rPr>
              <a:t>avec </a:t>
            </a:r>
            <a:r>
              <a:rPr sz="2200" spc="-55" dirty="0">
                <a:latin typeface="Arial"/>
                <a:cs typeface="Arial"/>
              </a:rPr>
              <a:t>le </a:t>
            </a:r>
            <a:r>
              <a:rPr sz="2200" spc="-114" dirty="0">
                <a:latin typeface="Arial"/>
                <a:cs typeface="Arial"/>
              </a:rPr>
              <a:t>cadre  </a:t>
            </a:r>
            <a:r>
              <a:rPr sz="2200" spc="-80" dirty="0">
                <a:latin typeface="Arial"/>
                <a:cs typeface="Arial"/>
              </a:rPr>
              <a:t>conceptuel, </a:t>
            </a:r>
            <a:r>
              <a:rPr sz="2200" spc="-20" dirty="0">
                <a:latin typeface="Arial"/>
                <a:cs typeface="Arial"/>
              </a:rPr>
              <a:t>identifier </a:t>
            </a:r>
            <a:r>
              <a:rPr sz="2200" spc="-150" dirty="0">
                <a:latin typeface="Arial"/>
                <a:cs typeface="Arial"/>
              </a:rPr>
              <a:t>ce </a:t>
            </a:r>
            <a:r>
              <a:rPr sz="2200" spc="-45" dirty="0">
                <a:latin typeface="Arial"/>
                <a:cs typeface="Arial"/>
              </a:rPr>
              <a:t>qui </a:t>
            </a:r>
            <a:r>
              <a:rPr sz="2200" spc="-100" dirty="0">
                <a:latin typeface="Arial"/>
                <a:cs typeface="Arial"/>
              </a:rPr>
              <a:t>existe </a:t>
            </a:r>
            <a:r>
              <a:rPr sz="2200" spc="-15" dirty="0">
                <a:latin typeface="Arial"/>
                <a:cs typeface="Arial"/>
              </a:rPr>
              <a:t>et </a:t>
            </a:r>
            <a:r>
              <a:rPr sz="2200" spc="-125" dirty="0">
                <a:latin typeface="Arial"/>
                <a:cs typeface="Arial"/>
              </a:rPr>
              <a:t>les </a:t>
            </a:r>
            <a:r>
              <a:rPr sz="2200" spc="-75" dirty="0">
                <a:latin typeface="Arial"/>
                <a:cs typeface="Arial"/>
              </a:rPr>
              <a:t>pratiques </a:t>
            </a:r>
            <a:r>
              <a:rPr sz="2200" spc="-80" dirty="0">
                <a:latin typeface="Arial"/>
                <a:cs typeface="Arial"/>
              </a:rPr>
              <a:t>nationales  </a:t>
            </a:r>
            <a:r>
              <a:rPr sz="2200" spc="-75" dirty="0">
                <a:latin typeface="Arial"/>
                <a:cs typeface="Arial"/>
              </a:rPr>
              <a:t>relatives </a:t>
            </a:r>
            <a:r>
              <a:rPr sz="2200" spc="-135" dirty="0">
                <a:latin typeface="Arial"/>
                <a:cs typeface="Arial"/>
              </a:rPr>
              <a:t>aux </a:t>
            </a:r>
            <a:r>
              <a:rPr sz="2200" spc="-45" dirty="0">
                <a:latin typeface="Arial"/>
                <a:cs typeface="Arial"/>
              </a:rPr>
              <a:t>difficultés </a:t>
            </a:r>
            <a:r>
              <a:rPr sz="2200" spc="-55" dirty="0">
                <a:latin typeface="Arial"/>
                <a:cs typeface="Arial"/>
              </a:rPr>
              <a:t>identifiées </a:t>
            </a:r>
            <a:r>
              <a:rPr sz="2200" spc="-15" dirty="0">
                <a:latin typeface="Arial"/>
                <a:cs typeface="Arial"/>
              </a:rPr>
              <a:t>et </a:t>
            </a:r>
            <a:r>
              <a:rPr sz="2200" spc="-140" dirty="0">
                <a:latin typeface="Arial"/>
                <a:cs typeface="Arial"/>
              </a:rPr>
              <a:t>échange </a:t>
            </a:r>
            <a:r>
              <a:rPr sz="2200" spc="-150" dirty="0">
                <a:latin typeface="Arial"/>
                <a:cs typeface="Arial"/>
              </a:rPr>
              <a:t>des </a:t>
            </a:r>
            <a:r>
              <a:rPr sz="2200" spc="-60" dirty="0">
                <a:latin typeface="Arial"/>
                <a:cs typeface="Arial"/>
              </a:rPr>
              <a:t>points </a:t>
            </a:r>
            <a:r>
              <a:rPr sz="2200" spc="-105" dirty="0">
                <a:latin typeface="Arial"/>
                <a:cs typeface="Arial"/>
              </a:rPr>
              <a:t>de vue </a:t>
            </a:r>
            <a:r>
              <a:rPr sz="2200" spc="-160" dirty="0">
                <a:latin typeface="Arial"/>
                <a:cs typeface="Arial"/>
              </a:rPr>
              <a:t>avec  </a:t>
            </a:r>
            <a:r>
              <a:rPr sz="2200" spc="-125" dirty="0">
                <a:latin typeface="Arial"/>
                <a:cs typeface="Arial"/>
              </a:rPr>
              <a:t>les </a:t>
            </a:r>
            <a:r>
              <a:rPr sz="2200" spc="-80" dirty="0">
                <a:latin typeface="Arial"/>
                <a:cs typeface="Arial"/>
              </a:rPr>
              <a:t>normalisateurs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75" dirty="0">
                <a:latin typeface="Arial"/>
                <a:cs typeface="Arial"/>
              </a:rPr>
              <a:t>nationaux.</a:t>
            </a:r>
            <a:endParaRPr sz="2200">
              <a:latin typeface="Arial"/>
              <a:cs typeface="Arial"/>
            </a:endParaRPr>
          </a:p>
          <a:p>
            <a:pPr marL="621665" marR="8890" indent="-609600" algn="just">
              <a:lnSpc>
                <a:spcPct val="80000"/>
              </a:lnSpc>
              <a:spcBef>
                <a:spcPts val="530"/>
              </a:spcBef>
              <a:buAutoNum type="arabicPeriod"/>
              <a:tabLst>
                <a:tab pos="622300" algn="l"/>
              </a:tabLst>
            </a:pPr>
            <a:r>
              <a:rPr sz="2200" spc="-120" dirty="0">
                <a:latin typeface="Arial"/>
                <a:cs typeface="Arial"/>
              </a:rPr>
              <a:t>Etude </a:t>
            </a:r>
            <a:r>
              <a:rPr sz="2200" spc="-110" dirty="0">
                <a:latin typeface="Arial"/>
                <a:cs typeface="Arial"/>
              </a:rPr>
              <a:t>comparée </a:t>
            </a:r>
            <a:r>
              <a:rPr sz="2200" spc="-150" dirty="0">
                <a:latin typeface="Arial"/>
                <a:cs typeface="Arial"/>
              </a:rPr>
              <a:t>des </a:t>
            </a:r>
            <a:r>
              <a:rPr sz="2200" spc="-80" dirty="0">
                <a:latin typeface="Arial"/>
                <a:cs typeface="Arial"/>
              </a:rPr>
              <a:t>pratiques </a:t>
            </a:r>
            <a:r>
              <a:rPr sz="2200" spc="-15" dirty="0">
                <a:latin typeface="Arial"/>
                <a:cs typeface="Arial"/>
              </a:rPr>
              <a:t>et </a:t>
            </a:r>
            <a:r>
              <a:rPr sz="2200" spc="-155" dirty="0">
                <a:latin typeface="Arial"/>
                <a:cs typeface="Arial"/>
              </a:rPr>
              <a:t>des </a:t>
            </a:r>
            <a:r>
              <a:rPr sz="2200" spc="-110" dirty="0">
                <a:latin typeface="Arial"/>
                <a:cs typeface="Arial"/>
              </a:rPr>
              <a:t>standards </a:t>
            </a:r>
            <a:r>
              <a:rPr sz="2200" spc="-75" dirty="0">
                <a:latin typeface="Arial"/>
                <a:cs typeface="Arial"/>
              </a:rPr>
              <a:t>nationaux </a:t>
            </a:r>
            <a:r>
              <a:rPr sz="2200" spc="-15" dirty="0">
                <a:latin typeface="Arial"/>
                <a:cs typeface="Arial"/>
              </a:rPr>
              <a:t>et  </a:t>
            </a:r>
            <a:r>
              <a:rPr sz="2200" spc="-145" dirty="0">
                <a:latin typeface="Arial"/>
                <a:cs typeface="Arial"/>
              </a:rPr>
              <a:t>échange </a:t>
            </a:r>
            <a:r>
              <a:rPr sz="2200" spc="-105" dirty="0">
                <a:latin typeface="Arial"/>
                <a:cs typeface="Arial"/>
              </a:rPr>
              <a:t>de </a:t>
            </a:r>
            <a:r>
              <a:rPr sz="2200" spc="-140" dirty="0">
                <a:latin typeface="Arial"/>
                <a:cs typeface="Arial"/>
              </a:rPr>
              <a:t>vues </a:t>
            </a:r>
            <a:r>
              <a:rPr sz="2200" spc="-165" dirty="0">
                <a:latin typeface="Arial"/>
                <a:cs typeface="Arial"/>
              </a:rPr>
              <a:t>avec </a:t>
            </a:r>
            <a:r>
              <a:rPr sz="2200" spc="-125" dirty="0">
                <a:latin typeface="Arial"/>
                <a:cs typeface="Arial"/>
              </a:rPr>
              <a:t>les </a:t>
            </a:r>
            <a:r>
              <a:rPr sz="2200" spc="-80" dirty="0">
                <a:latin typeface="Arial"/>
                <a:cs typeface="Arial"/>
              </a:rPr>
              <a:t>normalisateurs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114" dirty="0">
                <a:latin typeface="Arial"/>
                <a:cs typeface="Arial"/>
              </a:rPr>
              <a:t>concernés.</a:t>
            </a:r>
            <a:endParaRPr sz="2200">
              <a:latin typeface="Arial"/>
              <a:cs typeface="Arial"/>
            </a:endParaRPr>
          </a:p>
          <a:p>
            <a:pPr marL="621665" marR="6350" indent="-609600" algn="just">
              <a:lnSpc>
                <a:spcPct val="80000"/>
              </a:lnSpc>
              <a:spcBef>
                <a:spcPts val="530"/>
              </a:spcBef>
              <a:buAutoNum type="arabicPeriod"/>
              <a:tabLst>
                <a:tab pos="622300" algn="l"/>
              </a:tabLst>
            </a:pPr>
            <a:r>
              <a:rPr sz="2200" spc="-80" dirty="0">
                <a:latin typeface="Arial"/>
                <a:cs typeface="Arial"/>
              </a:rPr>
              <a:t>Consultation </a:t>
            </a:r>
            <a:r>
              <a:rPr sz="2200" spc="-75" dirty="0">
                <a:latin typeface="Arial"/>
                <a:cs typeface="Arial"/>
              </a:rPr>
              <a:t>du </a:t>
            </a:r>
            <a:r>
              <a:rPr sz="2200" spc="-370" dirty="0">
                <a:latin typeface="Arial"/>
                <a:cs typeface="Arial"/>
              </a:rPr>
              <a:t>SAC </a:t>
            </a:r>
            <a:r>
              <a:rPr sz="2200" spc="-95" dirty="0">
                <a:latin typeface="Arial"/>
                <a:cs typeface="Arial"/>
              </a:rPr>
              <a:t>sur </a:t>
            </a:r>
            <a:r>
              <a:rPr sz="2200" spc="-30" dirty="0">
                <a:latin typeface="Arial"/>
                <a:cs typeface="Arial"/>
              </a:rPr>
              <a:t>l’opportunité </a:t>
            </a:r>
            <a:r>
              <a:rPr sz="2200" spc="-60" dirty="0">
                <a:latin typeface="Arial"/>
                <a:cs typeface="Arial"/>
              </a:rPr>
              <a:t>d’inscrire </a:t>
            </a:r>
            <a:r>
              <a:rPr sz="2200" spc="-155" dirty="0">
                <a:latin typeface="Arial"/>
                <a:cs typeface="Arial"/>
              </a:rPr>
              <a:t>ce </a:t>
            </a:r>
            <a:r>
              <a:rPr sz="2200" spc="-60" dirty="0">
                <a:latin typeface="Arial"/>
                <a:cs typeface="Arial"/>
              </a:rPr>
              <a:t>thème </a:t>
            </a:r>
            <a:r>
              <a:rPr sz="2200" spc="-175" dirty="0">
                <a:latin typeface="Arial"/>
                <a:cs typeface="Arial"/>
              </a:rPr>
              <a:t>à </a:t>
            </a:r>
            <a:r>
              <a:rPr sz="2200" spc="-114" dirty="0">
                <a:latin typeface="Arial"/>
                <a:cs typeface="Arial"/>
              </a:rPr>
              <a:t>l’agenda  </a:t>
            </a:r>
            <a:r>
              <a:rPr sz="2200" spc="-155" dirty="0">
                <a:latin typeface="Arial"/>
                <a:cs typeface="Arial"/>
              </a:rPr>
              <a:t>des </a:t>
            </a:r>
            <a:r>
              <a:rPr sz="2200" spc="-95" dirty="0">
                <a:latin typeface="Arial"/>
                <a:cs typeface="Arial"/>
              </a:rPr>
              <a:t>travaux </a:t>
            </a:r>
            <a:r>
              <a:rPr sz="2200" spc="-105" dirty="0">
                <a:latin typeface="Arial"/>
                <a:cs typeface="Arial"/>
              </a:rPr>
              <a:t>de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140" dirty="0">
                <a:latin typeface="Arial"/>
                <a:cs typeface="Arial"/>
              </a:rPr>
              <a:t>l’IASB.</a:t>
            </a:r>
            <a:endParaRPr sz="2200">
              <a:latin typeface="Arial"/>
              <a:cs typeface="Arial"/>
            </a:endParaRPr>
          </a:p>
          <a:p>
            <a:pPr marL="621665" marR="5080" indent="-609600" algn="just">
              <a:lnSpc>
                <a:spcPct val="80000"/>
              </a:lnSpc>
              <a:spcBef>
                <a:spcPts val="525"/>
              </a:spcBef>
              <a:buAutoNum type="arabicPeriod"/>
              <a:tabLst>
                <a:tab pos="622300" algn="l"/>
              </a:tabLst>
            </a:pPr>
            <a:r>
              <a:rPr sz="2200" spc="-55" dirty="0">
                <a:latin typeface="Arial"/>
                <a:cs typeface="Arial"/>
              </a:rPr>
              <a:t>Constitution d’un </a:t>
            </a:r>
            <a:r>
              <a:rPr sz="2200" spc="-60" dirty="0">
                <a:latin typeface="Arial"/>
                <a:cs typeface="Arial"/>
              </a:rPr>
              <a:t>comité </a:t>
            </a:r>
            <a:r>
              <a:rPr sz="2200" spc="-50" dirty="0">
                <a:latin typeface="Arial"/>
                <a:cs typeface="Arial"/>
              </a:rPr>
              <a:t>consultatif </a:t>
            </a:r>
            <a:r>
              <a:rPr sz="2200" spc="-100" dirty="0">
                <a:latin typeface="Arial"/>
                <a:cs typeface="Arial"/>
              </a:rPr>
              <a:t>« </a:t>
            </a:r>
            <a:r>
              <a:rPr sz="2200" spc="-90" dirty="0">
                <a:latin typeface="Arial"/>
                <a:cs typeface="Arial"/>
              </a:rPr>
              <a:t>advisory </a:t>
            </a:r>
            <a:r>
              <a:rPr sz="2200" spc="-85" dirty="0">
                <a:latin typeface="Arial"/>
                <a:cs typeface="Arial"/>
              </a:rPr>
              <a:t>group </a:t>
            </a:r>
            <a:r>
              <a:rPr sz="2200" spc="-100" dirty="0">
                <a:latin typeface="Arial"/>
                <a:cs typeface="Arial"/>
              </a:rPr>
              <a:t>» </a:t>
            </a:r>
            <a:r>
              <a:rPr sz="2200" spc="-45" dirty="0">
                <a:latin typeface="Arial"/>
                <a:cs typeface="Arial"/>
              </a:rPr>
              <a:t>pour  </a:t>
            </a:r>
            <a:r>
              <a:rPr sz="2200" spc="-80" dirty="0">
                <a:latin typeface="Arial"/>
                <a:cs typeface="Arial"/>
              </a:rPr>
              <a:t>conseiller </a:t>
            </a:r>
            <a:r>
              <a:rPr sz="2200" spc="-155" dirty="0">
                <a:latin typeface="Arial"/>
                <a:cs typeface="Arial"/>
              </a:rPr>
              <a:t>l’IASB </a:t>
            </a:r>
            <a:r>
              <a:rPr sz="2200" spc="-145" dirty="0">
                <a:latin typeface="Arial"/>
                <a:cs typeface="Arial"/>
              </a:rPr>
              <a:t>dans </a:t>
            </a:r>
            <a:r>
              <a:rPr sz="2200" spc="-204" dirty="0">
                <a:latin typeface="Arial"/>
                <a:cs typeface="Arial"/>
              </a:rPr>
              <a:t>ses</a:t>
            </a:r>
            <a:r>
              <a:rPr sz="2200" spc="-85" dirty="0">
                <a:latin typeface="Arial"/>
                <a:cs typeface="Arial"/>
              </a:rPr>
              <a:t> </a:t>
            </a:r>
            <a:r>
              <a:rPr sz="2200" spc="-90" dirty="0">
                <a:latin typeface="Arial"/>
                <a:cs typeface="Arial"/>
              </a:rPr>
              <a:t>travaux.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7E56EF-7392-E00E-79F8-1D1CEDA0E00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34</a:t>
            </a:fld>
            <a:endParaRPr lang="fr-F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58528" y="1057147"/>
            <a:ext cx="64852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Processus </a:t>
            </a:r>
            <a:r>
              <a:rPr sz="3200" dirty="0"/>
              <a:t>d’élaboration </a:t>
            </a:r>
            <a:r>
              <a:rPr sz="3200" spc="-5" dirty="0"/>
              <a:t>d’une</a:t>
            </a:r>
            <a:r>
              <a:rPr sz="3200" spc="-155" dirty="0"/>
              <a:t> </a:t>
            </a:r>
            <a:r>
              <a:rPr sz="3200" dirty="0"/>
              <a:t>norme</a:t>
            </a:r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9" y="2105659"/>
            <a:ext cx="8425815" cy="200342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621665" marR="6350" indent="-609600" algn="just">
              <a:lnSpc>
                <a:spcPts val="2380"/>
              </a:lnSpc>
              <a:spcBef>
                <a:spcPts val="390"/>
              </a:spcBef>
              <a:buAutoNum type="arabicPeriod" startAt="5"/>
              <a:tabLst>
                <a:tab pos="622300" algn="l"/>
              </a:tabLst>
            </a:pPr>
            <a:r>
              <a:rPr sz="2200" spc="-80" dirty="0">
                <a:latin typeface="Arial"/>
                <a:cs typeface="Arial"/>
              </a:rPr>
              <a:t>Publication </a:t>
            </a:r>
            <a:r>
              <a:rPr sz="2200" spc="-55" dirty="0">
                <a:latin typeface="Arial"/>
                <a:cs typeface="Arial"/>
              </a:rPr>
              <a:t>d’un </a:t>
            </a:r>
            <a:r>
              <a:rPr sz="2200" spc="-75" dirty="0">
                <a:latin typeface="Arial"/>
                <a:cs typeface="Arial"/>
              </a:rPr>
              <a:t>document </a:t>
            </a:r>
            <a:r>
              <a:rPr sz="2200" spc="-100" dirty="0">
                <a:latin typeface="Arial"/>
                <a:cs typeface="Arial"/>
              </a:rPr>
              <a:t>de </a:t>
            </a:r>
            <a:r>
              <a:rPr sz="2200" spc="-114" dirty="0">
                <a:latin typeface="Arial"/>
                <a:cs typeface="Arial"/>
              </a:rPr>
              <a:t>discussion (discussion </a:t>
            </a:r>
            <a:r>
              <a:rPr sz="2200" spc="-85" dirty="0">
                <a:latin typeface="Arial"/>
                <a:cs typeface="Arial"/>
              </a:rPr>
              <a:t>paper </a:t>
            </a:r>
            <a:r>
              <a:rPr sz="2200" spc="-70" dirty="0">
                <a:latin typeface="Arial"/>
                <a:cs typeface="Arial"/>
              </a:rPr>
              <a:t>ou  </a:t>
            </a:r>
            <a:r>
              <a:rPr sz="2200" spc="-160" dirty="0">
                <a:latin typeface="Arial"/>
                <a:cs typeface="Arial"/>
              </a:rPr>
              <a:t>DSOP:Draft </a:t>
            </a:r>
            <a:r>
              <a:rPr sz="2200" spc="-90" dirty="0">
                <a:latin typeface="Arial"/>
                <a:cs typeface="Arial"/>
              </a:rPr>
              <a:t>Statement </a:t>
            </a:r>
            <a:r>
              <a:rPr sz="2200" spc="-105" dirty="0">
                <a:latin typeface="Arial"/>
                <a:cs typeface="Arial"/>
              </a:rPr>
              <a:t>Of </a:t>
            </a:r>
            <a:r>
              <a:rPr sz="2200" spc="-95" dirty="0">
                <a:latin typeface="Arial"/>
                <a:cs typeface="Arial"/>
              </a:rPr>
              <a:t>Principles) </a:t>
            </a:r>
            <a:r>
              <a:rPr sz="2200" spc="-165" dirty="0">
                <a:latin typeface="Arial"/>
                <a:cs typeface="Arial"/>
              </a:rPr>
              <a:t>avec </a:t>
            </a:r>
            <a:r>
              <a:rPr sz="2200" spc="-90" dirty="0">
                <a:latin typeface="Arial"/>
                <a:cs typeface="Arial"/>
              </a:rPr>
              <a:t>appel </a:t>
            </a:r>
            <a:r>
              <a:rPr sz="2200" spc="-175" dirty="0">
                <a:latin typeface="Arial"/>
                <a:cs typeface="Arial"/>
              </a:rPr>
              <a:t>à</a:t>
            </a:r>
            <a:r>
              <a:rPr sz="2200" spc="-70" dirty="0">
                <a:latin typeface="Arial"/>
                <a:cs typeface="Arial"/>
              </a:rPr>
              <a:t> </a:t>
            </a:r>
            <a:r>
              <a:rPr sz="2200" spc="-90" dirty="0">
                <a:latin typeface="Arial"/>
                <a:cs typeface="Arial"/>
              </a:rPr>
              <a:t>commentaires.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rabicPeriod" startAt="5"/>
            </a:pPr>
            <a:endParaRPr sz="2950">
              <a:latin typeface="Arial"/>
              <a:cs typeface="Arial"/>
            </a:endParaRPr>
          </a:p>
          <a:p>
            <a:pPr marL="621665" marR="5080" indent="-609600" algn="just">
              <a:lnSpc>
                <a:spcPts val="2380"/>
              </a:lnSpc>
              <a:buAutoNum type="arabicPeriod" startAt="5"/>
              <a:tabLst>
                <a:tab pos="622300" algn="l"/>
              </a:tabLst>
            </a:pPr>
            <a:r>
              <a:rPr sz="2200" spc="-80" dirty="0">
                <a:latin typeface="Arial"/>
                <a:cs typeface="Arial"/>
              </a:rPr>
              <a:t>Publication </a:t>
            </a:r>
            <a:r>
              <a:rPr sz="2200" spc="-55" dirty="0">
                <a:latin typeface="Arial"/>
                <a:cs typeface="Arial"/>
              </a:rPr>
              <a:t>d’un </a:t>
            </a:r>
            <a:r>
              <a:rPr sz="2200" spc="-25" dirty="0">
                <a:latin typeface="Arial"/>
                <a:cs typeface="Arial"/>
              </a:rPr>
              <a:t>projet </a:t>
            </a:r>
            <a:r>
              <a:rPr sz="2200" spc="-105" dirty="0">
                <a:latin typeface="Arial"/>
                <a:cs typeface="Arial"/>
              </a:rPr>
              <a:t>de </a:t>
            </a:r>
            <a:r>
              <a:rPr sz="2200" spc="-65" dirty="0">
                <a:latin typeface="Arial"/>
                <a:cs typeface="Arial"/>
              </a:rPr>
              <a:t>norme </a:t>
            </a:r>
            <a:r>
              <a:rPr sz="2200" spc="-70" dirty="0">
                <a:latin typeface="Arial"/>
                <a:cs typeface="Arial"/>
              </a:rPr>
              <a:t>ou </a:t>
            </a:r>
            <a:r>
              <a:rPr sz="2200" spc="-100" dirty="0">
                <a:latin typeface="Arial"/>
                <a:cs typeface="Arial"/>
              </a:rPr>
              <a:t>de </a:t>
            </a:r>
            <a:r>
              <a:rPr sz="2200" spc="-75" dirty="0">
                <a:latin typeface="Arial"/>
                <a:cs typeface="Arial"/>
              </a:rPr>
              <a:t>révision </a:t>
            </a:r>
            <a:r>
              <a:rPr sz="2200" spc="-105" dirty="0">
                <a:latin typeface="Arial"/>
                <a:cs typeface="Arial"/>
              </a:rPr>
              <a:t>de </a:t>
            </a:r>
            <a:r>
              <a:rPr sz="2200" spc="-65" dirty="0">
                <a:latin typeface="Arial"/>
                <a:cs typeface="Arial"/>
              </a:rPr>
              <a:t>norme </a:t>
            </a:r>
            <a:r>
              <a:rPr sz="2200" spc="-125" dirty="0">
                <a:latin typeface="Arial"/>
                <a:cs typeface="Arial"/>
              </a:rPr>
              <a:t>(exposé  </a:t>
            </a:r>
            <a:r>
              <a:rPr sz="2200" spc="-140" dirty="0">
                <a:latin typeface="Arial"/>
                <a:cs typeface="Arial"/>
              </a:rPr>
              <a:t>sondage </a:t>
            </a:r>
            <a:r>
              <a:rPr sz="2200" spc="-70" dirty="0">
                <a:latin typeface="Arial"/>
                <a:cs typeface="Arial"/>
              </a:rPr>
              <a:t>ou </a:t>
            </a:r>
            <a:r>
              <a:rPr sz="2200" spc="-114" dirty="0">
                <a:latin typeface="Arial"/>
                <a:cs typeface="Arial"/>
              </a:rPr>
              <a:t>exposure </a:t>
            </a:r>
            <a:r>
              <a:rPr sz="2200" spc="-30" dirty="0">
                <a:latin typeface="Arial"/>
                <a:cs typeface="Arial"/>
              </a:rPr>
              <a:t>draft) </a:t>
            </a:r>
            <a:r>
              <a:rPr sz="2200" spc="-45" dirty="0">
                <a:latin typeface="Arial"/>
                <a:cs typeface="Arial"/>
              </a:rPr>
              <a:t>pour recueillir </a:t>
            </a:r>
            <a:r>
              <a:rPr sz="2200" spc="-125" dirty="0">
                <a:latin typeface="Arial"/>
                <a:cs typeface="Arial"/>
              </a:rPr>
              <a:t>les </a:t>
            </a:r>
            <a:r>
              <a:rPr sz="2200" spc="-90" dirty="0">
                <a:latin typeface="Arial"/>
                <a:cs typeface="Arial"/>
              </a:rPr>
              <a:t>commentaires </a:t>
            </a:r>
            <a:r>
              <a:rPr sz="2200" spc="-75" dirty="0">
                <a:latin typeface="Arial"/>
                <a:cs typeface="Arial"/>
              </a:rPr>
              <a:t>du  </a:t>
            </a:r>
            <a:r>
              <a:rPr sz="2200" spc="-65" dirty="0">
                <a:latin typeface="Arial"/>
                <a:cs typeface="Arial"/>
              </a:rPr>
              <a:t>public </a:t>
            </a:r>
            <a:r>
              <a:rPr sz="2200" spc="-165" dirty="0">
                <a:latin typeface="Arial"/>
                <a:cs typeface="Arial"/>
              </a:rPr>
              <a:t>avec </a:t>
            </a:r>
            <a:r>
              <a:rPr sz="2200" spc="-145" dirty="0">
                <a:latin typeface="Arial"/>
                <a:cs typeface="Arial"/>
              </a:rPr>
              <a:t>dans </a:t>
            </a:r>
            <a:r>
              <a:rPr sz="2200" spc="-85" dirty="0">
                <a:latin typeface="Arial"/>
                <a:cs typeface="Arial"/>
              </a:rPr>
              <a:t>certains </a:t>
            </a:r>
            <a:r>
              <a:rPr sz="2200" spc="-170" dirty="0">
                <a:latin typeface="Arial"/>
                <a:cs typeface="Arial"/>
              </a:rPr>
              <a:t>cas, </a:t>
            </a:r>
            <a:r>
              <a:rPr sz="2200" spc="-75" dirty="0">
                <a:latin typeface="Arial"/>
                <a:cs typeface="Arial"/>
              </a:rPr>
              <a:t>un </a:t>
            </a:r>
            <a:r>
              <a:rPr sz="2200" spc="-100" dirty="0">
                <a:latin typeface="Arial"/>
                <a:cs typeface="Arial"/>
              </a:rPr>
              <a:t>« </a:t>
            </a:r>
            <a:r>
              <a:rPr sz="2200" spc="-145" dirty="0">
                <a:latin typeface="Arial"/>
                <a:cs typeface="Arial"/>
              </a:rPr>
              <a:t>basis </a:t>
            </a:r>
            <a:r>
              <a:rPr sz="2200" spc="-10" dirty="0">
                <a:latin typeface="Arial"/>
                <a:cs typeface="Arial"/>
              </a:rPr>
              <a:t>for </a:t>
            </a:r>
            <a:r>
              <a:rPr sz="2200" spc="-95" dirty="0">
                <a:latin typeface="Arial"/>
                <a:cs typeface="Arial"/>
              </a:rPr>
              <a:t>conclusion </a:t>
            </a:r>
            <a:r>
              <a:rPr sz="2200" spc="-100" dirty="0">
                <a:latin typeface="Arial"/>
                <a:cs typeface="Arial"/>
              </a:rPr>
              <a:t>»</a:t>
            </a:r>
            <a:r>
              <a:rPr sz="2200" spc="-95" dirty="0">
                <a:latin typeface="Arial"/>
                <a:cs typeface="Arial"/>
              </a:rPr>
              <a:t> </a:t>
            </a:r>
            <a:r>
              <a:rPr sz="2200" spc="-45" dirty="0">
                <a:latin typeface="Arial"/>
                <a:cs typeface="Arial"/>
              </a:rPr>
              <a:t>qui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87028" y="4352034"/>
            <a:ext cx="72409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16735" algn="l"/>
                <a:tab pos="2562225" algn="l"/>
                <a:tab pos="3683635" algn="l"/>
                <a:tab pos="5102225" algn="l"/>
                <a:tab pos="5676900" algn="l"/>
                <a:tab pos="6997065" algn="l"/>
              </a:tabLst>
            </a:pPr>
            <a:r>
              <a:rPr sz="2200" spc="-75" dirty="0">
                <a:latin typeface="Arial"/>
                <a:cs typeface="Arial"/>
              </a:rPr>
              <a:t>n</a:t>
            </a:r>
            <a:r>
              <a:rPr sz="2200" spc="-65" dirty="0">
                <a:latin typeface="Arial"/>
                <a:cs typeface="Arial"/>
              </a:rPr>
              <a:t>o</a:t>
            </a:r>
            <a:r>
              <a:rPr sz="2200" spc="30" dirty="0">
                <a:latin typeface="Arial"/>
                <a:cs typeface="Arial"/>
              </a:rPr>
              <a:t>r</a:t>
            </a:r>
            <a:r>
              <a:rPr sz="2200" spc="-85" dirty="0">
                <a:latin typeface="Arial"/>
                <a:cs typeface="Arial"/>
              </a:rPr>
              <a:t>m</a:t>
            </a:r>
            <a:r>
              <a:rPr sz="2200" spc="-175" dirty="0">
                <a:latin typeface="Arial"/>
                <a:cs typeface="Arial"/>
              </a:rPr>
              <a:t>a</a:t>
            </a:r>
            <a:r>
              <a:rPr sz="2200" spc="15" dirty="0">
                <a:latin typeface="Arial"/>
                <a:cs typeface="Arial"/>
              </a:rPr>
              <a:t>li</a:t>
            </a:r>
            <a:r>
              <a:rPr sz="2200" spc="-240" dirty="0">
                <a:latin typeface="Arial"/>
                <a:cs typeface="Arial"/>
              </a:rPr>
              <a:t>s</a:t>
            </a:r>
            <a:r>
              <a:rPr sz="2200" spc="-195" dirty="0">
                <a:latin typeface="Arial"/>
                <a:cs typeface="Arial"/>
              </a:rPr>
              <a:t>a</a:t>
            </a:r>
            <a:r>
              <a:rPr sz="2200" spc="90" dirty="0">
                <a:latin typeface="Arial"/>
                <a:cs typeface="Arial"/>
              </a:rPr>
              <a:t>t</a:t>
            </a:r>
            <a:r>
              <a:rPr sz="2200" spc="-140" dirty="0">
                <a:latin typeface="Arial"/>
                <a:cs typeface="Arial"/>
              </a:rPr>
              <a:t>e</a:t>
            </a:r>
            <a:r>
              <a:rPr sz="2200" spc="-75" dirty="0">
                <a:latin typeface="Arial"/>
                <a:cs typeface="Arial"/>
              </a:rPr>
              <a:t>u</a:t>
            </a:r>
            <a:r>
              <a:rPr sz="2200" spc="30" dirty="0">
                <a:latin typeface="Arial"/>
                <a:cs typeface="Arial"/>
              </a:rPr>
              <a:t>r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85" dirty="0">
                <a:latin typeface="Arial"/>
                <a:cs typeface="Arial"/>
              </a:rPr>
              <a:t>m</a:t>
            </a:r>
            <a:r>
              <a:rPr sz="2200" spc="-175" dirty="0">
                <a:latin typeface="Arial"/>
                <a:cs typeface="Arial"/>
              </a:rPr>
              <a:t>a</a:t>
            </a:r>
            <a:r>
              <a:rPr sz="2200" spc="15" dirty="0">
                <a:latin typeface="Arial"/>
                <a:cs typeface="Arial"/>
              </a:rPr>
              <a:t>i</a:t>
            </a:r>
            <a:r>
              <a:rPr sz="2200" spc="-245" dirty="0">
                <a:latin typeface="Arial"/>
                <a:cs typeface="Arial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5" dirty="0">
                <a:latin typeface="Arial"/>
                <a:cs typeface="Arial"/>
              </a:rPr>
              <a:t>r</a:t>
            </a:r>
            <a:r>
              <a:rPr sz="2200" spc="-140" dirty="0">
                <a:latin typeface="Arial"/>
                <a:cs typeface="Arial"/>
              </a:rPr>
              <a:t>e</a:t>
            </a:r>
            <a:r>
              <a:rPr sz="2200" spc="-75" dirty="0">
                <a:latin typeface="Arial"/>
                <a:cs typeface="Arial"/>
              </a:rPr>
              <a:t>p</a:t>
            </a:r>
            <a:r>
              <a:rPr sz="2200" spc="5" dirty="0">
                <a:latin typeface="Arial"/>
                <a:cs typeface="Arial"/>
              </a:rPr>
              <a:t>r</a:t>
            </a:r>
            <a:r>
              <a:rPr sz="2200" spc="-140" dirty="0">
                <a:latin typeface="Arial"/>
                <a:cs typeface="Arial"/>
              </a:rPr>
              <a:t>e</a:t>
            </a:r>
            <a:r>
              <a:rPr sz="2200" spc="-75" dirty="0">
                <a:latin typeface="Arial"/>
                <a:cs typeface="Arial"/>
              </a:rPr>
              <a:t>n</a:t>
            </a:r>
            <a:r>
              <a:rPr sz="2200" spc="-70" dirty="0">
                <a:latin typeface="Arial"/>
                <a:cs typeface="Arial"/>
              </a:rPr>
              <a:t>d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40" dirty="0">
                <a:latin typeface="Arial"/>
                <a:cs typeface="Arial"/>
              </a:rPr>
              <a:t>é</a:t>
            </a:r>
            <a:r>
              <a:rPr sz="2200" spc="-229" dirty="0">
                <a:latin typeface="Arial"/>
                <a:cs typeface="Arial"/>
              </a:rPr>
              <a:t>g</a:t>
            </a:r>
            <a:r>
              <a:rPr sz="2200" spc="-175" dirty="0">
                <a:latin typeface="Arial"/>
                <a:cs typeface="Arial"/>
              </a:rPr>
              <a:t>a</a:t>
            </a:r>
            <a:r>
              <a:rPr sz="2200" spc="15" dirty="0">
                <a:latin typeface="Arial"/>
                <a:cs typeface="Arial"/>
              </a:rPr>
              <a:t>l</a:t>
            </a:r>
            <a:r>
              <a:rPr sz="2200" spc="-125" dirty="0">
                <a:latin typeface="Arial"/>
                <a:cs typeface="Arial"/>
              </a:rPr>
              <a:t>e</a:t>
            </a:r>
            <a:r>
              <a:rPr sz="2200" spc="-75" dirty="0">
                <a:latin typeface="Arial"/>
                <a:cs typeface="Arial"/>
              </a:rPr>
              <a:t>m</a:t>
            </a:r>
            <a:r>
              <a:rPr sz="2200" spc="-140" dirty="0">
                <a:latin typeface="Arial"/>
                <a:cs typeface="Arial"/>
              </a:rPr>
              <a:t>e</a:t>
            </a:r>
            <a:r>
              <a:rPr sz="2200" spc="-100" dirty="0">
                <a:latin typeface="Arial"/>
                <a:cs typeface="Arial"/>
              </a:rPr>
              <a:t>n</a:t>
            </a:r>
            <a:r>
              <a:rPr sz="2200" spc="120" dirty="0">
                <a:latin typeface="Arial"/>
                <a:cs typeface="Arial"/>
              </a:rPr>
              <a:t>t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29" dirty="0">
                <a:latin typeface="Arial"/>
                <a:cs typeface="Arial"/>
              </a:rPr>
              <a:t>s</a:t>
            </a:r>
            <a:r>
              <a:rPr sz="2200" spc="-140" dirty="0">
                <a:latin typeface="Arial"/>
                <a:cs typeface="Arial"/>
              </a:rPr>
              <a:t>e</a:t>
            </a:r>
            <a:r>
              <a:rPr sz="2200" spc="-245" dirty="0">
                <a:latin typeface="Arial"/>
                <a:cs typeface="Arial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5" dirty="0">
                <a:latin typeface="Arial"/>
                <a:cs typeface="Arial"/>
              </a:rPr>
              <a:t>r</a:t>
            </a:r>
            <a:r>
              <a:rPr sz="2200" spc="-150" dirty="0">
                <a:latin typeface="Arial"/>
                <a:cs typeface="Arial"/>
              </a:rPr>
              <a:t>é</a:t>
            </a:r>
            <a:r>
              <a:rPr sz="2200" spc="55" dirty="0">
                <a:latin typeface="Arial"/>
                <a:cs typeface="Arial"/>
              </a:rPr>
              <a:t>f</a:t>
            </a:r>
            <a:r>
              <a:rPr sz="2200" spc="15" dirty="0">
                <a:latin typeface="Arial"/>
                <a:cs typeface="Arial"/>
              </a:rPr>
              <a:t>l</a:t>
            </a:r>
            <a:r>
              <a:rPr sz="2200" spc="-175" dirty="0">
                <a:latin typeface="Arial"/>
                <a:cs typeface="Arial"/>
              </a:rPr>
              <a:t>e</a:t>
            </a:r>
            <a:r>
              <a:rPr sz="2200" spc="-155" dirty="0">
                <a:latin typeface="Arial"/>
                <a:cs typeface="Arial"/>
              </a:rPr>
              <a:t>x</a:t>
            </a:r>
            <a:r>
              <a:rPr sz="2200" spc="15" dirty="0">
                <a:latin typeface="Arial"/>
                <a:cs typeface="Arial"/>
              </a:rPr>
              <a:t>i</a:t>
            </a:r>
            <a:r>
              <a:rPr sz="2200" spc="-65" dirty="0">
                <a:latin typeface="Arial"/>
                <a:cs typeface="Arial"/>
              </a:rPr>
              <a:t>o</a:t>
            </a:r>
            <a:r>
              <a:rPr sz="2200" spc="-75" dirty="0">
                <a:latin typeface="Arial"/>
                <a:cs typeface="Arial"/>
              </a:rPr>
              <a:t>n</a:t>
            </a:r>
            <a:r>
              <a:rPr sz="2200" spc="-245" dirty="0">
                <a:latin typeface="Arial"/>
                <a:cs typeface="Arial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50" dirty="0">
                <a:latin typeface="Arial"/>
                <a:cs typeface="Arial"/>
              </a:rPr>
              <a:t>e</a:t>
            </a:r>
            <a:r>
              <a:rPr sz="2200" spc="120" dirty="0">
                <a:latin typeface="Arial"/>
                <a:cs typeface="Arial"/>
              </a:rPr>
              <a:t>t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87028" y="4050282"/>
            <a:ext cx="7818120" cy="662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2510"/>
              </a:lnSpc>
              <a:spcBef>
                <a:spcPts val="95"/>
              </a:spcBef>
              <a:tabLst>
                <a:tab pos="1287145" algn="l"/>
                <a:tab pos="1808480" algn="l"/>
                <a:tab pos="2973070" algn="l"/>
                <a:tab pos="3791585" algn="l"/>
                <a:tab pos="4230370" algn="l"/>
                <a:tab pos="5318125" algn="l"/>
                <a:tab pos="5950585" algn="l"/>
                <a:tab pos="7499350" algn="l"/>
              </a:tabLst>
            </a:pPr>
            <a:r>
              <a:rPr sz="2200" spc="-204" dirty="0">
                <a:latin typeface="Arial"/>
                <a:cs typeface="Arial"/>
              </a:rPr>
              <a:t>c</a:t>
            </a:r>
            <a:r>
              <a:rPr sz="2200" spc="-65" dirty="0">
                <a:latin typeface="Arial"/>
                <a:cs typeface="Arial"/>
              </a:rPr>
              <a:t>o</a:t>
            </a:r>
            <a:r>
              <a:rPr sz="2200" spc="-75" dirty="0">
                <a:latin typeface="Arial"/>
                <a:cs typeface="Arial"/>
              </a:rPr>
              <a:t>n</a:t>
            </a:r>
            <a:r>
              <a:rPr sz="2200" spc="-265" dirty="0">
                <a:latin typeface="Arial"/>
                <a:cs typeface="Arial"/>
              </a:rPr>
              <a:t>s</a:t>
            </a:r>
            <a:r>
              <a:rPr sz="2200" spc="114" dirty="0">
                <a:latin typeface="Arial"/>
                <a:cs typeface="Arial"/>
              </a:rPr>
              <a:t>t</a:t>
            </a:r>
            <a:r>
              <a:rPr sz="2200" spc="15" dirty="0">
                <a:latin typeface="Arial"/>
                <a:cs typeface="Arial"/>
              </a:rPr>
              <a:t>i</a:t>
            </a:r>
            <a:r>
              <a:rPr sz="2200" spc="114" dirty="0">
                <a:latin typeface="Arial"/>
                <a:cs typeface="Arial"/>
              </a:rPr>
              <a:t>t</a:t>
            </a:r>
            <a:r>
              <a:rPr sz="2200" spc="-75" dirty="0">
                <a:latin typeface="Arial"/>
                <a:cs typeface="Arial"/>
              </a:rPr>
              <a:t>u</a:t>
            </a:r>
            <a:r>
              <a:rPr sz="2200" spc="-135" dirty="0">
                <a:latin typeface="Arial"/>
                <a:cs typeface="Arial"/>
              </a:rPr>
              <a:t>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25" dirty="0">
                <a:latin typeface="Arial"/>
                <a:cs typeface="Arial"/>
              </a:rPr>
              <a:t>e</a:t>
            </a:r>
            <a:r>
              <a:rPr sz="2200" spc="-70" dirty="0">
                <a:latin typeface="Arial"/>
                <a:cs typeface="Arial"/>
              </a:rPr>
              <a:t>n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75" dirty="0">
                <a:latin typeface="Arial"/>
                <a:cs typeface="Arial"/>
              </a:rPr>
              <a:t>qu</a:t>
            </a:r>
            <a:r>
              <a:rPr sz="2200" spc="-140" dirty="0">
                <a:latin typeface="Arial"/>
                <a:cs typeface="Arial"/>
              </a:rPr>
              <a:t>e</a:t>
            </a:r>
            <a:r>
              <a:rPr sz="2200" spc="15" dirty="0">
                <a:latin typeface="Arial"/>
                <a:cs typeface="Arial"/>
              </a:rPr>
              <a:t>l</a:t>
            </a:r>
            <a:r>
              <a:rPr sz="2200" spc="-75" dirty="0">
                <a:latin typeface="Arial"/>
                <a:cs typeface="Arial"/>
              </a:rPr>
              <a:t>qu</a:t>
            </a:r>
            <a:r>
              <a:rPr sz="2200" spc="-135" dirty="0">
                <a:latin typeface="Arial"/>
                <a:cs typeface="Arial"/>
              </a:rPr>
              <a:t>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40" dirty="0">
                <a:latin typeface="Arial"/>
                <a:cs typeface="Arial"/>
              </a:rPr>
              <a:t>s</a:t>
            </a:r>
            <a:r>
              <a:rPr sz="2200" spc="-65" dirty="0">
                <a:latin typeface="Arial"/>
                <a:cs typeface="Arial"/>
              </a:rPr>
              <a:t>o</a:t>
            </a:r>
            <a:r>
              <a:rPr sz="2200" spc="30" dirty="0">
                <a:latin typeface="Arial"/>
                <a:cs typeface="Arial"/>
              </a:rPr>
              <a:t>r</a:t>
            </a:r>
            <a:r>
              <a:rPr sz="2200" spc="90" dirty="0">
                <a:latin typeface="Arial"/>
                <a:cs typeface="Arial"/>
              </a:rPr>
              <a:t>t</a:t>
            </a:r>
            <a:r>
              <a:rPr sz="2200" spc="-135" dirty="0">
                <a:latin typeface="Arial"/>
                <a:cs typeface="Arial"/>
              </a:rPr>
              <a:t>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25" dirty="0">
                <a:latin typeface="Arial"/>
                <a:cs typeface="Arial"/>
              </a:rPr>
              <a:t>l</a:t>
            </a:r>
            <a:r>
              <a:rPr sz="2200" spc="-135" dirty="0">
                <a:latin typeface="Arial"/>
                <a:cs typeface="Arial"/>
              </a:rPr>
              <a:t>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5" dirty="0">
                <a:latin typeface="Arial"/>
                <a:cs typeface="Arial"/>
              </a:rPr>
              <a:t>r</a:t>
            </a:r>
            <a:r>
              <a:rPr sz="2200" spc="-125" dirty="0">
                <a:latin typeface="Arial"/>
                <a:cs typeface="Arial"/>
              </a:rPr>
              <a:t>é</a:t>
            </a:r>
            <a:r>
              <a:rPr sz="2200" spc="-240" dirty="0">
                <a:latin typeface="Arial"/>
                <a:cs typeface="Arial"/>
              </a:rPr>
              <a:t>s</a:t>
            </a:r>
            <a:r>
              <a:rPr sz="2200" spc="-75" dirty="0">
                <a:latin typeface="Arial"/>
                <a:cs typeface="Arial"/>
              </a:rPr>
              <a:t>u</a:t>
            </a:r>
            <a:r>
              <a:rPr sz="2200" spc="-85" dirty="0">
                <a:latin typeface="Arial"/>
                <a:cs typeface="Arial"/>
              </a:rPr>
              <a:t>m</a:t>
            </a:r>
            <a:r>
              <a:rPr sz="2200" spc="-135" dirty="0">
                <a:latin typeface="Arial"/>
                <a:cs typeface="Arial"/>
              </a:rPr>
              <a:t>é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75" dirty="0">
                <a:latin typeface="Arial"/>
                <a:cs typeface="Arial"/>
              </a:rPr>
              <a:t>d</a:t>
            </a:r>
            <a:r>
              <a:rPr sz="2200" spc="-140" dirty="0">
                <a:latin typeface="Arial"/>
                <a:cs typeface="Arial"/>
              </a:rPr>
              <a:t>e</a:t>
            </a:r>
            <a:r>
              <a:rPr sz="2200" spc="-245" dirty="0">
                <a:latin typeface="Arial"/>
                <a:cs typeface="Arial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4" dirty="0">
                <a:latin typeface="Arial"/>
                <a:cs typeface="Arial"/>
              </a:rPr>
              <a:t>c</a:t>
            </a:r>
            <a:r>
              <a:rPr sz="2200" spc="-65" dirty="0">
                <a:latin typeface="Arial"/>
                <a:cs typeface="Arial"/>
              </a:rPr>
              <a:t>o</a:t>
            </a:r>
            <a:r>
              <a:rPr sz="2200" spc="-75" dirty="0">
                <a:latin typeface="Arial"/>
                <a:cs typeface="Arial"/>
              </a:rPr>
              <a:t>n</a:t>
            </a:r>
            <a:r>
              <a:rPr sz="2200" spc="-180" dirty="0">
                <a:latin typeface="Arial"/>
                <a:cs typeface="Arial"/>
              </a:rPr>
              <a:t>c</a:t>
            </a:r>
            <a:r>
              <a:rPr sz="2200" spc="15" dirty="0">
                <a:latin typeface="Arial"/>
                <a:cs typeface="Arial"/>
              </a:rPr>
              <a:t>l</a:t>
            </a:r>
            <a:r>
              <a:rPr sz="2200" spc="-75" dirty="0">
                <a:latin typeface="Arial"/>
                <a:cs typeface="Arial"/>
              </a:rPr>
              <a:t>u</a:t>
            </a:r>
            <a:r>
              <a:rPr sz="2200" spc="-240" dirty="0">
                <a:latin typeface="Arial"/>
                <a:cs typeface="Arial"/>
              </a:rPr>
              <a:t>s</a:t>
            </a:r>
            <a:r>
              <a:rPr sz="2200" spc="15" dirty="0">
                <a:latin typeface="Arial"/>
                <a:cs typeface="Arial"/>
              </a:rPr>
              <a:t>i</a:t>
            </a:r>
            <a:r>
              <a:rPr sz="2200" spc="-65" dirty="0">
                <a:latin typeface="Arial"/>
                <a:cs typeface="Arial"/>
              </a:rPr>
              <a:t>o</a:t>
            </a:r>
            <a:r>
              <a:rPr sz="2200" spc="-75" dirty="0">
                <a:latin typeface="Arial"/>
                <a:cs typeface="Arial"/>
              </a:rPr>
              <a:t>n</a:t>
            </a:r>
            <a:r>
              <a:rPr sz="2200" spc="-245" dirty="0">
                <a:latin typeface="Arial"/>
                <a:cs typeface="Arial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75" dirty="0">
                <a:latin typeface="Arial"/>
                <a:cs typeface="Arial"/>
              </a:rPr>
              <a:t>d</a:t>
            </a:r>
            <a:r>
              <a:rPr sz="2200" spc="-70" dirty="0">
                <a:latin typeface="Arial"/>
                <a:cs typeface="Arial"/>
              </a:rPr>
              <a:t>u</a:t>
            </a:r>
            <a:endParaRPr sz="2200">
              <a:latin typeface="Arial"/>
              <a:cs typeface="Arial"/>
            </a:endParaRPr>
          </a:p>
          <a:p>
            <a:pPr marR="6985" algn="r">
              <a:lnSpc>
                <a:spcPts val="2510"/>
              </a:lnSpc>
            </a:pPr>
            <a:r>
              <a:rPr sz="2200" spc="-229" dirty="0">
                <a:latin typeface="Arial"/>
                <a:cs typeface="Arial"/>
              </a:rPr>
              <a:t>s</a:t>
            </a:r>
            <a:r>
              <a:rPr sz="2200" spc="-140" dirty="0">
                <a:latin typeface="Arial"/>
                <a:cs typeface="Arial"/>
              </a:rPr>
              <a:t>e</a:t>
            </a:r>
            <a:r>
              <a:rPr sz="2200" spc="-245" dirty="0">
                <a:latin typeface="Arial"/>
                <a:cs typeface="Arial"/>
              </a:rPr>
              <a:t>s</a:t>
            </a:r>
            <a:endParaRPr sz="2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87028" y="4653786"/>
            <a:ext cx="7817484" cy="18694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ts val="2510"/>
              </a:lnSpc>
              <a:spcBef>
                <a:spcPts val="95"/>
              </a:spcBef>
            </a:pPr>
            <a:r>
              <a:rPr sz="2200" spc="-50" dirty="0">
                <a:latin typeface="Arial"/>
                <a:cs typeface="Arial"/>
              </a:rPr>
              <a:t>intentions.</a:t>
            </a:r>
            <a:r>
              <a:rPr sz="2200" spc="25" dirty="0">
                <a:latin typeface="Arial"/>
                <a:cs typeface="Arial"/>
              </a:rPr>
              <a:t> </a:t>
            </a:r>
            <a:r>
              <a:rPr sz="2200" spc="-275" dirty="0">
                <a:latin typeface="Arial"/>
                <a:cs typeface="Arial"/>
              </a:rPr>
              <a:t>Ce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projet</a:t>
            </a:r>
            <a:r>
              <a:rPr sz="2200" spc="40" dirty="0">
                <a:latin typeface="Arial"/>
                <a:cs typeface="Arial"/>
              </a:rPr>
              <a:t> </a:t>
            </a:r>
            <a:r>
              <a:rPr sz="2200" spc="-55" dirty="0">
                <a:latin typeface="Arial"/>
                <a:cs typeface="Arial"/>
              </a:rPr>
              <a:t>devrait</a:t>
            </a:r>
            <a:r>
              <a:rPr sz="2200" spc="25" dirty="0">
                <a:latin typeface="Arial"/>
                <a:cs typeface="Arial"/>
              </a:rPr>
              <a:t> </a:t>
            </a:r>
            <a:r>
              <a:rPr sz="2200" spc="-40" dirty="0">
                <a:latin typeface="Arial"/>
                <a:cs typeface="Arial"/>
              </a:rPr>
              <a:t>être</a:t>
            </a:r>
            <a:r>
              <a:rPr sz="2200" spc="45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approuvé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125" dirty="0">
                <a:latin typeface="Arial"/>
                <a:cs typeface="Arial"/>
              </a:rPr>
              <a:t>au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90" dirty="0">
                <a:latin typeface="Arial"/>
                <a:cs typeface="Arial"/>
              </a:rPr>
              <a:t>moins</a:t>
            </a:r>
            <a:r>
              <a:rPr sz="2200" spc="35" dirty="0">
                <a:latin typeface="Arial"/>
                <a:cs typeface="Arial"/>
              </a:rPr>
              <a:t> </a:t>
            </a:r>
            <a:r>
              <a:rPr sz="2200" spc="-75" dirty="0">
                <a:latin typeface="Arial"/>
                <a:cs typeface="Arial"/>
              </a:rPr>
              <a:t>par</a:t>
            </a:r>
            <a:r>
              <a:rPr sz="2200" spc="35" dirty="0">
                <a:latin typeface="Arial"/>
                <a:cs typeface="Arial"/>
              </a:rPr>
              <a:t> </a:t>
            </a:r>
            <a:r>
              <a:rPr sz="2200" spc="-114" dirty="0">
                <a:latin typeface="Arial"/>
                <a:cs typeface="Arial"/>
              </a:rPr>
              <a:t>8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85" dirty="0">
                <a:latin typeface="Arial"/>
                <a:cs typeface="Arial"/>
              </a:rPr>
              <a:t>voix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90" dirty="0">
                <a:latin typeface="Arial"/>
                <a:cs typeface="Arial"/>
              </a:rPr>
              <a:t>(sur</a:t>
            </a:r>
            <a:endParaRPr sz="2200">
              <a:latin typeface="Arial"/>
              <a:cs typeface="Arial"/>
            </a:endParaRPr>
          </a:p>
          <a:p>
            <a:pPr marL="12700" marR="6350" algn="just">
              <a:lnSpc>
                <a:spcPts val="2380"/>
              </a:lnSpc>
              <a:spcBef>
                <a:spcPts val="165"/>
              </a:spcBef>
            </a:pPr>
            <a:r>
              <a:rPr sz="2200" spc="-114" dirty="0">
                <a:latin typeface="Arial"/>
                <a:cs typeface="Arial"/>
              </a:rPr>
              <a:t>14 </a:t>
            </a:r>
            <a:r>
              <a:rPr sz="2200" spc="-45" dirty="0">
                <a:latin typeface="Arial"/>
                <a:cs typeface="Arial"/>
              </a:rPr>
              <a:t>–majorité </a:t>
            </a:r>
            <a:r>
              <a:rPr sz="2200" spc="-65" dirty="0">
                <a:latin typeface="Arial"/>
                <a:cs typeface="Arial"/>
              </a:rPr>
              <a:t>qualifiée–) </a:t>
            </a:r>
            <a:r>
              <a:rPr sz="2200" spc="-105" dirty="0">
                <a:latin typeface="Arial"/>
                <a:cs typeface="Arial"/>
              </a:rPr>
              <a:t>de </a:t>
            </a:r>
            <a:r>
              <a:rPr sz="2200" spc="-155" dirty="0">
                <a:latin typeface="Arial"/>
                <a:cs typeface="Arial"/>
              </a:rPr>
              <a:t>l’IASB </a:t>
            </a:r>
            <a:r>
              <a:rPr sz="2200" spc="-10" dirty="0">
                <a:latin typeface="Arial"/>
                <a:cs typeface="Arial"/>
              </a:rPr>
              <a:t>et </a:t>
            </a:r>
            <a:r>
              <a:rPr sz="2200" dirty="0">
                <a:latin typeface="Arial"/>
                <a:cs typeface="Arial"/>
              </a:rPr>
              <a:t>doit </a:t>
            </a:r>
            <a:r>
              <a:rPr sz="2200" spc="-85" dirty="0">
                <a:latin typeface="Arial"/>
                <a:cs typeface="Arial"/>
              </a:rPr>
              <a:t>comprendre </a:t>
            </a:r>
            <a:r>
              <a:rPr sz="2200" spc="-120" dirty="0">
                <a:latin typeface="Arial"/>
                <a:cs typeface="Arial"/>
              </a:rPr>
              <a:t>les </a:t>
            </a:r>
            <a:r>
              <a:rPr sz="2200" spc="-140" dirty="0">
                <a:latin typeface="Arial"/>
                <a:cs typeface="Arial"/>
              </a:rPr>
              <a:t>avis  </a:t>
            </a:r>
            <a:r>
              <a:rPr sz="2200" spc="-80" dirty="0">
                <a:latin typeface="Arial"/>
                <a:cs typeface="Arial"/>
              </a:rPr>
              <a:t>contraires </a:t>
            </a:r>
            <a:r>
              <a:rPr sz="2200" spc="-110" dirty="0">
                <a:latin typeface="Arial"/>
                <a:cs typeface="Arial"/>
              </a:rPr>
              <a:t>émis </a:t>
            </a:r>
            <a:r>
              <a:rPr sz="2200" spc="-75" dirty="0">
                <a:latin typeface="Arial"/>
                <a:cs typeface="Arial"/>
              </a:rPr>
              <a:t>par </a:t>
            </a:r>
            <a:r>
              <a:rPr sz="2200" spc="-80" dirty="0">
                <a:latin typeface="Arial"/>
                <a:cs typeface="Arial"/>
              </a:rPr>
              <a:t>certains </a:t>
            </a:r>
            <a:r>
              <a:rPr sz="2200" spc="-105" dirty="0">
                <a:latin typeface="Arial"/>
                <a:cs typeface="Arial"/>
              </a:rPr>
              <a:t>membres </a:t>
            </a:r>
            <a:r>
              <a:rPr sz="2200" spc="-75" dirty="0">
                <a:latin typeface="Arial"/>
                <a:cs typeface="Arial"/>
              </a:rPr>
              <a:t>du </a:t>
            </a:r>
            <a:r>
              <a:rPr sz="2200" spc="-105" dirty="0">
                <a:latin typeface="Arial"/>
                <a:cs typeface="Arial"/>
              </a:rPr>
              <a:t>Board. </a:t>
            </a:r>
            <a:r>
              <a:rPr sz="2200" spc="-150" dirty="0">
                <a:latin typeface="Arial"/>
                <a:cs typeface="Arial"/>
              </a:rPr>
              <a:t>Toutes </a:t>
            </a:r>
            <a:r>
              <a:rPr sz="2200" spc="-125" dirty="0">
                <a:latin typeface="Arial"/>
                <a:cs typeface="Arial"/>
              </a:rPr>
              <a:t>les  </a:t>
            </a:r>
            <a:r>
              <a:rPr sz="2200" spc="-95" dirty="0">
                <a:latin typeface="Arial"/>
                <a:cs typeface="Arial"/>
              </a:rPr>
              <a:t>organisations </a:t>
            </a:r>
            <a:r>
              <a:rPr sz="2200" spc="-105" dirty="0">
                <a:latin typeface="Arial"/>
                <a:cs typeface="Arial"/>
              </a:rPr>
              <a:t>membres </a:t>
            </a:r>
            <a:r>
              <a:rPr sz="2200" spc="-100" dirty="0">
                <a:latin typeface="Arial"/>
                <a:cs typeface="Arial"/>
              </a:rPr>
              <a:t>de </a:t>
            </a:r>
            <a:r>
              <a:rPr sz="2200" spc="-155" dirty="0">
                <a:latin typeface="Arial"/>
                <a:cs typeface="Arial"/>
              </a:rPr>
              <a:t>l’IASB </a:t>
            </a:r>
            <a:r>
              <a:rPr sz="2200" spc="-15" dirty="0">
                <a:latin typeface="Arial"/>
                <a:cs typeface="Arial"/>
              </a:rPr>
              <a:t>et </a:t>
            </a:r>
            <a:r>
              <a:rPr sz="2200" spc="-120" dirty="0">
                <a:latin typeface="Arial"/>
                <a:cs typeface="Arial"/>
              </a:rPr>
              <a:t>les </a:t>
            </a:r>
            <a:r>
              <a:rPr sz="2200" spc="-70" dirty="0">
                <a:latin typeface="Arial"/>
                <a:cs typeface="Arial"/>
              </a:rPr>
              <a:t>parties </a:t>
            </a:r>
            <a:r>
              <a:rPr sz="2200" spc="-110" dirty="0">
                <a:latin typeface="Arial"/>
                <a:cs typeface="Arial"/>
              </a:rPr>
              <a:t>intéressées </a:t>
            </a:r>
            <a:r>
              <a:rPr sz="2200" spc="-70" dirty="0">
                <a:latin typeface="Arial"/>
                <a:cs typeface="Arial"/>
              </a:rPr>
              <a:t>sont  </a:t>
            </a:r>
            <a:r>
              <a:rPr sz="2200" spc="-120" dirty="0">
                <a:latin typeface="Arial"/>
                <a:cs typeface="Arial"/>
              </a:rPr>
              <a:t>appelées </a:t>
            </a:r>
            <a:r>
              <a:rPr sz="2200" spc="-175" dirty="0">
                <a:latin typeface="Arial"/>
                <a:cs typeface="Arial"/>
              </a:rPr>
              <a:t>à </a:t>
            </a:r>
            <a:r>
              <a:rPr sz="2200" spc="-70" dirty="0">
                <a:latin typeface="Arial"/>
                <a:cs typeface="Arial"/>
              </a:rPr>
              <a:t>commenter </a:t>
            </a:r>
            <a:r>
              <a:rPr sz="2200" spc="-150" dirty="0">
                <a:latin typeface="Arial"/>
                <a:cs typeface="Arial"/>
              </a:rPr>
              <a:t>ce </a:t>
            </a:r>
            <a:r>
              <a:rPr sz="2200" spc="-25" dirty="0">
                <a:latin typeface="Arial"/>
                <a:cs typeface="Arial"/>
              </a:rPr>
              <a:t>projet </a:t>
            </a:r>
            <a:r>
              <a:rPr sz="2200" spc="-80" dirty="0">
                <a:latin typeface="Arial"/>
                <a:cs typeface="Arial"/>
              </a:rPr>
              <a:t>(durée </a:t>
            </a:r>
            <a:r>
              <a:rPr sz="2200" spc="-105" dirty="0">
                <a:latin typeface="Arial"/>
                <a:cs typeface="Arial"/>
              </a:rPr>
              <a:t>de </a:t>
            </a:r>
            <a:r>
              <a:rPr sz="2200" spc="-90" dirty="0">
                <a:latin typeface="Arial"/>
                <a:cs typeface="Arial"/>
              </a:rPr>
              <a:t>commentaires </a:t>
            </a:r>
            <a:r>
              <a:rPr sz="2200" spc="-25" dirty="0">
                <a:latin typeface="Arial"/>
                <a:cs typeface="Arial"/>
              </a:rPr>
              <a:t>: </a:t>
            </a:r>
            <a:r>
              <a:rPr sz="2200" spc="-114" dirty="0">
                <a:latin typeface="Arial"/>
                <a:cs typeface="Arial"/>
              </a:rPr>
              <a:t>3 </a:t>
            </a:r>
            <a:r>
              <a:rPr sz="2200" spc="-95" dirty="0">
                <a:latin typeface="Arial"/>
                <a:cs typeface="Arial"/>
              </a:rPr>
              <a:t>mois  </a:t>
            </a:r>
            <a:r>
              <a:rPr sz="2200" spc="-60" dirty="0">
                <a:latin typeface="Arial"/>
                <a:cs typeface="Arial"/>
              </a:rPr>
              <a:t>minimum).</a:t>
            </a:r>
            <a:endParaRPr sz="2200">
              <a:latin typeface="Arial"/>
              <a:cs typeface="Arial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26FA775-A419-7A16-EE45-E96DFB932F5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35</a:t>
            </a:fld>
            <a:endParaRPr lang="fr-F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58528" y="1072387"/>
            <a:ext cx="64852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Processus </a:t>
            </a:r>
            <a:r>
              <a:rPr sz="3200" dirty="0"/>
              <a:t>d’élaboration </a:t>
            </a:r>
            <a:r>
              <a:rPr sz="3200" spc="-5" dirty="0"/>
              <a:t>d’une</a:t>
            </a:r>
            <a:r>
              <a:rPr sz="3200" spc="-155" dirty="0"/>
              <a:t> </a:t>
            </a:r>
            <a:r>
              <a:rPr sz="3200" dirty="0"/>
              <a:t>norme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2354071"/>
            <a:ext cx="8424545" cy="37801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0" marR="5715" indent="-609600">
              <a:lnSpc>
                <a:spcPct val="100000"/>
              </a:lnSpc>
              <a:spcBef>
                <a:spcPts val="95"/>
              </a:spcBef>
              <a:buAutoNum type="arabicPeriod" startAt="7"/>
              <a:tabLst>
                <a:tab pos="621665" algn="l"/>
                <a:tab pos="622300" algn="l"/>
              </a:tabLst>
            </a:pPr>
            <a:r>
              <a:rPr sz="2200" spc="-135" dirty="0">
                <a:latin typeface="Arial"/>
                <a:cs typeface="Arial"/>
              </a:rPr>
              <a:t>Analyse </a:t>
            </a:r>
            <a:r>
              <a:rPr sz="2200" spc="-15" dirty="0">
                <a:latin typeface="Arial"/>
                <a:cs typeface="Arial"/>
              </a:rPr>
              <a:t>et </a:t>
            </a:r>
            <a:r>
              <a:rPr sz="2200" spc="-80" dirty="0">
                <a:latin typeface="Arial"/>
                <a:cs typeface="Arial"/>
              </a:rPr>
              <a:t>prise </a:t>
            </a:r>
            <a:r>
              <a:rPr sz="2200" spc="-105" dirty="0">
                <a:latin typeface="Arial"/>
                <a:cs typeface="Arial"/>
              </a:rPr>
              <a:t>en </a:t>
            </a:r>
            <a:r>
              <a:rPr sz="2200" spc="-75" dirty="0">
                <a:latin typeface="Arial"/>
                <a:cs typeface="Arial"/>
              </a:rPr>
              <a:t>considération </a:t>
            </a:r>
            <a:r>
              <a:rPr sz="2200" spc="-155" dirty="0">
                <a:latin typeface="Arial"/>
                <a:cs typeface="Arial"/>
              </a:rPr>
              <a:t>des </a:t>
            </a:r>
            <a:r>
              <a:rPr sz="2200" spc="-90" dirty="0">
                <a:latin typeface="Arial"/>
                <a:cs typeface="Arial"/>
              </a:rPr>
              <a:t>commentaires </a:t>
            </a:r>
            <a:r>
              <a:rPr sz="2200" spc="-125" dirty="0">
                <a:latin typeface="Arial"/>
                <a:cs typeface="Arial"/>
              </a:rPr>
              <a:t>reçus </a:t>
            </a:r>
            <a:r>
              <a:rPr sz="2200" spc="-95" dirty="0">
                <a:latin typeface="Arial"/>
                <a:cs typeface="Arial"/>
              </a:rPr>
              <a:t>sur </a:t>
            </a:r>
            <a:r>
              <a:rPr sz="2200" spc="-125" dirty="0">
                <a:latin typeface="Arial"/>
                <a:cs typeface="Arial"/>
              </a:rPr>
              <a:t>les  </a:t>
            </a:r>
            <a:r>
              <a:rPr sz="2200" spc="-95" dirty="0">
                <a:latin typeface="Arial"/>
                <a:cs typeface="Arial"/>
              </a:rPr>
              <a:t>documents </a:t>
            </a:r>
            <a:r>
              <a:rPr sz="2200" spc="-105" dirty="0">
                <a:latin typeface="Arial"/>
                <a:cs typeface="Arial"/>
              </a:rPr>
              <a:t>de </a:t>
            </a:r>
            <a:r>
              <a:rPr sz="2200" spc="-114" dirty="0">
                <a:latin typeface="Arial"/>
                <a:cs typeface="Arial"/>
              </a:rPr>
              <a:t>discussion </a:t>
            </a:r>
            <a:r>
              <a:rPr sz="2200" spc="-15" dirty="0">
                <a:latin typeface="Arial"/>
                <a:cs typeface="Arial"/>
              </a:rPr>
              <a:t>et </a:t>
            </a:r>
            <a:r>
              <a:rPr sz="2200" spc="-75" dirty="0">
                <a:latin typeface="Arial"/>
                <a:cs typeface="Arial"/>
              </a:rPr>
              <a:t>du</a:t>
            </a:r>
            <a:r>
              <a:rPr sz="2200" spc="-235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projet.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AutoNum type="arabicPeriod" startAt="7"/>
            </a:pPr>
            <a:endParaRPr sz="3200">
              <a:latin typeface="Arial"/>
              <a:cs typeface="Arial"/>
            </a:endParaRPr>
          </a:p>
          <a:p>
            <a:pPr marL="622300" marR="5080" indent="-609600">
              <a:lnSpc>
                <a:spcPct val="100000"/>
              </a:lnSpc>
              <a:buAutoNum type="arabicPeriod" startAt="7"/>
              <a:tabLst>
                <a:tab pos="621665" algn="l"/>
                <a:tab pos="622300" algn="l"/>
              </a:tabLst>
            </a:pPr>
            <a:r>
              <a:rPr sz="2200" spc="-105" dirty="0">
                <a:latin typeface="Arial"/>
                <a:cs typeface="Arial"/>
              </a:rPr>
              <a:t>Réflexion </a:t>
            </a:r>
            <a:r>
              <a:rPr sz="2200" spc="-95" dirty="0">
                <a:latin typeface="Arial"/>
                <a:cs typeface="Arial"/>
              </a:rPr>
              <a:t>sur </a:t>
            </a:r>
            <a:r>
              <a:rPr sz="2200" spc="-30" dirty="0">
                <a:latin typeface="Arial"/>
                <a:cs typeface="Arial"/>
              </a:rPr>
              <a:t>l’opportunité </a:t>
            </a:r>
            <a:r>
              <a:rPr sz="2200" spc="-100" dirty="0">
                <a:latin typeface="Arial"/>
                <a:cs typeface="Arial"/>
              </a:rPr>
              <a:t>d’organiser </a:t>
            </a:r>
            <a:r>
              <a:rPr sz="2200" spc="-155" dirty="0">
                <a:latin typeface="Arial"/>
                <a:cs typeface="Arial"/>
              </a:rPr>
              <a:t>des </a:t>
            </a:r>
            <a:r>
              <a:rPr sz="2200" spc="-65" dirty="0">
                <a:latin typeface="Arial"/>
                <a:cs typeface="Arial"/>
              </a:rPr>
              <a:t>auditions </a:t>
            </a:r>
            <a:r>
              <a:rPr sz="2200" spc="-85" dirty="0">
                <a:latin typeface="Arial"/>
                <a:cs typeface="Arial"/>
              </a:rPr>
              <a:t>publiques </a:t>
            </a:r>
            <a:r>
              <a:rPr sz="2200" spc="-70" dirty="0">
                <a:latin typeface="Arial"/>
                <a:cs typeface="Arial"/>
              </a:rPr>
              <a:t>ou </a:t>
            </a:r>
            <a:r>
              <a:rPr sz="2200" spc="-105" dirty="0">
                <a:latin typeface="Arial"/>
                <a:cs typeface="Arial"/>
              </a:rPr>
              <a:t>de  </a:t>
            </a:r>
            <a:r>
              <a:rPr sz="2200" spc="-55" dirty="0">
                <a:latin typeface="Arial"/>
                <a:cs typeface="Arial"/>
              </a:rPr>
              <a:t>faire </a:t>
            </a:r>
            <a:r>
              <a:rPr sz="2200" spc="-155" dirty="0">
                <a:latin typeface="Arial"/>
                <a:cs typeface="Arial"/>
              </a:rPr>
              <a:t>des </a:t>
            </a:r>
            <a:r>
              <a:rPr sz="2200" spc="-85" dirty="0">
                <a:latin typeface="Arial"/>
                <a:cs typeface="Arial"/>
              </a:rPr>
              <a:t>tests </a:t>
            </a:r>
            <a:r>
              <a:rPr sz="2200" spc="-70" dirty="0">
                <a:latin typeface="Arial"/>
                <a:cs typeface="Arial"/>
              </a:rPr>
              <a:t>d’application </a:t>
            </a:r>
            <a:r>
              <a:rPr sz="2200" spc="-95" dirty="0">
                <a:latin typeface="Arial"/>
                <a:cs typeface="Arial"/>
              </a:rPr>
              <a:t>sur </a:t>
            </a:r>
            <a:r>
              <a:rPr sz="2200" spc="-60" dirty="0">
                <a:latin typeface="Arial"/>
                <a:cs typeface="Arial"/>
              </a:rPr>
              <a:t>le</a:t>
            </a:r>
            <a:r>
              <a:rPr sz="2200" spc="-245" dirty="0">
                <a:latin typeface="Arial"/>
                <a:cs typeface="Arial"/>
              </a:rPr>
              <a:t> </a:t>
            </a:r>
            <a:r>
              <a:rPr sz="2200" spc="-40" dirty="0">
                <a:latin typeface="Arial"/>
                <a:cs typeface="Arial"/>
              </a:rPr>
              <a:t>terrain.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AutoNum type="arabicPeriod" startAt="7"/>
            </a:pPr>
            <a:endParaRPr sz="32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AutoNum type="arabicPeriod" startAt="7"/>
              <a:tabLst>
                <a:tab pos="621665" algn="l"/>
                <a:tab pos="622300" algn="l"/>
              </a:tabLst>
            </a:pPr>
            <a:r>
              <a:rPr sz="2200" spc="-65" dirty="0">
                <a:latin typeface="Arial"/>
                <a:cs typeface="Arial"/>
              </a:rPr>
              <a:t>Approbation </a:t>
            </a:r>
            <a:r>
              <a:rPr sz="2200" spc="-105" dirty="0">
                <a:latin typeface="Arial"/>
                <a:cs typeface="Arial"/>
              </a:rPr>
              <a:t>de </a:t>
            </a:r>
            <a:r>
              <a:rPr sz="2200" spc="-80" dirty="0">
                <a:latin typeface="Arial"/>
                <a:cs typeface="Arial"/>
              </a:rPr>
              <a:t>la </a:t>
            </a:r>
            <a:r>
              <a:rPr sz="2200" spc="-65" dirty="0">
                <a:latin typeface="Arial"/>
                <a:cs typeface="Arial"/>
              </a:rPr>
              <a:t>norme </a:t>
            </a:r>
            <a:r>
              <a:rPr sz="2200" spc="-75" dirty="0">
                <a:latin typeface="Arial"/>
                <a:cs typeface="Arial"/>
              </a:rPr>
              <a:t>par </a:t>
            </a:r>
            <a:r>
              <a:rPr sz="2200" spc="-125" dirty="0">
                <a:latin typeface="Arial"/>
                <a:cs typeface="Arial"/>
              </a:rPr>
              <a:t>au </a:t>
            </a:r>
            <a:r>
              <a:rPr sz="2200" spc="-90" dirty="0">
                <a:latin typeface="Arial"/>
                <a:cs typeface="Arial"/>
              </a:rPr>
              <a:t>moins </a:t>
            </a:r>
            <a:r>
              <a:rPr sz="2200" spc="-114" dirty="0">
                <a:latin typeface="Arial"/>
                <a:cs typeface="Arial"/>
              </a:rPr>
              <a:t>8 </a:t>
            </a:r>
            <a:r>
              <a:rPr sz="2200" spc="-85" dirty="0">
                <a:latin typeface="Arial"/>
                <a:cs typeface="Arial"/>
              </a:rPr>
              <a:t>voix </a:t>
            </a:r>
            <a:r>
              <a:rPr sz="2200" spc="-105" dirty="0">
                <a:latin typeface="Arial"/>
                <a:cs typeface="Arial"/>
              </a:rPr>
              <a:t>de</a:t>
            </a:r>
            <a:r>
              <a:rPr sz="2200" spc="-365" dirty="0">
                <a:latin typeface="Arial"/>
                <a:cs typeface="Arial"/>
              </a:rPr>
              <a:t> </a:t>
            </a:r>
            <a:r>
              <a:rPr sz="2200" spc="-140" dirty="0">
                <a:latin typeface="Arial"/>
                <a:cs typeface="Arial"/>
              </a:rPr>
              <a:t>l’IASB.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AutoNum type="arabicPeriod" startAt="7"/>
            </a:pPr>
            <a:endParaRPr sz="3200">
              <a:latin typeface="Arial"/>
              <a:cs typeface="Arial"/>
            </a:endParaRPr>
          </a:p>
          <a:p>
            <a:pPr marL="622300" marR="5080" indent="-609600">
              <a:lnSpc>
                <a:spcPct val="100000"/>
              </a:lnSpc>
              <a:spcBef>
                <a:spcPts val="5"/>
              </a:spcBef>
              <a:buAutoNum type="arabicPeriod" startAt="7"/>
              <a:tabLst>
                <a:tab pos="621665" algn="l"/>
                <a:tab pos="622300" algn="l"/>
              </a:tabLst>
            </a:pPr>
            <a:r>
              <a:rPr sz="2200" spc="-80" dirty="0">
                <a:latin typeface="Arial"/>
                <a:cs typeface="Arial"/>
              </a:rPr>
              <a:t>Publication </a:t>
            </a:r>
            <a:r>
              <a:rPr sz="2200" spc="-110" dirty="0">
                <a:latin typeface="Arial"/>
                <a:cs typeface="Arial"/>
              </a:rPr>
              <a:t>de </a:t>
            </a:r>
            <a:r>
              <a:rPr sz="2200" spc="-80" dirty="0">
                <a:latin typeface="Arial"/>
                <a:cs typeface="Arial"/>
              </a:rPr>
              <a:t>la </a:t>
            </a:r>
            <a:r>
              <a:rPr sz="2200" spc="-65" dirty="0">
                <a:latin typeface="Arial"/>
                <a:cs typeface="Arial"/>
              </a:rPr>
              <a:t>norme </a:t>
            </a:r>
            <a:r>
              <a:rPr sz="2200" spc="-35" dirty="0">
                <a:latin typeface="Arial"/>
                <a:cs typeface="Arial"/>
              </a:rPr>
              <a:t>définitive </a:t>
            </a:r>
            <a:r>
              <a:rPr sz="2200" spc="-15" dirty="0">
                <a:latin typeface="Arial"/>
                <a:cs typeface="Arial"/>
              </a:rPr>
              <a:t>et </a:t>
            </a:r>
            <a:r>
              <a:rPr sz="2200" spc="-105" dirty="0">
                <a:latin typeface="Arial"/>
                <a:cs typeface="Arial"/>
              </a:rPr>
              <a:t>de </a:t>
            </a:r>
            <a:r>
              <a:rPr sz="2200" spc="-204" dirty="0">
                <a:latin typeface="Arial"/>
                <a:cs typeface="Arial"/>
              </a:rPr>
              <a:t>ses </a:t>
            </a:r>
            <a:r>
              <a:rPr sz="2200" spc="-90" dirty="0">
                <a:latin typeface="Arial"/>
                <a:cs typeface="Arial"/>
              </a:rPr>
              <a:t>compléments </a:t>
            </a:r>
            <a:r>
              <a:rPr sz="2200" spc="-135" dirty="0">
                <a:latin typeface="Arial"/>
                <a:cs typeface="Arial"/>
              </a:rPr>
              <a:t>(annexes,  </a:t>
            </a:r>
            <a:r>
              <a:rPr sz="2200" spc="-110" dirty="0">
                <a:latin typeface="Arial"/>
                <a:cs typeface="Arial"/>
              </a:rPr>
              <a:t>conclusions </a:t>
            </a:r>
            <a:r>
              <a:rPr sz="2200" spc="-75" dirty="0">
                <a:latin typeface="Arial"/>
                <a:cs typeface="Arial"/>
              </a:rPr>
              <a:t>du </a:t>
            </a:r>
            <a:r>
              <a:rPr sz="2200" spc="-65" dirty="0">
                <a:latin typeface="Arial"/>
                <a:cs typeface="Arial"/>
              </a:rPr>
              <a:t>normalisateur </a:t>
            </a:r>
            <a:r>
              <a:rPr sz="2200" spc="-15" dirty="0">
                <a:latin typeface="Arial"/>
                <a:cs typeface="Arial"/>
              </a:rPr>
              <a:t>et </a:t>
            </a:r>
            <a:r>
              <a:rPr sz="2200" spc="-95" dirty="0">
                <a:latin typeface="Arial"/>
                <a:cs typeface="Arial"/>
              </a:rPr>
              <a:t>guide </a:t>
            </a:r>
            <a:r>
              <a:rPr sz="2200" spc="-70" dirty="0">
                <a:latin typeface="Arial"/>
                <a:cs typeface="Arial"/>
              </a:rPr>
              <a:t>d’application </a:t>
            </a:r>
            <a:r>
              <a:rPr sz="2200" spc="-60" dirty="0">
                <a:latin typeface="Arial"/>
                <a:cs typeface="Arial"/>
              </a:rPr>
              <a:t>le </a:t>
            </a:r>
            <a:r>
              <a:rPr sz="2200" spc="-204" dirty="0">
                <a:latin typeface="Arial"/>
                <a:cs typeface="Arial"/>
              </a:rPr>
              <a:t>cas</a:t>
            </a:r>
            <a:r>
              <a:rPr sz="2200" spc="-409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échéant.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6106A2-90A3-1DC0-8164-F68B301A947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36</a:t>
            </a:fld>
            <a:endParaRPr lang="fr-F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81004" y="994663"/>
            <a:ext cx="3428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Les normes</a:t>
            </a:r>
            <a:r>
              <a:rPr sz="3600" spc="-65" dirty="0"/>
              <a:t> </a:t>
            </a:r>
            <a:r>
              <a:rPr sz="3600" spc="-5" dirty="0"/>
              <a:t>IFRS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5306446" y="2481072"/>
            <a:ext cx="1849120" cy="1297305"/>
            <a:chOff x="5306446" y="2481072"/>
            <a:chExt cx="1849120" cy="1297305"/>
          </a:xfrm>
        </p:grpSpPr>
        <p:sp>
          <p:nvSpPr>
            <p:cNvPr id="5" name="object 5"/>
            <p:cNvSpPr/>
            <p:nvPr/>
          </p:nvSpPr>
          <p:spPr>
            <a:xfrm>
              <a:off x="5318638" y="2494788"/>
              <a:ext cx="1823085" cy="1283335"/>
            </a:xfrm>
            <a:custGeom>
              <a:avLst/>
              <a:gdLst/>
              <a:ahLst/>
              <a:cxnLst/>
              <a:rect l="l" t="t" r="r" b="b"/>
              <a:pathLst>
                <a:path w="1823084" h="1283335">
                  <a:moveTo>
                    <a:pt x="1822818" y="1283208"/>
                  </a:moveTo>
                  <a:lnTo>
                    <a:pt x="1808924" y="1245447"/>
                  </a:lnTo>
                  <a:lnTo>
                    <a:pt x="1792081" y="1202837"/>
                  </a:lnTo>
                  <a:lnTo>
                    <a:pt x="1774265" y="1160728"/>
                  </a:lnTo>
                  <a:lnTo>
                    <a:pt x="1755492" y="1119135"/>
                  </a:lnTo>
                  <a:lnTo>
                    <a:pt x="1735774" y="1078072"/>
                  </a:lnTo>
                  <a:lnTo>
                    <a:pt x="1715126" y="1037553"/>
                  </a:lnTo>
                  <a:lnTo>
                    <a:pt x="1693561" y="997591"/>
                  </a:lnTo>
                  <a:lnTo>
                    <a:pt x="1671094" y="958200"/>
                  </a:lnTo>
                  <a:lnTo>
                    <a:pt x="1647738" y="919395"/>
                  </a:lnTo>
                  <a:lnTo>
                    <a:pt x="1623507" y="881188"/>
                  </a:lnTo>
                  <a:lnTo>
                    <a:pt x="1598416" y="843593"/>
                  </a:lnTo>
                  <a:lnTo>
                    <a:pt x="1572477" y="806625"/>
                  </a:lnTo>
                  <a:lnTo>
                    <a:pt x="1545706" y="770297"/>
                  </a:lnTo>
                  <a:lnTo>
                    <a:pt x="1518115" y="734623"/>
                  </a:lnTo>
                  <a:lnTo>
                    <a:pt x="1489719" y="699617"/>
                  </a:lnTo>
                  <a:lnTo>
                    <a:pt x="1460532" y="665293"/>
                  </a:lnTo>
                  <a:lnTo>
                    <a:pt x="1430567" y="631663"/>
                  </a:lnTo>
                  <a:lnTo>
                    <a:pt x="1399839" y="598743"/>
                  </a:lnTo>
                  <a:lnTo>
                    <a:pt x="1368361" y="566547"/>
                  </a:lnTo>
                  <a:lnTo>
                    <a:pt x="1336147" y="535086"/>
                  </a:lnTo>
                  <a:lnTo>
                    <a:pt x="1303212" y="504377"/>
                  </a:lnTo>
                  <a:lnTo>
                    <a:pt x="1269568" y="474432"/>
                  </a:lnTo>
                  <a:lnTo>
                    <a:pt x="1235231" y="445265"/>
                  </a:lnTo>
                  <a:lnTo>
                    <a:pt x="1200213" y="416890"/>
                  </a:lnTo>
                  <a:lnTo>
                    <a:pt x="1164529" y="389321"/>
                  </a:lnTo>
                  <a:lnTo>
                    <a:pt x="1128193" y="362572"/>
                  </a:lnTo>
                  <a:lnTo>
                    <a:pt x="1091218" y="336656"/>
                  </a:lnTo>
                  <a:lnTo>
                    <a:pt x="1053618" y="311587"/>
                  </a:lnTo>
                  <a:lnTo>
                    <a:pt x="1015408" y="287379"/>
                  </a:lnTo>
                  <a:lnTo>
                    <a:pt x="976601" y="264047"/>
                  </a:lnTo>
                  <a:lnTo>
                    <a:pt x="937212" y="241602"/>
                  </a:lnTo>
                  <a:lnTo>
                    <a:pt x="897253" y="220061"/>
                  </a:lnTo>
                  <a:lnTo>
                    <a:pt x="856739" y="199435"/>
                  </a:lnTo>
                  <a:lnTo>
                    <a:pt x="815684" y="179740"/>
                  </a:lnTo>
                  <a:lnTo>
                    <a:pt x="774102" y="160988"/>
                  </a:lnTo>
                  <a:lnTo>
                    <a:pt x="732006" y="143195"/>
                  </a:lnTo>
                  <a:lnTo>
                    <a:pt x="689411" y="126372"/>
                  </a:lnTo>
                  <a:lnTo>
                    <a:pt x="646331" y="110535"/>
                  </a:lnTo>
                  <a:lnTo>
                    <a:pt x="602778" y="95697"/>
                  </a:lnTo>
                  <a:lnTo>
                    <a:pt x="558768" y="81872"/>
                  </a:lnTo>
                  <a:lnTo>
                    <a:pt x="514314" y="69073"/>
                  </a:lnTo>
                  <a:lnTo>
                    <a:pt x="469430" y="57315"/>
                  </a:lnTo>
                  <a:lnTo>
                    <a:pt x="424130" y="46612"/>
                  </a:lnTo>
                  <a:lnTo>
                    <a:pt x="378428" y="36976"/>
                  </a:lnTo>
                  <a:lnTo>
                    <a:pt x="332337" y="28422"/>
                  </a:lnTo>
                  <a:lnTo>
                    <a:pt x="285873" y="20965"/>
                  </a:lnTo>
                  <a:lnTo>
                    <a:pt x="239047" y="14616"/>
                  </a:lnTo>
                  <a:lnTo>
                    <a:pt x="191875" y="9391"/>
                  </a:lnTo>
                  <a:lnTo>
                    <a:pt x="144371" y="5303"/>
                  </a:lnTo>
                  <a:lnTo>
                    <a:pt x="96547" y="2366"/>
                  </a:lnTo>
                  <a:lnTo>
                    <a:pt x="48419" y="593"/>
                  </a:lnTo>
                  <a:lnTo>
                    <a:pt x="0" y="0"/>
                  </a:lnTo>
                  <a:lnTo>
                    <a:pt x="0" y="1283208"/>
                  </a:lnTo>
                  <a:lnTo>
                    <a:pt x="1822818" y="1283208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06446" y="2481072"/>
              <a:ext cx="1849120" cy="1297305"/>
            </a:xfrm>
            <a:custGeom>
              <a:avLst/>
              <a:gdLst/>
              <a:ahLst/>
              <a:cxnLst/>
              <a:rect l="l" t="t" r="r" b="b"/>
              <a:pathLst>
                <a:path w="1849120" h="1297304">
                  <a:moveTo>
                    <a:pt x="1848715" y="1296924"/>
                  </a:moveTo>
                  <a:lnTo>
                    <a:pt x="1807464" y="1190244"/>
                  </a:lnTo>
                  <a:lnTo>
                    <a:pt x="1767840" y="1103376"/>
                  </a:lnTo>
                  <a:lnTo>
                    <a:pt x="1725168" y="1019556"/>
                  </a:lnTo>
                  <a:lnTo>
                    <a:pt x="1677924" y="938784"/>
                  </a:lnTo>
                  <a:lnTo>
                    <a:pt x="1627632" y="859536"/>
                  </a:lnTo>
                  <a:lnTo>
                    <a:pt x="1572768" y="783336"/>
                  </a:lnTo>
                  <a:lnTo>
                    <a:pt x="1514856" y="708660"/>
                  </a:lnTo>
                  <a:lnTo>
                    <a:pt x="1453896" y="638556"/>
                  </a:lnTo>
                  <a:lnTo>
                    <a:pt x="1389888" y="571500"/>
                  </a:lnTo>
                  <a:lnTo>
                    <a:pt x="1321308" y="505968"/>
                  </a:lnTo>
                  <a:lnTo>
                    <a:pt x="1251204" y="445008"/>
                  </a:lnTo>
                  <a:lnTo>
                    <a:pt x="1178052" y="387096"/>
                  </a:lnTo>
                  <a:lnTo>
                    <a:pt x="1101852" y="333756"/>
                  </a:lnTo>
                  <a:lnTo>
                    <a:pt x="1022604" y="281940"/>
                  </a:lnTo>
                  <a:lnTo>
                    <a:pt x="940308" y="234696"/>
                  </a:lnTo>
                  <a:lnTo>
                    <a:pt x="856488" y="192024"/>
                  </a:lnTo>
                  <a:lnTo>
                    <a:pt x="769620" y="153924"/>
                  </a:lnTo>
                  <a:lnTo>
                    <a:pt x="681228" y="118872"/>
                  </a:lnTo>
                  <a:lnTo>
                    <a:pt x="591312" y="88392"/>
                  </a:lnTo>
                  <a:lnTo>
                    <a:pt x="498348" y="60960"/>
                  </a:lnTo>
                  <a:lnTo>
                    <a:pt x="403860" y="39624"/>
                  </a:lnTo>
                  <a:lnTo>
                    <a:pt x="307848" y="22860"/>
                  </a:lnTo>
                  <a:lnTo>
                    <a:pt x="210312" y="10668"/>
                  </a:lnTo>
                  <a:lnTo>
                    <a:pt x="112776" y="3048"/>
                  </a:lnTo>
                  <a:lnTo>
                    <a:pt x="12192" y="0"/>
                  </a:lnTo>
                  <a:lnTo>
                    <a:pt x="9144" y="0"/>
                  </a:lnTo>
                  <a:lnTo>
                    <a:pt x="6096" y="1524"/>
                  </a:lnTo>
                  <a:lnTo>
                    <a:pt x="1524" y="6096"/>
                  </a:lnTo>
                  <a:lnTo>
                    <a:pt x="0" y="9144"/>
                  </a:lnTo>
                  <a:lnTo>
                    <a:pt x="0" y="1296924"/>
                  </a:lnTo>
                  <a:lnTo>
                    <a:pt x="12192" y="1296924"/>
                  </a:lnTo>
                  <a:lnTo>
                    <a:pt x="12192" y="25908"/>
                  </a:lnTo>
                  <a:lnTo>
                    <a:pt x="24384" y="13716"/>
                  </a:lnTo>
                  <a:lnTo>
                    <a:pt x="24384" y="26283"/>
                  </a:lnTo>
                  <a:lnTo>
                    <a:pt x="111252" y="28956"/>
                  </a:lnTo>
                  <a:lnTo>
                    <a:pt x="208788" y="35052"/>
                  </a:lnTo>
                  <a:lnTo>
                    <a:pt x="304800" y="47244"/>
                  </a:lnTo>
                  <a:lnTo>
                    <a:pt x="399288" y="65532"/>
                  </a:lnTo>
                  <a:lnTo>
                    <a:pt x="492252" y="86868"/>
                  </a:lnTo>
                  <a:lnTo>
                    <a:pt x="583692" y="112776"/>
                  </a:lnTo>
                  <a:lnTo>
                    <a:pt x="673608" y="143256"/>
                  </a:lnTo>
                  <a:lnTo>
                    <a:pt x="760476" y="176784"/>
                  </a:lnTo>
                  <a:lnTo>
                    <a:pt x="845820" y="214884"/>
                  </a:lnTo>
                  <a:lnTo>
                    <a:pt x="929640" y="257556"/>
                  </a:lnTo>
                  <a:lnTo>
                    <a:pt x="1008888" y="304800"/>
                  </a:lnTo>
                  <a:lnTo>
                    <a:pt x="1088136" y="355092"/>
                  </a:lnTo>
                  <a:lnTo>
                    <a:pt x="1162812" y="408432"/>
                  </a:lnTo>
                  <a:lnTo>
                    <a:pt x="1235964" y="464820"/>
                  </a:lnTo>
                  <a:lnTo>
                    <a:pt x="1304544" y="525780"/>
                  </a:lnTo>
                  <a:lnTo>
                    <a:pt x="1371600" y="589788"/>
                  </a:lnTo>
                  <a:lnTo>
                    <a:pt x="1435608" y="655320"/>
                  </a:lnTo>
                  <a:lnTo>
                    <a:pt x="1496568" y="725424"/>
                  </a:lnTo>
                  <a:lnTo>
                    <a:pt x="1552956" y="798576"/>
                  </a:lnTo>
                  <a:lnTo>
                    <a:pt x="1606296" y="873252"/>
                  </a:lnTo>
                  <a:lnTo>
                    <a:pt x="1656588" y="952500"/>
                  </a:lnTo>
                  <a:lnTo>
                    <a:pt x="1702308" y="1031748"/>
                  </a:lnTo>
                  <a:lnTo>
                    <a:pt x="1744980" y="1115568"/>
                  </a:lnTo>
                  <a:lnTo>
                    <a:pt x="1784604" y="1200912"/>
                  </a:lnTo>
                  <a:lnTo>
                    <a:pt x="1818132" y="1287780"/>
                  </a:lnTo>
                  <a:lnTo>
                    <a:pt x="1821231" y="1296924"/>
                  </a:lnTo>
                  <a:lnTo>
                    <a:pt x="1848715" y="1296924"/>
                  </a:lnTo>
                  <a:close/>
                </a:path>
                <a:path w="1849120" h="1297304">
                  <a:moveTo>
                    <a:pt x="24384" y="26283"/>
                  </a:moveTo>
                  <a:lnTo>
                    <a:pt x="24384" y="13716"/>
                  </a:lnTo>
                  <a:lnTo>
                    <a:pt x="12192" y="25908"/>
                  </a:lnTo>
                  <a:lnTo>
                    <a:pt x="24384" y="26283"/>
                  </a:lnTo>
                  <a:close/>
                </a:path>
                <a:path w="1849120" h="1297304">
                  <a:moveTo>
                    <a:pt x="24384" y="1296924"/>
                  </a:moveTo>
                  <a:lnTo>
                    <a:pt x="24384" y="26283"/>
                  </a:lnTo>
                  <a:lnTo>
                    <a:pt x="12192" y="25908"/>
                  </a:lnTo>
                  <a:lnTo>
                    <a:pt x="12192" y="1296924"/>
                  </a:lnTo>
                  <a:lnTo>
                    <a:pt x="24384" y="12969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653415" y="3522978"/>
            <a:ext cx="9213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Normes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323879" y="2481072"/>
            <a:ext cx="1848485" cy="1297305"/>
            <a:chOff x="3323879" y="2481072"/>
            <a:chExt cx="1848485" cy="1297305"/>
          </a:xfrm>
        </p:grpSpPr>
        <p:sp>
          <p:nvSpPr>
            <p:cNvPr id="9" name="object 9"/>
            <p:cNvSpPr/>
            <p:nvPr/>
          </p:nvSpPr>
          <p:spPr>
            <a:xfrm>
              <a:off x="3336679" y="2494788"/>
              <a:ext cx="1822450" cy="1283335"/>
            </a:xfrm>
            <a:custGeom>
              <a:avLst/>
              <a:gdLst/>
              <a:ahLst/>
              <a:cxnLst/>
              <a:rect l="l" t="t" r="r" b="b"/>
              <a:pathLst>
                <a:path w="1822450" h="1283335">
                  <a:moveTo>
                    <a:pt x="1821938" y="1283208"/>
                  </a:moveTo>
                  <a:lnTo>
                    <a:pt x="1821938" y="0"/>
                  </a:lnTo>
                  <a:lnTo>
                    <a:pt x="1771010" y="662"/>
                  </a:lnTo>
                  <a:lnTo>
                    <a:pt x="1720199" y="2645"/>
                  </a:lnTo>
                  <a:lnTo>
                    <a:pt x="1669529" y="5945"/>
                  </a:lnTo>
                  <a:lnTo>
                    <a:pt x="1619026" y="10558"/>
                  </a:lnTo>
                  <a:lnTo>
                    <a:pt x="1568716" y="16478"/>
                  </a:lnTo>
                  <a:lnTo>
                    <a:pt x="1518622" y="23701"/>
                  </a:lnTo>
                  <a:lnTo>
                    <a:pt x="1468771" y="32222"/>
                  </a:lnTo>
                  <a:lnTo>
                    <a:pt x="1419187" y="42038"/>
                  </a:lnTo>
                  <a:lnTo>
                    <a:pt x="1369896" y="53142"/>
                  </a:lnTo>
                  <a:lnTo>
                    <a:pt x="1320923" y="65532"/>
                  </a:lnTo>
                  <a:lnTo>
                    <a:pt x="1272292" y="79201"/>
                  </a:lnTo>
                  <a:lnTo>
                    <a:pt x="1224030" y="94146"/>
                  </a:lnTo>
                  <a:lnTo>
                    <a:pt x="1176161" y="110362"/>
                  </a:lnTo>
                  <a:lnTo>
                    <a:pt x="1128710" y="127845"/>
                  </a:lnTo>
                  <a:lnTo>
                    <a:pt x="1081702" y="146589"/>
                  </a:lnTo>
                  <a:lnTo>
                    <a:pt x="1035164" y="166591"/>
                  </a:lnTo>
                  <a:lnTo>
                    <a:pt x="989119" y="187845"/>
                  </a:lnTo>
                  <a:lnTo>
                    <a:pt x="943593" y="210348"/>
                  </a:lnTo>
                  <a:lnTo>
                    <a:pt x="898611" y="234094"/>
                  </a:lnTo>
                  <a:lnTo>
                    <a:pt x="854198" y="259080"/>
                  </a:lnTo>
                  <a:lnTo>
                    <a:pt x="812569" y="283770"/>
                  </a:lnTo>
                  <a:lnTo>
                    <a:pt x="771783" y="309338"/>
                  </a:lnTo>
                  <a:lnTo>
                    <a:pt x="731844" y="335764"/>
                  </a:lnTo>
                  <a:lnTo>
                    <a:pt x="692758" y="363030"/>
                  </a:lnTo>
                  <a:lnTo>
                    <a:pt x="654530" y="391116"/>
                  </a:lnTo>
                  <a:lnTo>
                    <a:pt x="617165" y="420004"/>
                  </a:lnTo>
                  <a:lnTo>
                    <a:pt x="580668" y="449675"/>
                  </a:lnTo>
                  <a:lnTo>
                    <a:pt x="545043" y="480109"/>
                  </a:lnTo>
                  <a:lnTo>
                    <a:pt x="510297" y="511287"/>
                  </a:lnTo>
                  <a:lnTo>
                    <a:pt x="476434" y="543192"/>
                  </a:lnTo>
                  <a:lnTo>
                    <a:pt x="443459" y="575803"/>
                  </a:lnTo>
                  <a:lnTo>
                    <a:pt x="411377" y="609103"/>
                  </a:lnTo>
                  <a:lnTo>
                    <a:pt x="380193" y="643071"/>
                  </a:lnTo>
                  <a:lnTo>
                    <a:pt x="349913" y="677689"/>
                  </a:lnTo>
                  <a:lnTo>
                    <a:pt x="320541" y="712938"/>
                  </a:lnTo>
                  <a:lnTo>
                    <a:pt x="292082" y="748798"/>
                  </a:lnTo>
                  <a:lnTo>
                    <a:pt x="264542" y="785252"/>
                  </a:lnTo>
                  <a:lnTo>
                    <a:pt x="237926" y="822281"/>
                  </a:lnTo>
                  <a:lnTo>
                    <a:pt x="212238" y="859864"/>
                  </a:lnTo>
                  <a:lnTo>
                    <a:pt x="187484" y="897983"/>
                  </a:lnTo>
                  <a:lnTo>
                    <a:pt x="163668" y="936620"/>
                  </a:lnTo>
                  <a:lnTo>
                    <a:pt x="140796" y="975755"/>
                  </a:lnTo>
                  <a:lnTo>
                    <a:pt x="118874" y="1015369"/>
                  </a:lnTo>
                  <a:lnTo>
                    <a:pt x="97904" y="1055443"/>
                  </a:lnTo>
                  <a:lnTo>
                    <a:pt x="77894" y="1095959"/>
                  </a:lnTo>
                  <a:lnTo>
                    <a:pt x="58848" y="1136898"/>
                  </a:lnTo>
                  <a:lnTo>
                    <a:pt x="40771" y="1178240"/>
                  </a:lnTo>
                  <a:lnTo>
                    <a:pt x="23668" y="1219966"/>
                  </a:lnTo>
                  <a:lnTo>
                    <a:pt x="7545" y="1262058"/>
                  </a:lnTo>
                  <a:lnTo>
                    <a:pt x="0" y="1283208"/>
                  </a:lnTo>
                  <a:lnTo>
                    <a:pt x="1821938" y="1283208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23879" y="2481072"/>
              <a:ext cx="1848485" cy="1297305"/>
            </a:xfrm>
            <a:custGeom>
              <a:avLst/>
              <a:gdLst/>
              <a:ahLst/>
              <a:cxnLst/>
              <a:rect l="l" t="t" r="r" b="b"/>
              <a:pathLst>
                <a:path w="1848485" h="1297304">
                  <a:moveTo>
                    <a:pt x="1848454" y="1296924"/>
                  </a:moveTo>
                  <a:lnTo>
                    <a:pt x="1848454" y="9144"/>
                  </a:lnTo>
                  <a:lnTo>
                    <a:pt x="1846930" y="6096"/>
                  </a:lnTo>
                  <a:lnTo>
                    <a:pt x="1843882" y="4572"/>
                  </a:lnTo>
                  <a:lnTo>
                    <a:pt x="1842358" y="1524"/>
                  </a:lnTo>
                  <a:lnTo>
                    <a:pt x="1837786" y="0"/>
                  </a:lnTo>
                  <a:lnTo>
                    <a:pt x="1834738" y="0"/>
                  </a:lnTo>
                  <a:lnTo>
                    <a:pt x="1770730" y="1524"/>
                  </a:lnTo>
                  <a:lnTo>
                    <a:pt x="1706722" y="4572"/>
                  </a:lnTo>
                  <a:lnTo>
                    <a:pt x="1644238" y="9144"/>
                  </a:lnTo>
                  <a:lnTo>
                    <a:pt x="1580230" y="16764"/>
                  </a:lnTo>
                  <a:lnTo>
                    <a:pt x="1517746" y="25908"/>
                  </a:lnTo>
                  <a:lnTo>
                    <a:pt x="1455262" y="38100"/>
                  </a:lnTo>
                  <a:lnTo>
                    <a:pt x="1392778" y="51816"/>
                  </a:lnTo>
                  <a:lnTo>
                    <a:pt x="1330294" y="67056"/>
                  </a:lnTo>
                  <a:lnTo>
                    <a:pt x="1269334" y="83820"/>
                  </a:lnTo>
                  <a:lnTo>
                    <a:pt x="1208374" y="103632"/>
                  </a:lnTo>
                  <a:lnTo>
                    <a:pt x="1148938" y="124968"/>
                  </a:lnTo>
                  <a:lnTo>
                    <a:pt x="1089502" y="147828"/>
                  </a:lnTo>
                  <a:lnTo>
                    <a:pt x="1031590" y="173736"/>
                  </a:lnTo>
                  <a:lnTo>
                    <a:pt x="973678" y="201168"/>
                  </a:lnTo>
                  <a:lnTo>
                    <a:pt x="917290" y="230124"/>
                  </a:lnTo>
                  <a:lnTo>
                    <a:pt x="860902" y="262128"/>
                  </a:lnTo>
                  <a:lnTo>
                    <a:pt x="775558" y="313944"/>
                  </a:lnTo>
                  <a:lnTo>
                    <a:pt x="693262" y="370332"/>
                  </a:lnTo>
                  <a:lnTo>
                    <a:pt x="615538" y="429768"/>
                  </a:lnTo>
                  <a:lnTo>
                    <a:pt x="540862" y="492252"/>
                  </a:lnTo>
                  <a:lnTo>
                    <a:pt x="469234" y="557784"/>
                  </a:lnTo>
                  <a:lnTo>
                    <a:pt x="403702" y="627888"/>
                  </a:lnTo>
                  <a:lnTo>
                    <a:pt x="339694" y="699516"/>
                  </a:lnTo>
                  <a:lnTo>
                    <a:pt x="280258" y="772668"/>
                  </a:lnTo>
                  <a:lnTo>
                    <a:pt x="225394" y="850392"/>
                  </a:lnTo>
                  <a:lnTo>
                    <a:pt x="173578" y="929640"/>
                  </a:lnTo>
                  <a:lnTo>
                    <a:pt x="127858" y="1010412"/>
                  </a:lnTo>
                  <a:lnTo>
                    <a:pt x="83662" y="1094232"/>
                  </a:lnTo>
                  <a:lnTo>
                    <a:pt x="45562" y="1179576"/>
                  </a:lnTo>
                  <a:lnTo>
                    <a:pt x="10510" y="1266444"/>
                  </a:lnTo>
                  <a:lnTo>
                    <a:pt x="0" y="1296924"/>
                  </a:lnTo>
                  <a:lnTo>
                    <a:pt x="27408" y="1296924"/>
                  </a:lnTo>
                  <a:lnTo>
                    <a:pt x="34894" y="1275588"/>
                  </a:lnTo>
                  <a:lnTo>
                    <a:pt x="68422" y="1188720"/>
                  </a:lnTo>
                  <a:lnTo>
                    <a:pt x="106522" y="1104900"/>
                  </a:lnTo>
                  <a:lnTo>
                    <a:pt x="149194" y="1022604"/>
                  </a:lnTo>
                  <a:lnTo>
                    <a:pt x="196438" y="941832"/>
                  </a:lnTo>
                  <a:lnTo>
                    <a:pt x="246730" y="864108"/>
                  </a:lnTo>
                  <a:lnTo>
                    <a:pt x="301594" y="787908"/>
                  </a:lnTo>
                  <a:lnTo>
                    <a:pt x="359506" y="714756"/>
                  </a:lnTo>
                  <a:lnTo>
                    <a:pt x="421990" y="644652"/>
                  </a:lnTo>
                  <a:lnTo>
                    <a:pt x="487522" y="576072"/>
                  </a:lnTo>
                  <a:lnTo>
                    <a:pt x="557626" y="510540"/>
                  </a:lnTo>
                  <a:lnTo>
                    <a:pt x="630778" y="448056"/>
                  </a:lnTo>
                  <a:lnTo>
                    <a:pt x="708502" y="390144"/>
                  </a:lnTo>
                  <a:lnTo>
                    <a:pt x="789274" y="335280"/>
                  </a:lnTo>
                  <a:lnTo>
                    <a:pt x="874618" y="283464"/>
                  </a:lnTo>
                  <a:lnTo>
                    <a:pt x="929482" y="252984"/>
                  </a:lnTo>
                  <a:lnTo>
                    <a:pt x="985870" y="224028"/>
                  </a:lnTo>
                  <a:lnTo>
                    <a:pt x="1042258" y="196596"/>
                  </a:lnTo>
                  <a:lnTo>
                    <a:pt x="1100170" y="172212"/>
                  </a:lnTo>
                  <a:lnTo>
                    <a:pt x="1158082" y="149352"/>
                  </a:lnTo>
                  <a:lnTo>
                    <a:pt x="1217518" y="128016"/>
                  </a:lnTo>
                  <a:lnTo>
                    <a:pt x="1276954" y="108204"/>
                  </a:lnTo>
                  <a:lnTo>
                    <a:pt x="1337914" y="91440"/>
                  </a:lnTo>
                  <a:lnTo>
                    <a:pt x="1398874" y="76200"/>
                  </a:lnTo>
                  <a:lnTo>
                    <a:pt x="1459834" y="62484"/>
                  </a:lnTo>
                  <a:lnTo>
                    <a:pt x="1522318" y="51816"/>
                  </a:lnTo>
                  <a:lnTo>
                    <a:pt x="1583278" y="42672"/>
                  </a:lnTo>
                  <a:lnTo>
                    <a:pt x="1645762" y="35052"/>
                  </a:lnTo>
                  <a:lnTo>
                    <a:pt x="1709770" y="30480"/>
                  </a:lnTo>
                  <a:lnTo>
                    <a:pt x="1772254" y="27432"/>
                  </a:lnTo>
                  <a:lnTo>
                    <a:pt x="1822546" y="26205"/>
                  </a:lnTo>
                  <a:lnTo>
                    <a:pt x="1822546" y="13716"/>
                  </a:lnTo>
                  <a:lnTo>
                    <a:pt x="1834738" y="25908"/>
                  </a:lnTo>
                  <a:lnTo>
                    <a:pt x="1834738" y="1296924"/>
                  </a:lnTo>
                  <a:lnTo>
                    <a:pt x="1848454" y="1296924"/>
                  </a:lnTo>
                  <a:close/>
                </a:path>
                <a:path w="1848485" h="1297304">
                  <a:moveTo>
                    <a:pt x="1834738" y="25908"/>
                  </a:moveTo>
                  <a:lnTo>
                    <a:pt x="1822546" y="13716"/>
                  </a:lnTo>
                  <a:lnTo>
                    <a:pt x="1822546" y="26205"/>
                  </a:lnTo>
                  <a:lnTo>
                    <a:pt x="1834738" y="25908"/>
                  </a:lnTo>
                  <a:close/>
                </a:path>
                <a:path w="1848485" h="1297304">
                  <a:moveTo>
                    <a:pt x="1834738" y="1296924"/>
                  </a:moveTo>
                  <a:lnTo>
                    <a:pt x="1834738" y="25908"/>
                  </a:lnTo>
                  <a:lnTo>
                    <a:pt x="1822546" y="26205"/>
                  </a:lnTo>
                  <a:lnTo>
                    <a:pt x="1822546" y="1296924"/>
                  </a:lnTo>
                  <a:lnTo>
                    <a:pt x="1834738" y="12969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900816" y="3522978"/>
            <a:ext cx="9213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Normes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74073" y="2263140"/>
            <a:ext cx="9144000" cy="4944110"/>
            <a:chOff x="774073" y="2263140"/>
            <a:chExt cx="9144000" cy="4944110"/>
          </a:xfrm>
        </p:grpSpPr>
        <p:sp>
          <p:nvSpPr>
            <p:cNvPr id="13" name="object 13"/>
            <p:cNvSpPr/>
            <p:nvPr/>
          </p:nvSpPr>
          <p:spPr>
            <a:xfrm>
              <a:off x="3238233" y="2263152"/>
              <a:ext cx="4002404" cy="1515110"/>
            </a:xfrm>
            <a:custGeom>
              <a:avLst/>
              <a:gdLst/>
              <a:ahLst/>
              <a:cxnLst/>
              <a:rect l="l" t="t" r="r" b="b"/>
              <a:pathLst>
                <a:path w="4002404" h="1515110">
                  <a:moveTo>
                    <a:pt x="1920379" y="249936"/>
                  </a:moveTo>
                  <a:lnTo>
                    <a:pt x="1739023" y="0"/>
                  </a:lnTo>
                  <a:lnTo>
                    <a:pt x="1739023" y="146304"/>
                  </a:lnTo>
                  <a:lnTo>
                    <a:pt x="1687233" y="151790"/>
                  </a:lnTo>
                  <a:lnTo>
                    <a:pt x="1635683" y="158559"/>
                  </a:lnTo>
                  <a:lnTo>
                    <a:pt x="1584401" y="166624"/>
                  </a:lnTo>
                  <a:lnTo>
                    <a:pt x="1533410" y="175958"/>
                  </a:lnTo>
                  <a:lnTo>
                    <a:pt x="1482725" y="186563"/>
                  </a:lnTo>
                  <a:lnTo>
                    <a:pt x="1432382" y="198424"/>
                  </a:lnTo>
                  <a:lnTo>
                    <a:pt x="1382382" y="211543"/>
                  </a:lnTo>
                  <a:lnTo>
                    <a:pt x="1332776" y="225907"/>
                  </a:lnTo>
                  <a:lnTo>
                    <a:pt x="1283550" y="241503"/>
                  </a:lnTo>
                  <a:lnTo>
                    <a:pt x="1234757" y="258330"/>
                  </a:lnTo>
                  <a:lnTo>
                    <a:pt x="1186408" y="276377"/>
                  </a:lnTo>
                  <a:lnTo>
                    <a:pt x="1138529" y="295643"/>
                  </a:lnTo>
                  <a:lnTo>
                    <a:pt x="1091145" y="316115"/>
                  </a:lnTo>
                  <a:lnTo>
                    <a:pt x="1044257" y="337794"/>
                  </a:lnTo>
                  <a:lnTo>
                    <a:pt x="997915" y="360667"/>
                  </a:lnTo>
                  <a:lnTo>
                    <a:pt x="952131" y="384721"/>
                  </a:lnTo>
                  <a:lnTo>
                    <a:pt x="906919" y="409956"/>
                  </a:lnTo>
                  <a:lnTo>
                    <a:pt x="865111" y="434759"/>
                  </a:lnTo>
                  <a:lnTo>
                    <a:pt x="824115" y="460400"/>
                  </a:lnTo>
                  <a:lnTo>
                    <a:pt x="783932" y="486867"/>
                  </a:lnTo>
                  <a:lnTo>
                    <a:pt x="744575" y="514134"/>
                  </a:lnTo>
                  <a:lnTo>
                    <a:pt x="706031" y="542188"/>
                  </a:lnTo>
                  <a:lnTo>
                    <a:pt x="668324" y="571017"/>
                  </a:lnTo>
                  <a:lnTo>
                    <a:pt x="631444" y="600583"/>
                  </a:lnTo>
                  <a:lnTo>
                    <a:pt x="595401" y="630897"/>
                  </a:lnTo>
                  <a:lnTo>
                    <a:pt x="560197" y="661924"/>
                  </a:lnTo>
                  <a:lnTo>
                    <a:pt x="525843" y="693648"/>
                  </a:lnTo>
                  <a:lnTo>
                    <a:pt x="492340" y="726046"/>
                  </a:lnTo>
                  <a:lnTo>
                    <a:pt x="459701" y="759117"/>
                  </a:lnTo>
                  <a:lnTo>
                    <a:pt x="427913" y="792835"/>
                  </a:lnTo>
                  <a:lnTo>
                    <a:pt x="396989" y="827176"/>
                  </a:lnTo>
                  <a:lnTo>
                    <a:pt x="366941" y="862139"/>
                  </a:lnTo>
                  <a:lnTo>
                    <a:pt x="337769" y="897686"/>
                  </a:lnTo>
                  <a:lnTo>
                    <a:pt x="309473" y="933818"/>
                  </a:lnTo>
                  <a:lnTo>
                    <a:pt x="282054" y="970521"/>
                  </a:lnTo>
                  <a:lnTo>
                    <a:pt x="255536" y="1007757"/>
                  </a:lnTo>
                  <a:lnTo>
                    <a:pt x="229895" y="1045514"/>
                  </a:lnTo>
                  <a:lnTo>
                    <a:pt x="205168" y="1083792"/>
                  </a:lnTo>
                  <a:lnTo>
                    <a:pt x="181330" y="1122553"/>
                  </a:lnTo>
                  <a:lnTo>
                    <a:pt x="158407" y="1161796"/>
                  </a:lnTo>
                  <a:lnTo>
                    <a:pt x="136398" y="1201483"/>
                  </a:lnTo>
                  <a:lnTo>
                    <a:pt x="115303" y="1241615"/>
                  </a:lnTo>
                  <a:lnTo>
                    <a:pt x="95123" y="1282179"/>
                  </a:lnTo>
                  <a:lnTo>
                    <a:pt x="75869" y="1323136"/>
                  </a:lnTo>
                  <a:lnTo>
                    <a:pt x="57556" y="1364488"/>
                  </a:lnTo>
                  <a:lnTo>
                    <a:pt x="40170" y="1406207"/>
                  </a:lnTo>
                  <a:lnTo>
                    <a:pt x="23723" y="1448282"/>
                  </a:lnTo>
                  <a:lnTo>
                    <a:pt x="8216" y="1490700"/>
                  </a:lnTo>
                  <a:lnTo>
                    <a:pt x="0" y="1514856"/>
                  </a:lnTo>
                  <a:lnTo>
                    <a:pt x="235597" y="1514856"/>
                  </a:lnTo>
                  <a:lnTo>
                    <a:pt x="247091" y="1485595"/>
                  </a:lnTo>
                  <a:lnTo>
                    <a:pt x="264629" y="1444053"/>
                  </a:lnTo>
                  <a:lnTo>
                    <a:pt x="283184" y="1403019"/>
                  </a:lnTo>
                  <a:lnTo>
                    <a:pt x="302717" y="1362506"/>
                  </a:lnTo>
                  <a:lnTo>
                    <a:pt x="323240" y="1322527"/>
                  </a:lnTo>
                  <a:lnTo>
                    <a:pt x="344716" y="1283119"/>
                  </a:lnTo>
                  <a:lnTo>
                    <a:pt x="367157" y="1244282"/>
                  </a:lnTo>
                  <a:lnTo>
                    <a:pt x="390525" y="1206042"/>
                  </a:lnTo>
                  <a:lnTo>
                    <a:pt x="414820" y="1168400"/>
                  </a:lnTo>
                  <a:lnTo>
                    <a:pt x="440029" y="1131392"/>
                  </a:lnTo>
                  <a:lnTo>
                    <a:pt x="466128" y="1095032"/>
                  </a:lnTo>
                  <a:lnTo>
                    <a:pt x="493115" y="1059332"/>
                  </a:lnTo>
                  <a:lnTo>
                    <a:pt x="520966" y="1024318"/>
                  </a:lnTo>
                  <a:lnTo>
                    <a:pt x="549668" y="989990"/>
                  </a:lnTo>
                  <a:lnTo>
                    <a:pt x="579208" y="956373"/>
                  </a:lnTo>
                  <a:lnTo>
                    <a:pt x="609587" y="923493"/>
                  </a:lnTo>
                  <a:lnTo>
                    <a:pt x="640765" y="891349"/>
                  </a:lnTo>
                  <a:lnTo>
                    <a:pt x="672757" y="859980"/>
                  </a:lnTo>
                  <a:lnTo>
                    <a:pt x="705523" y="829386"/>
                  </a:lnTo>
                  <a:lnTo>
                    <a:pt x="739051" y="799604"/>
                  </a:lnTo>
                  <a:lnTo>
                    <a:pt x="773353" y="770623"/>
                  </a:lnTo>
                  <a:lnTo>
                    <a:pt x="808380" y="742480"/>
                  </a:lnTo>
                  <a:lnTo>
                    <a:pt x="844156" y="715187"/>
                  </a:lnTo>
                  <a:lnTo>
                    <a:pt x="880630" y="688759"/>
                  </a:lnTo>
                  <a:lnTo>
                    <a:pt x="917816" y="663219"/>
                  </a:lnTo>
                  <a:lnTo>
                    <a:pt x="955687" y="638581"/>
                  </a:lnTo>
                  <a:lnTo>
                    <a:pt x="994219" y="614857"/>
                  </a:lnTo>
                  <a:lnTo>
                    <a:pt x="1033424" y="592074"/>
                  </a:lnTo>
                  <a:lnTo>
                    <a:pt x="1073277" y="570242"/>
                  </a:lnTo>
                  <a:lnTo>
                    <a:pt x="1113751" y="549389"/>
                  </a:lnTo>
                  <a:lnTo>
                    <a:pt x="1154849" y="529513"/>
                  </a:lnTo>
                  <a:lnTo>
                    <a:pt x="1196555" y="510641"/>
                  </a:lnTo>
                  <a:lnTo>
                    <a:pt x="1238846" y="492798"/>
                  </a:lnTo>
                  <a:lnTo>
                    <a:pt x="1281709" y="475983"/>
                  </a:lnTo>
                  <a:lnTo>
                    <a:pt x="1325143" y="460235"/>
                  </a:lnTo>
                  <a:lnTo>
                    <a:pt x="1369123" y="445554"/>
                  </a:lnTo>
                  <a:lnTo>
                    <a:pt x="1413637" y="431965"/>
                  </a:lnTo>
                  <a:lnTo>
                    <a:pt x="1458671" y="419481"/>
                  </a:lnTo>
                  <a:lnTo>
                    <a:pt x="1504200" y="408127"/>
                  </a:lnTo>
                  <a:lnTo>
                    <a:pt x="1550238" y="397903"/>
                  </a:lnTo>
                  <a:lnTo>
                    <a:pt x="1596745" y="388848"/>
                  </a:lnTo>
                  <a:lnTo>
                    <a:pt x="1643722" y="380961"/>
                  </a:lnTo>
                  <a:lnTo>
                    <a:pt x="1691157" y="374281"/>
                  </a:lnTo>
                  <a:lnTo>
                    <a:pt x="1739023" y="368808"/>
                  </a:lnTo>
                  <a:lnTo>
                    <a:pt x="1739023" y="516636"/>
                  </a:lnTo>
                  <a:lnTo>
                    <a:pt x="1920379" y="249936"/>
                  </a:lnTo>
                  <a:close/>
                </a:path>
                <a:path w="4002404" h="1515110">
                  <a:moveTo>
                    <a:pt x="4001897" y="1514856"/>
                  </a:moveTo>
                  <a:lnTo>
                    <a:pt x="3987215" y="1473060"/>
                  </a:lnTo>
                  <a:lnTo>
                    <a:pt x="3971010" y="1430058"/>
                  </a:lnTo>
                  <a:lnTo>
                    <a:pt x="3953853" y="1387538"/>
                  </a:lnTo>
                  <a:lnTo>
                    <a:pt x="3935768" y="1345488"/>
                  </a:lnTo>
                  <a:lnTo>
                    <a:pt x="3916769" y="1303934"/>
                  </a:lnTo>
                  <a:lnTo>
                    <a:pt x="3896868" y="1262900"/>
                  </a:lnTo>
                  <a:lnTo>
                    <a:pt x="3876078" y="1222375"/>
                  </a:lnTo>
                  <a:lnTo>
                    <a:pt x="3854399" y="1182382"/>
                  </a:lnTo>
                  <a:lnTo>
                    <a:pt x="3831869" y="1142936"/>
                  </a:lnTo>
                  <a:lnTo>
                    <a:pt x="3808488" y="1104049"/>
                  </a:lnTo>
                  <a:lnTo>
                    <a:pt x="3784257" y="1065733"/>
                  </a:lnTo>
                  <a:lnTo>
                    <a:pt x="3759200" y="1028001"/>
                  </a:lnTo>
                  <a:lnTo>
                    <a:pt x="3733330" y="990866"/>
                  </a:lnTo>
                  <a:lnTo>
                    <a:pt x="3706672" y="954341"/>
                  </a:lnTo>
                  <a:lnTo>
                    <a:pt x="3679215" y="918438"/>
                  </a:lnTo>
                  <a:lnTo>
                    <a:pt x="3650983" y="883170"/>
                  </a:lnTo>
                  <a:lnTo>
                    <a:pt x="3621989" y="848550"/>
                  </a:lnTo>
                  <a:lnTo>
                    <a:pt x="3592233" y="814590"/>
                  </a:lnTo>
                  <a:lnTo>
                    <a:pt x="3561753" y="781304"/>
                  </a:lnTo>
                  <a:lnTo>
                    <a:pt x="3530549" y="748703"/>
                  </a:lnTo>
                  <a:lnTo>
                    <a:pt x="3498621" y="716788"/>
                  </a:lnTo>
                  <a:lnTo>
                    <a:pt x="3466007" y="685596"/>
                  </a:lnTo>
                  <a:lnTo>
                    <a:pt x="3432695" y="655129"/>
                  </a:lnTo>
                  <a:lnTo>
                    <a:pt x="3398723" y="625398"/>
                  </a:lnTo>
                  <a:lnTo>
                    <a:pt x="3364077" y="596417"/>
                  </a:lnTo>
                  <a:lnTo>
                    <a:pt x="3328784" y="568198"/>
                  </a:lnTo>
                  <a:lnTo>
                    <a:pt x="3292856" y="540753"/>
                  </a:lnTo>
                  <a:lnTo>
                    <a:pt x="3256305" y="514096"/>
                  </a:lnTo>
                  <a:lnTo>
                    <a:pt x="3219145" y="488238"/>
                  </a:lnTo>
                  <a:lnTo>
                    <a:pt x="3181388" y="463194"/>
                  </a:lnTo>
                  <a:lnTo>
                    <a:pt x="3143046" y="438975"/>
                  </a:lnTo>
                  <a:lnTo>
                    <a:pt x="3104134" y="415594"/>
                  </a:lnTo>
                  <a:lnTo>
                    <a:pt x="3064662" y="393065"/>
                  </a:lnTo>
                  <a:lnTo>
                    <a:pt x="3024632" y="371398"/>
                  </a:lnTo>
                  <a:lnTo>
                    <a:pt x="2984081" y="350621"/>
                  </a:lnTo>
                  <a:lnTo>
                    <a:pt x="2943009" y="330720"/>
                  </a:lnTo>
                  <a:lnTo>
                    <a:pt x="2901416" y="311721"/>
                  </a:lnTo>
                  <a:lnTo>
                    <a:pt x="2859341" y="293649"/>
                  </a:lnTo>
                  <a:lnTo>
                    <a:pt x="2816771" y="276491"/>
                  </a:lnTo>
                  <a:lnTo>
                    <a:pt x="2773730" y="260286"/>
                  </a:lnTo>
                  <a:lnTo>
                    <a:pt x="2730246" y="245021"/>
                  </a:lnTo>
                  <a:lnTo>
                    <a:pt x="2686304" y="230733"/>
                  </a:lnTo>
                  <a:lnTo>
                    <a:pt x="2641930" y="217424"/>
                  </a:lnTo>
                  <a:lnTo>
                    <a:pt x="2597150" y="205105"/>
                  </a:lnTo>
                  <a:lnTo>
                    <a:pt x="2551950" y="193789"/>
                  </a:lnTo>
                  <a:lnTo>
                    <a:pt x="2506357" y="183489"/>
                  </a:lnTo>
                  <a:lnTo>
                    <a:pt x="2460383" y="174218"/>
                  </a:lnTo>
                  <a:lnTo>
                    <a:pt x="2414041" y="165989"/>
                  </a:lnTo>
                  <a:lnTo>
                    <a:pt x="2367343" y="158826"/>
                  </a:lnTo>
                  <a:lnTo>
                    <a:pt x="2320302" y="152717"/>
                  </a:lnTo>
                  <a:lnTo>
                    <a:pt x="2272931" y="147701"/>
                  </a:lnTo>
                  <a:lnTo>
                    <a:pt x="2225243" y="143776"/>
                  </a:lnTo>
                  <a:lnTo>
                    <a:pt x="2177250" y="140944"/>
                  </a:lnTo>
                  <a:lnTo>
                    <a:pt x="2128964" y="139242"/>
                  </a:lnTo>
                  <a:lnTo>
                    <a:pt x="2080399" y="138684"/>
                  </a:lnTo>
                  <a:lnTo>
                    <a:pt x="2080399" y="359664"/>
                  </a:lnTo>
                  <a:lnTo>
                    <a:pt x="2131542" y="360387"/>
                  </a:lnTo>
                  <a:lnTo>
                    <a:pt x="2182533" y="362572"/>
                  </a:lnTo>
                  <a:lnTo>
                    <a:pt x="2233358" y="366191"/>
                  </a:lnTo>
                  <a:lnTo>
                    <a:pt x="2283993" y="371246"/>
                  </a:lnTo>
                  <a:lnTo>
                    <a:pt x="2334399" y="377723"/>
                  </a:lnTo>
                  <a:lnTo>
                    <a:pt x="2384564" y="385597"/>
                  </a:lnTo>
                  <a:lnTo>
                    <a:pt x="2434463" y="394881"/>
                  </a:lnTo>
                  <a:lnTo>
                    <a:pt x="2484069" y="405549"/>
                  </a:lnTo>
                  <a:lnTo>
                    <a:pt x="2533358" y="417588"/>
                  </a:lnTo>
                  <a:lnTo>
                    <a:pt x="2582303" y="430999"/>
                  </a:lnTo>
                  <a:lnTo>
                    <a:pt x="2630881" y="445770"/>
                  </a:lnTo>
                  <a:lnTo>
                    <a:pt x="2679077" y="461873"/>
                  </a:lnTo>
                  <a:lnTo>
                    <a:pt x="2726855" y="479310"/>
                  </a:lnTo>
                  <a:lnTo>
                    <a:pt x="2774188" y="498081"/>
                  </a:lnTo>
                  <a:lnTo>
                    <a:pt x="2821063" y="518160"/>
                  </a:lnTo>
                  <a:lnTo>
                    <a:pt x="2864688" y="538505"/>
                  </a:lnTo>
                  <a:lnTo>
                    <a:pt x="2907525" y="559854"/>
                  </a:lnTo>
                  <a:lnTo>
                    <a:pt x="2949562" y="582206"/>
                  </a:lnTo>
                  <a:lnTo>
                    <a:pt x="2990799" y="605523"/>
                  </a:lnTo>
                  <a:lnTo>
                    <a:pt x="3031210" y="629780"/>
                  </a:lnTo>
                  <a:lnTo>
                    <a:pt x="3070796" y="654964"/>
                  </a:lnTo>
                  <a:lnTo>
                    <a:pt x="3109544" y="681062"/>
                  </a:lnTo>
                  <a:lnTo>
                    <a:pt x="3147453" y="708050"/>
                  </a:lnTo>
                  <a:lnTo>
                    <a:pt x="3184525" y="735888"/>
                  </a:lnTo>
                  <a:lnTo>
                    <a:pt x="3220732" y="764578"/>
                  </a:lnTo>
                  <a:lnTo>
                    <a:pt x="3256076" y="794092"/>
                  </a:lnTo>
                  <a:lnTo>
                    <a:pt x="3290557" y="824407"/>
                  </a:lnTo>
                  <a:lnTo>
                    <a:pt x="3324148" y="855510"/>
                  </a:lnTo>
                  <a:lnTo>
                    <a:pt x="3356851" y="887361"/>
                  </a:lnTo>
                  <a:lnTo>
                    <a:pt x="3388664" y="919962"/>
                  </a:lnTo>
                  <a:lnTo>
                    <a:pt x="3419576" y="953287"/>
                  </a:lnTo>
                  <a:lnTo>
                    <a:pt x="3449561" y="987310"/>
                  </a:lnTo>
                  <a:lnTo>
                    <a:pt x="3478644" y="1022007"/>
                  </a:lnTo>
                  <a:lnTo>
                    <a:pt x="3506787" y="1057363"/>
                  </a:lnTo>
                  <a:lnTo>
                    <a:pt x="3534003" y="1093368"/>
                  </a:lnTo>
                  <a:lnTo>
                    <a:pt x="3560280" y="1129982"/>
                  </a:lnTo>
                  <a:lnTo>
                    <a:pt x="3585591" y="1167193"/>
                  </a:lnTo>
                  <a:lnTo>
                    <a:pt x="3609949" y="1204976"/>
                  </a:lnTo>
                  <a:lnTo>
                    <a:pt x="3633343" y="1243317"/>
                  </a:lnTo>
                  <a:lnTo>
                    <a:pt x="3655771" y="1282192"/>
                  </a:lnTo>
                  <a:lnTo>
                    <a:pt x="3677208" y="1321587"/>
                  </a:lnTo>
                  <a:lnTo>
                    <a:pt x="3697655" y="1361465"/>
                  </a:lnTo>
                  <a:lnTo>
                    <a:pt x="3717099" y="1401826"/>
                  </a:lnTo>
                  <a:lnTo>
                    <a:pt x="3735540" y="1442631"/>
                  </a:lnTo>
                  <a:lnTo>
                    <a:pt x="3752964" y="1483868"/>
                  </a:lnTo>
                  <a:lnTo>
                    <a:pt x="3765169" y="1514856"/>
                  </a:lnTo>
                  <a:lnTo>
                    <a:pt x="4001897" y="1514856"/>
                  </a:lnTo>
                  <a:close/>
                </a:path>
              </a:pathLst>
            </a:custGeom>
            <a:solidFill>
              <a:srgbClr val="B1C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073" y="3777996"/>
              <a:ext cx="9144000" cy="3429000"/>
            </a:xfrm>
            <a:custGeom>
              <a:avLst/>
              <a:gdLst/>
              <a:ahLst/>
              <a:cxnLst/>
              <a:rect l="l" t="t" r="r" b="b"/>
              <a:pathLst>
                <a:path w="9144000" h="3429000">
                  <a:moveTo>
                    <a:pt x="0" y="0"/>
                  </a:moveTo>
                  <a:lnTo>
                    <a:pt x="0" y="3428999"/>
                  </a:lnTo>
                  <a:lnTo>
                    <a:pt x="9143999" y="3428999"/>
                  </a:lnTo>
                  <a:lnTo>
                    <a:pt x="9143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18638" y="3777996"/>
              <a:ext cx="1935480" cy="1620520"/>
            </a:xfrm>
            <a:custGeom>
              <a:avLst/>
              <a:gdLst/>
              <a:ahLst/>
              <a:cxnLst/>
              <a:rect l="l" t="t" r="r" b="b"/>
              <a:pathLst>
                <a:path w="1935479" h="1620520">
                  <a:moveTo>
                    <a:pt x="1935480" y="652271"/>
                  </a:moveTo>
                  <a:lnTo>
                    <a:pt x="1934885" y="603785"/>
                  </a:lnTo>
                  <a:lnTo>
                    <a:pt x="1933109" y="555593"/>
                  </a:lnTo>
                  <a:lnTo>
                    <a:pt x="1930167" y="507711"/>
                  </a:lnTo>
                  <a:lnTo>
                    <a:pt x="1926072" y="460151"/>
                  </a:lnTo>
                  <a:lnTo>
                    <a:pt x="1920839" y="412928"/>
                  </a:lnTo>
                  <a:lnTo>
                    <a:pt x="1914480" y="366055"/>
                  </a:lnTo>
                  <a:lnTo>
                    <a:pt x="1907011" y="319546"/>
                  </a:lnTo>
                  <a:lnTo>
                    <a:pt x="1898444" y="273415"/>
                  </a:lnTo>
                  <a:lnTo>
                    <a:pt x="1888794" y="227675"/>
                  </a:lnTo>
                  <a:lnTo>
                    <a:pt x="1878075" y="182342"/>
                  </a:lnTo>
                  <a:lnTo>
                    <a:pt x="1866300" y="137427"/>
                  </a:lnTo>
                  <a:lnTo>
                    <a:pt x="1853484" y="92946"/>
                  </a:lnTo>
                  <a:lnTo>
                    <a:pt x="1839640" y="48912"/>
                  </a:lnTo>
                  <a:lnTo>
                    <a:pt x="1824782" y="5338"/>
                  </a:lnTo>
                  <a:lnTo>
                    <a:pt x="1822818" y="0"/>
                  </a:lnTo>
                  <a:lnTo>
                    <a:pt x="0" y="0"/>
                  </a:lnTo>
                  <a:lnTo>
                    <a:pt x="0" y="652271"/>
                  </a:lnTo>
                  <a:lnTo>
                    <a:pt x="1676400" y="1620011"/>
                  </a:lnTo>
                  <a:lnTo>
                    <a:pt x="1701178" y="1575598"/>
                  </a:lnTo>
                  <a:lnTo>
                    <a:pt x="1724761" y="1530616"/>
                  </a:lnTo>
                  <a:lnTo>
                    <a:pt x="1747138" y="1485090"/>
                  </a:lnTo>
                  <a:lnTo>
                    <a:pt x="1768303" y="1439045"/>
                  </a:lnTo>
                  <a:lnTo>
                    <a:pt x="1788247" y="1392507"/>
                  </a:lnTo>
                  <a:lnTo>
                    <a:pt x="1806962" y="1345499"/>
                  </a:lnTo>
                  <a:lnTo>
                    <a:pt x="1824441" y="1298048"/>
                  </a:lnTo>
                  <a:lnTo>
                    <a:pt x="1840675" y="1250179"/>
                  </a:lnTo>
                  <a:lnTo>
                    <a:pt x="1855656" y="1201917"/>
                  </a:lnTo>
                  <a:lnTo>
                    <a:pt x="1869376" y="1153286"/>
                  </a:lnTo>
                  <a:lnTo>
                    <a:pt x="1881828" y="1104313"/>
                  </a:lnTo>
                  <a:lnTo>
                    <a:pt x="1893003" y="1055022"/>
                  </a:lnTo>
                  <a:lnTo>
                    <a:pt x="1902893" y="1005438"/>
                  </a:lnTo>
                  <a:lnTo>
                    <a:pt x="1911490" y="955587"/>
                  </a:lnTo>
                  <a:lnTo>
                    <a:pt x="1918787" y="905493"/>
                  </a:lnTo>
                  <a:lnTo>
                    <a:pt x="1924775" y="855183"/>
                  </a:lnTo>
                  <a:lnTo>
                    <a:pt x="1929446" y="804680"/>
                  </a:lnTo>
                  <a:lnTo>
                    <a:pt x="1932793" y="754010"/>
                  </a:lnTo>
                  <a:lnTo>
                    <a:pt x="1934807" y="703199"/>
                  </a:lnTo>
                  <a:lnTo>
                    <a:pt x="1935480" y="652271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06446" y="3777996"/>
              <a:ext cx="1960245" cy="1632585"/>
            </a:xfrm>
            <a:custGeom>
              <a:avLst/>
              <a:gdLst/>
              <a:ahLst/>
              <a:cxnLst/>
              <a:rect l="l" t="t" r="r" b="b"/>
              <a:pathLst>
                <a:path w="1960245" h="1632585">
                  <a:moveTo>
                    <a:pt x="24384" y="643598"/>
                  </a:moveTo>
                  <a:lnTo>
                    <a:pt x="24384" y="0"/>
                  </a:lnTo>
                  <a:lnTo>
                    <a:pt x="0" y="0"/>
                  </a:lnTo>
                  <a:lnTo>
                    <a:pt x="0" y="656843"/>
                  </a:lnTo>
                  <a:lnTo>
                    <a:pt x="1524" y="659891"/>
                  </a:lnTo>
                  <a:lnTo>
                    <a:pt x="6096" y="662939"/>
                  </a:lnTo>
                  <a:lnTo>
                    <a:pt x="18288" y="669977"/>
                  </a:lnTo>
                  <a:lnTo>
                    <a:pt x="18288" y="640079"/>
                  </a:lnTo>
                  <a:lnTo>
                    <a:pt x="24384" y="643598"/>
                  </a:lnTo>
                  <a:close/>
                </a:path>
                <a:path w="1960245" h="1632585">
                  <a:moveTo>
                    <a:pt x="1684422" y="1601893"/>
                  </a:moveTo>
                  <a:lnTo>
                    <a:pt x="18288" y="640079"/>
                  </a:lnTo>
                  <a:lnTo>
                    <a:pt x="24384" y="652271"/>
                  </a:lnTo>
                  <a:lnTo>
                    <a:pt x="24384" y="673496"/>
                  </a:lnTo>
                  <a:lnTo>
                    <a:pt x="1677924" y="1628040"/>
                  </a:lnTo>
                  <a:lnTo>
                    <a:pt x="1677924" y="1613915"/>
                  </a:lnTo>
                  <a:lnTo>
                    <a:pt x="1684422" y="1601893"/>
                  </a:lnTo>
                  <a:close/>
                </a:path>
                <a:path w="1960245" h="1632585">
                  <a:moveTo>
                    <a:pt x="24384" y="673496"/>
                  </a:moveTo>
                  <a:lnTo>
                    <a:pt x="24384" y="652271"/>
                  </a:lnTo>
                  <a:lnTo>
                    <a:pt x="18288" y="640079"/>
                  </a:lnTo>
                  <a:lnTo>
                    <a:pt x="18288" y="669977"/>
                  </a:lnTo>
                  <a:lnTo>
                    <a:pt x="24384" y="673496"/>
                  </a:lnTo>
                  <a:close/>
                </a:path>
                <a:path w="1960245" h="1632585">
                  <a:moveTo>
                    <a:pt x="1694688" y="1607819"/>
                  </a:moveTo>
                  <a:lnTo>
                    <a:pt x="1684422" y="1601893"/>
                  </a:lnTo>
                  <a:lnTo>
                    <a:pt x="1677924" y="1613915"/>
                  </a:lnTo>
                  <a:lnTo>
                    <a:pt x="1694688" y="1607819"/>
                  </a:lnTo>
                  <a:close/>
                </a:path>
                <a:path w="1960245" h="1632585">
                  <a:moveTo>
                    <a:pt x="1694688" y="1630679"/>
                  </a:moveTo>
                  <a:lnTo>
                    <a:pt x="1694688" y="1607819"/>
                  </a:lnTo>
                  <a:lnTo>
                    <a:pt x="1677924" y="1613915"/>
                  </a:lnTo>
                  <a:lnTo>
                    <a:pt x="1677924" y="1628040"/>
                  </a:lnTo>
                  <a:lnTo>
                    <a:pt x="1682496" y="1630679"/>
                  </a:lnTo>
                  <a:lnTo>
                    <a:pt x="1685544" y="1632203"/>
                  </a:lnTo>
                  <a:lnTo>
                    <a:pt x="1691640" y="1632203"/>
                  </a:lnTo>
                  <a:lnTo>
                    <a:pt x="1694688" y="1630679"/>
                  </a:lnTo>
                  <a:close/>
                </a:path>
                <a:path w="1960245" h="1632585">
                  <a:moveTo>
                    <a:pt x="1935480" y="958849"/>
                  </a:moveTo>
                  <a:lnTo>
                    <a:pt x="1935480" y="652271"/>
                  </a:lnTo>
                  <a:lnTo>
                    <a:pt x="1933956" y="714755"/>
                  </a:lnTo>
                  <a:lnTo>
                    <a:pt x="1930908" y="778763"/>
                  </a:lnTo>
                  <a:lnTo>
                    <a:pt x="1926336" y="841247"/>
                  </a:lnTo>
                  <a:lnTo>
                    <a:pt x="1918716" y="903731"/>
                  </a:lnTo>
                  <a:lnTo>
                    <a:pt x="1909572" y="966215"/>
                  </a:lnTo>
                  <a:lnTo>
                    <a:pt x="1885188" y="1088135"/>
                  </a:lnTo>
                  <a:lnTo>
                    <a:pt x="1869948" y="1149095"/>
                  </a:lnTo>
                  <a:lnTo>
                    <a:pt x="1833372" y="1269491"/>
                  </a:lnTo>
                  <a:lnTo>
                    <a:pt x="1812036" y="1328927"/>
                  </a:lnTo>
                  <a:lnTo>
                    <a:pt x="1789176" y="1386839"/>
                  </a:lnTo>
                  <a:lnTo>
                    <a:pt x="1737360" y="1502663"/>
                  </a:lnTo>
                  <a:lnTo>
                    <a:pt x="1708404" y="1557527"/>
                  </a:lnTo>
                  <a:lnTo>
                    <a:pt x="1684422" y="1601893"/>
                  </a:lnTo>
                  <a:lnTo>
                    <a:pt x="1694688" y="1607819"/>
                  </a:lnTo>
                  <a:lnTo>
                    <a:pt x="1694688" y="1630679"/>
                  </a:lnTo>
                  <a:lnTo>
                    <a:pt x="1697736" y="1629155"/>
                  </a:lnTo>
                  <a:lnTo>
                    <a:pt x="1699260" y="1626107"/>
                  </a:lnTo>
                  <a:lnTo>
                    <a:pt x="1731264" y="1569719"/>
                  </a:lnTo>
                  <a:lnTo>
                    <a:pt x="1760220" y="1513331"/>
                  </a:lnTo>
                  <a:lnTo>
                    <a:pt x="1787652" y="1455419"/>
                  </a:lnTo>
                  <a:lnTo>
                    <a:pt x="1812036" y="1395983"/>
                  </a:lnTo>
                  <a:lnTo>
                    <a:pt x="1836420" y="1338071"/>
                  </a:lnTo>
                  <a:lnTo>
                    <a:pt x="1857756" y="1277111"/>
                  </a:lnTo>
                  <a:lnTo>
                    <a:pt x="1876044" y="1217675"/>
                  </a:lnTo>
                  <a:lnTo>
                    <a:pt x="1894332" y="1155191"/>
                  </a:lnTo>
                  <a:lnTo>
                    <a:pt x="1909572" y="1094231"/>
                  </a:lnTo>
                  <a:lnTo>
                    <a:pt x="1923288" y="1031747"/>
                  </a:lnTo>
                  <a:lnTo>
                    <a:pt x="1933956" y="969263"/>
                  </a:lnTo>
                  <a:lnTo>
                    <a:pt x="1935480" y="958849"/>
                  </a:lnTo>
                  <a:close/>
                </a:path>
                <a:path w="1960245" h="1632585">
                  <a:moveTo>
                    <a:pt x="1959864" y="716279"/>
                  </a:moveTo>
                  <a:lnTo>
                    <a:pt x="1959864" y="650747"/>
                  </a:lnTo>
                  <a:lnTo>
                    <a:pt x="1958340" y="551687"/>
                  </a:lnTo>
                  <a:lnTo>
                    <a:pt x="1950720" y="452627"/>
                  </a:lnTo>
                  <a:lnTo>
                    <a:pt x="1938528" y="355091"/>
                  </a:lnTo>
                  <a:lnTo>
                    <a:pt x="1920240" y="259079"/>
                  </a:lnTo>
                  <a:lnTo>
                    <a:pt x="1898904" y="164591"/>
                  </a:lnTo>
                  <a:lnTo>
                    <a:pt x="1872996" y="71627"/>
                  </a:lnTo>
                  <a:lnTo>
                    <a:pt x="1848715" y="0"/>
                  </a:lnTo>
                  <a:lnTo>
                    <a:pt x="1821231" y="0"/>
                  </a:lnTo>
                  <a:lnTo>
                    <a:pt x="1848612" y="80771"/>
                  </a:lnTo>
                  <a:lnTo>
                    <a:pt x="1874520" y="170687"/>
                  </a:lnTo>
                  <a:lnTo>
                    <a:pt x="1895856" y="265175"/>
                  </a:lnTo>
                  <a:lnTo>
                    <a:pt x="1912620" y="359663"/>
                  </a:lnTo>
                  <a:lnTo>
                    <a:pt x="1924812" y="455675"/>
                  </a:lnTo>
                  <a:lnTo>
                    <a:pt x="1932432" y="553211"/>
                  </a:lnTo>
                  <a:lnTo>
                    <a:pt x="1935480" y="652271"/>
                  </a:lnTo>
                  <a:lnTo>
                    <a:pt x="1935480" y="958849"/>
                  </a:lnTo>
                  <a:lnTo>
                    <a:pt x="1943100" y="906779"/>
                  </a:lnTo>
                  <a:lnTo>
                    <a:pt x="1950720" y="842771"/>
                  </a:lnTo>
                  <a:lnTo>
                    <a:pt x="1956816" y="778763"/>
                  </a:lnTo>
                  <a:lnTo>
                    <a:pt x="1959864" y="7162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458343" y="3830826"/>
            <a:ext cx="13100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20" dirty="0">
                <a:solidFill>
                  <a:srgbClr val="FFFFFF"/>
                </a:solidFill>
                <a:latin typeface="Arial"/>
                <a:cs typeface="Arial"/>
              </a:rPr>
              <a:t>Spécifiques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49274" y="4555236"/>
            <a:ext cx="3378835" cy="1961514"/>
            <a:chOff x="3549274" y="4555236"/>
            <a:chExt cx="3378835" cy="1961514"/>
          </a:xfrm>
        </p:grpSpPr>
        <p:sp>
          <p:nvSpPr>
            <p:cNvPr id="19" name="object 19"/>
            <p:cNvSpPr/>
            <p:nvPr/>
          </p:nvSpPr>
          <p:spPr>
            <a:xfrm>
              <a:off x="3562990" y="4567428"/>
              <a:ext cx="3352800" cy="1936750"/>
            </a:xfrm>
            <a:custGeom>
              <a:avLst/>
              <a:gdLst/>
              <a:ahLst/>
              <a:cxnLst/>
              <a:rect l="l" t="t" r="r" b="b"/>
              <a:pathLst>
                <a:path w="3352800" h="1936750">
                  <a:moveTo>
                    <a:pt x="3352800" y="967740"/>
                  </a:moveTo>
                  <a:lnTo>
                    <a:pt x="1676400" y="0"/>
                  </a:lnTo>
                  <a:lnTo>
                    <a:pt x="0" y="967740"/>
                  </a:lnTo>
                  <a:lnTo>
                    <a:pt x="25931" y="1011490"/>
                  </a:lnTo>
                  <a:lnTo>
                    <a:pt x="52966" y="1054489"/>
                  </a:lnTo>
                  <a:lnTo>
                    <a:pt x="81087" y="1096715"/>
                  </a:lnTo>
                  <a:lnTo>
                    <a:pt x="110276" y="1138147"/>
                  </a:lnTo>
                  <a:lnTo>
                    <a:pt x="140517" y="1178766"/>
                  </a:lnTo>
                  <a:lnTo>
                    <a:pt x="171792" y="1218550"/>
                  </a:lnTo>
                  <a:lnTo>
                    <a:pt x="204085" y="1257480"/>
                  </a:lnTo>
                  <a:lnTo>
                    <a:pt x="237378" y="1295534"/>
                  </a:lnTo>
                  <a:lnTo>
                    <a:pt x="271653" y="1332691"/>
                  </a:lnTo>
                  <a:lnTo>
                    <a:pt x="306895" y="1368933"/>
                  </a:lnTo>
                  <a:lnTo>
                    <a:pt x="343085" y="1404236"/>
                  </a:lnTo>
                  <a:lnTo>
                    <a:pt x="380207" y="1438582"/>
                  </a:lnTo>
                  <a:lnTo>
                    <a:pt x="418243" y="1471950"/>
                  </a:lnTo>
                  <a:lnTo>
                    <a:pt x="457177" y="1504319"/>
                  </a:lnTo>
                  <a:lnTo>
                    <a:pt x="496990" y="1535668"/>
                  </a:lnTo>
                  <a:lnTo>
                    <a:pt x="537667" y="1565977"/>
                  </a:lnTo>
                  <a:lnTo>
                    <a:pt x="579189" y="1595225"/>
                  </a:lnTo>
                  <a:lnTo>
                    <a:pt x="621540" y="1623392"/>
                  </a:lnTo>
                  <a:lnTo>
                    <a:pt x="664703" y="1650457"/>
                  </a:lnTo>
                  <a:lnTo>
                    <a:pt x="708660" y="1676400"/>
                  </a:lnTo>
                  <a:lnTo>
                    <a:pt x="750883" y="1700128"/>
                  </a:lnTo>
                  <a:lnTo>
                    <a:pt x="793445" y="1722689"/>
                  </a:lnTo>
                  <a:lnTo>
                    <a:pt x="836326" y="1744086"/>
                  </a:lnTo>
                  <a:lnTo>
                    <a:pt x="879506" y="1764325"/>
                  </a:lnTo>
                  <a:lnTo>
                    <a:pt x="922968" y="1783411"/>
                  </a:lnTo>
                  <a:lnTo>
                    <a:pt x="966692" y="1801348"/>
                  </a:lnTo>
                  <a:lnTo>
                    <a:pt x="1010659" y="1818143"/>
                  </a:lnTo>
                  <a:lnTo>
                    <a:pt x="1054850" y="1833799"/>
                  </a:lnTo>
                  <a:lnTo>
                    <a:pt x="1099246" y="1848322"/>
                  </a:lnTo>
                  <a:lnTo>
                    <a:pt x="1143829" y="1861718"/>
                  </a:lnTo>
                  <a:lnTo>
                    <a:pt x="1188578" y="1873990"/>
                  </a:lnTo>
                  <a:lnTo>
                    <a:pt x="1233477" y="1885145"/>
                  </a:lnTo>
                  <a:lnTo>
                    <a:pt x="1278504" y="1895187"/>
                  </a:lnTo>
                  <a:lnTo>
                    <a:pt x="1323642" y="1904122"/>
                  </a:lnTo>
                  <a:lnTo>
                    <a:pt x="1368872" y="1911953"/>
                  </a:lnTo>
                  <a:lnTo>
                    <a:pt x="1414174" y="1918687"/>
                  </a:lnTo>
                  <a:lnTo>
                    <a:pt x="1459529" y="1924329"/>
                  </a:lnTo>
                  <a:lnTo>
                    <a:pt x="1504919" y="1928883"/>
                  </a:lnTo>
                  <a:lnTo>
                    <a:pt x="1550325" y="1932355"/>
                  </a:lnTo>
                  <a:lnTo>
                    <a:pt x="1595727" y="1934749"/>
                  </a:lnTo>
                  <a:lnTo>
                    <a:pt x="1641108" y="1936071"/>
                  </a:lnTo>
                  <a:lnTo>
                    <a:pt x="1686447" y="1936326"/>
                  </a:lnTo>
                  <a:lnTo>
                    <a:pt x="1731725" y="1935519"/>
                  </a:lnTo>
                  <a:lnTo>
                    <a:pt x="1776925" y="1933654"/>
                  </a:lnTo>
                  <a:lnTo>
                    <a:pt x="1822027" y="1930738"/>
                  </a:lnTo>
                  <a:lnTo>
                    <a:pt x="1867011" y="1926774"/>
                  </a:lnTo>
                  <a:lnTo>
                    <a:pt x="1911860" y="1921769"/>
                  </a:lnTo>
                  <a:lnTo>
                    <a:pt x="1956553" y="1915726"/>
                  </a:lnTo>
                  <a:lnTo>
                    <a:pt x="2001073" y="1908652"/>
                  </a:lnTo>
                  <a:lnTo>
                    <a:pt x="2045400" y="1900551"/>
                  </a:lnTo>
                  <a:lnTo>
                    <a:pt x="2089515" y="1891428"/>
                  </a:lnTo>
                  <a:lnTo>
                    <a:pt x="2133399" y="1881289"/>
                  </a:lnTo>
                  <a:lnTo>
                    <a:pt x="2177034" y="1870138"/>
                  </a:lnTo>
                  <a:lnTo>
                    <a:pt x="2220399" y="1857980"/>
                  </a:lnTo>
                  <a:lnTo>
                    <a:pt x="2263477" y="1844821"/>
                  </a:lnTo>
                  <a:lnTo>
                    <a:pt x="2306249" y="1830666"/>
                  </a:lnTo>
                  <a:lnTo>
                    <a:pt x="2348695" y="1815519"/>
                  </a:lnTo>
                  <a:lnTo>
                    <a:pt x="2390796" y="1799386"/>
                  </a:lnTo>
                  <a:lnTo>
                    <a:pt x="2432534" y="1782271"/>
                  </a:lnTo>
                  <a:lnTo>
                    <a:pt x="2473890" y="1764181"/>
                  </a:lnTo>
                  <a:lnTo>
                    <a:pt x="2514844" y="1745119"/>
                  </a:lnTo>
                  <a:lnTo>
                    <a:pt x="2555378" y="1725091"/>
                  </a:lnTo>
                  <a:lnTo>
                    <a:pt x="2595472" y="1704102"/>
                  </a:lnTo>
                  <a:lnTo>
                    <a:pt x="2635108" y="1682157"/>
                  </a:lnTo>
                  <a:lnTo>
                    <a:pt x="2674267" y="1659261"/>
                  </a:lnTo>
                  <a:lnTo>
                    <a:pt x="2712930" y="1635419"/>
                  </a:lnTo>
                  <a:lnTo>
                    <a:pt x="2751078" y="1610637"/>
                  </a:lnTo>
                  <a:lnTo>
                    <a:pt x="2788692" y="1584918"/>
                  </a:lnTo>
                  <a:lnTo>
                    <a:pt x="2825752" y="1558269"/>
                  </a:lnTo>
                  <a:lnTo>
                    <a:pt x="2862241" y="1530695"/>
                  </a:lnTo>
                  <a:lnTo>
                    <a:pt x="2898139" y="1502199"/>
                  </a:lnTo>
                  <a:lnTo>
                    <a:pt x="2933426" y="1472789"/>
                  </a:lnTo>
                  <a:lnTo>
                    <a:pt x="2968085" y="1442467"/>
                  </a:lnTo>
                  <a:lnTo>
                    <a:pt x="3002096" y="1411241"/>
                  </a:lnTo>
                  <a:lnTo>
                    <a:pt x="3035441" y="1379114"/>
                  </a:lnTo>
                  <a:lnTo>
                    <a:pt x="3068099" y="1346091"/>
                  </a:lnTo>
                  <a:lnTo>
                    <a:pt x="3100053" y="1312179"/>
                  </a:lnTo>
                  <a:lnTo>
                    <a:pt x="3131283" y="1277381"/>
                  </a:lnTo>
                  <a:lnTo>
                    <a:pt x="3161771" y="1241703"/>
                  </a:lnTo>
                  <a:lnTo>
                    <a:pt x="3191497" y="1205150"/>
                  </a:lnTo>
                  <a:lnTo>
                    <a:pt x="3220443" y="1167727"/>
                  </a:lnTo>
                  <a:lnTo>
                    <a:pt x="3248589" y="1129440"/>
                  </a:lnTo>
                  <a:lnTo>
                    <a:pt x="3275917" y="1090292"/>
                  </a:lnTo>
                  <a:lnTo>
                    <a:pt x="3302407" y="1050289"/>
                  </a:lnTo>
                  <a:lnTo>
                    <a:pt x="3328041" y="1009437"/>
                  </a:lnTo>
                  <a:lnTo>
                    <a:pt x="3352800" y="967740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49274" y="4555236"/>
              <a:ext cx="3378835" cy="1961514"/>
            </a:xfrm>
            <a:custGeom>
              <a:avLst/>
              <a:gdLst/>
              <a:ahLst/>
              <a:cxnLst/>
              <a:rect l="l" t="t" r="r" b="b"/>
              <a:pathLst>
                <a:path w="3378834" h="1961515">
                  <a:moveTo>
                    <a:pt x="3378708" y="984504"/>
                  </a:moveTo>
                  <a:lnTo>
                    <a:pt x="3378708" y="976884"/>
                  </a:lnTo>
                  <a:lnTo>
                    <a:pt x="3375660" y="970788"/>
                  </a:lnTo>
                  <a:lnTo>
                    <a:pt x="3372612" y="969264"/>
                  </a:lnTo>
                  <a:lnTo>
                    <a:pt x="1696212" y="1524"/>
                  </a:lnTo>
                  <a:lnTo>
                    <a:pt x="1691640" y="0"/>
                  </a:lnTo>
                  <a:lnTo>
                    <a:pt x="1687068" y="0"/>
                  </a:lnTo>
                  <a:lnTo>
                    <a:pt x="1682496" y="1524"/>
                  </a:lnTo>
                  <a:lnTo>
                    <a:pt x="7620" y="969264"/>
                  </a:lnTo>
                  <a:lnTo>
                    <a:pt x="4572" y="970788"/>
                  </a:lnTo>
                  <a:lnTo>
                    <a:pt x="1524" y="973836"/>
                  </a:lnTo>
                  <a:lnTo>
                    <a:pt x="1524" y="976884"/>
                  </a:lnTo>
                  <a:lnTo>
                    <a:pt x="0" y="979932"/>
                  </a:lnTo>
                  <a:lnTo>
                    <a:pt x="0" y="984504"/>
                  </a:lnTo>
                  <a:lnTo>
                    <a:pt x="3048" y="987552"/>
                  </a:lnTo>
                  <a:lnTo>
                    <a:pt x="19812" y="1016290"/>
                  </a:lnTo>
                  <a:lnTo>
                    <a:pt x="19812" y="992124"/>
                  </a:lnTo>
                  <a:lnTo>
                    <a:pt x="24384" y="973836"/>
                  </a:lnTo>
                  <a:lnTo>
                    <a:pt x="31212" y="985542"/>
                  </a:lnTo>
                  <a:lnTo>
                    <a:pt x="1682496" y="32301"/>
                  </a:lnTo>
                  <a:lnTo>
                    <a:pt x="1682496" y="24384"/>
                  </a:lnTo>
                  <a:lnTo>
                    <a:pt x="1696212" y="24384"/>
                  </a:lnTo>
                  <a:lnTo>
                    <a:pt x="1696212" y="32301"/>
                  </a:lnTo>
                  <a:lnTo>
                    <a:pt x="3347288" y="985423"/>
                  </a:lnTo>
                  <a:lnTo>
                    <a:pt x="3354324" y="973836"/>
                  </a:lnTo>
                  <a:lnTo>
                    <a:pt x="3358896" y="992124"/>
                  </a:lnTo>
                  <a:lnTo>
                    <a:pt x="3358896" y="1017673"/>
                  </a:lnTo>
                  <a:lnTo>
                    <a:pt x="3377184" y="987552"/>
                  </a:lnTo>
                  <a:lnTo>
                    <a:pt x="3378708" y="984504"/>
                  </a:lnTo>
                  <a:close/>
                </a:path>
                <a:path w="3378834" h="1961515">
                  <a:moveTo>
                    <a:pt x="31212" y="985542"/>
                  </a:moveTo>
                  <a:lnTo>
                    <a:pt x="24384" y="973836"/>
                  </a:lnTo>
                  <a:lnTo>
                    <a:pt x="19812" y="992124"/>
                  </a:lnTo>
                  <a:lnTo>
                    <a:pt x="31212" y="985542"/>
                  </a:lnTo>
                  <a:close/>
                </a:path>
                <a:path w="3378834" h="1961515">
                  <a:moveTo>
                    <a:pt x="3358896" y="1017673"/>
                  </a:moveTo>
                  <a:lnTo>
                    <a:pt x="3358896" y="992124"/>
                  </a:lnTo>
                  <a:lnTo>
                    <a:pt x="3347288" y="985423"/>
                  </a:lnTo>
                  <a:lnTo>
                    <a:pt x="3302508" y="1059180"/>
                  </a:lnTo>
                  <a:lnTo>
                    <a:pt x="3247644" y="1139952"/>
                  </a:lnTo>
                  <a:lnTo>
                    <a:pt x="3189732" y="1217676"/>
                  </a:lnTo>
                  <a:lnTo>
                    <a:pt x="3127248" y="1290828"/>
                  </a:lnTo>
                  <a:lnTo>
                    <a:pt x="3061716" y="1360932"/>
                  </a:lnTo>
                  <a:lnTo>
                    <a:pt x="2993136" y="1426464"/>
                  </a:lnTo>
                  <a:lnTo>
                    <a:pt x="2923032" y="1488948"/>
                  </a:lnTo>
                  <a:lnTo>
                    <a:pt x="2849880" y="1546860"/>
                  </a:lnTo>
                  <a:lnTo>
                    <a:pt x="2773680" y="1601724"/>
                  </a:lnTo>
                  <a:lnTo>
                    <a:pt x="2695956" y="1652016"/>
                  </a:lnTo>
                  <a:lnTo>
                    <a:pt x="2615184" y="1699260"/>
                  </a:lnTo>
                  <a:lnTo>
                    <a:pt x="2532888" y="1741932"/>
                  </a:lnTo>
                  <a:lnTo>
                    <a:pt x="2449068" y="1780032"/>
                  </a:lnTo>
                  <a:lnTo>
                    <a:pt x="2362200" y="1813560"/>
                  </a:lnTo>
                  <a:lnTo>
                    <a:pt x="2275332" y="1844040"/>
                  </a:lnTo>
                  <a:lnTo>
                    <a:pt x="2186940" y="1869948"/>
                  </a:lnTo>
                  <a:lnTo>
                    <a:pt x="2097024" y="1891284"/>
                  </a:lnTo>
                  <a:lnTo>
                    <a:pt x="2007108" y="1909572"/>
                  </a:lnTo>
                  <a:lnTo>
                    <a:pt x="1915668" y="1921764"/>
                  </a:lnTo>
                  <a:lnTo>
                    <a:pt x="1822704" y="1930908"/>
                  </a:lnTo>
                  <a:lnTo>
                    <a:pt x="1731264" y="1935405"/>
                  </a:lnTo>
                  <a:lnTo>
                    <a:pt x="1638300" y="1935480"/>
                  </a:lnTo>
                  <a:lnTo>
                    <a:pt x="1543812" y="1930908"/>
                  </a:lnTo>
                  <a:lnTo>
                    <a:pt x="1450848" y="1921764"/>
                  </a:lnTo>
                  <a:lnTo>
                    <a:pt x="1359408" y="1908048"/>
                  </a:lnTo>
                  <a:lnTo>
                    <a:pt x="1266444" y="1888236"/>
                  </a:lnTo>
                  <a:lnTo>
                    <a:pt x="1175004" y="1865376"/>
                  </a:lnTo>
                  <a:lnTo>
                    <a:pt x="1083564" y="1837944"/>
                  </a:lnTo>
                  <a:lnTo>
                    <a:pt x="992124" y="1804416"/>
                  </a:lnTo>
                  <a:lnTo>
                    <a:pt x="903732" y="1767840"/>
                  </a:lnTo>
                  <a:lnTo>
                    <a:pt x="815340" y="1725168"/>
                  </a:lnTo>
                  <a:lnTo>
                    <a:pt x="728472" y="1677924"/>
                  </a:lnTo>
                  <a:lnTo>
                    <a:pt x="673608" y="1645920"/>
                  </a:lnTo>
                  <a:lnTo>
                    <a:pt x="620268" y="1610868"/>
                  </a:lnTo>
                  <a:lnTo>
                    <a:pt x="568452" y="1575816"/>
                  </a:lnTo>
                  <a:lnTo>
                    <a:pt x="518160" y="1537716"/>
                  </a:lnTo>
                  <a:lnTo>
                    <a:pt x="420624" y="1458468"/>
                  </a:lnTo>
                  <a:lnTo>
                    <a:pt x="374904" y="1415796"/>
                  </a:lnTo>
                  <a:lnTo>
                    <a:pt x="329184" y="1371600"/>
                  </a:lnTo>
                  <a:lnTo>
                    <a:pt x="286512" y="1327404"/>
                  </a:lnTo>
                  <a:lnTo>
                    <a:pt x="243840" y="1280160"/>
                  </a:lnTo>
                  <a:lnTo>
                    <a:pt x="202692" y="1232916"/>
                  </a:lnTo>
                  <a:lnTo>
                    <a:pt x="164592" y="1184148"/>
                  </a:lnTo>
                  <a:lnTo>
                    <a:pt x="126492" y="1132332"/>
                  </a:lnTo>
                  <a:lnTo>
                    <a:pt x="56388" y="1028700"/>
                  </a:lnTo>
                  <a:lnTo>
                    <a:pt x="31212" y="985542"/>
                  </a:lnTo>
                  <a:lnTo>
                    <a:pt x="19812" y="992124"/>
                  </a:lnTo>
                  <a:lnTo>
                    <a:pt x="19812" y="1016290"/>
                  </a:lnTo>
                  <a:lnTo>
                    <a:pt x="35052" y="1042416"/>
                  </a:lnTo>
                  <a:lnTo>
                    <a:pt x="70104" y="1095756"/>
                  </a:lnTo>
                  <a:lnTo>
                    <a:pt x="106680" y="1147572"/>
                  </a:lnTo>
                  <a:lnTo>
                    <a:pt x="144780" y="1199388"/>
                  </a:lnTo>
                  <a:lnTo>
                    <a:pt x="184404" y="1249680"/>
                  </a:lnTo>
                  <a:lnTo>
                    <a:pt x="225552" y="1298448"/>
                  </a:lnTo>
                  <a:lnTo>
                    <a:pt x="268224" y="1344168"/>
                  </a:lnTo>
                  <a:lnTo>
                    <a:pt x="312420" y="1389888"/>
                  </a:lnTo>
                  <a:lnTo>
                    <a:pt x="358140" y="1434084"/>
                  </a:lnTo>
                  <a:lnTo>
                    <a:pt x="405384" y="1476756"/>
                  </a:lnTo>
                  <a:lnTo>
                    <a:pt x="452628" y="1517904"/>
                  </a:lnTo>
                  <a:lnTo>
                    <a:pt x="502920" y="1557528"/>
                  </a:lnTo>
                  <a:lnTo>
                    <a:pt x="554736" y="1595628"/>
                  </a:lnTo>
                  <a:lnTo>
                    <a:pt x="606552" y="1632204"/>
                  </a:lnTo>
                  <a:lnTo>
                    <a:pt x="659892" y="1667256"/>
                  </a:lnTo>
                  <a:lnTo>
                    <a:pt x="716280" y="1700784"/>
                  </a:lnTo>
                  <a:lnTo>
                    <a:pt x="803148" y="1748028"/>
                  </a:lnTo>
                  <a:lnTo>
                    <a:pt x="893064" y="1790700"/>
                  </a:lnTo>
                  <a:lnTo>
                    <a:pt x="984504" y="1828800"/>
                  </a:lnTo>
                  <a:lnTo>
                    <a:pt x="1075944" y="1862328"/>
                  </a:lnTo>
                  <a:lnTo>
                    <a:pt x="1167384" y="1889760"/>
                  </a:lnTo>
                  <a:lnTo>
                    <a:pt x="1261872" y="1914144"/>
                  </a:lnTo>
                  <a:lnTo>
                    <a:pt x="1354836" y="1932432"/>
                  </a:lnTo>
                  <a:lnTo>
                    <a:pt x="1449324" y="1946148"/>
                  </a:lnTo>
                  <a:lnTo>
                    <a:pt x="1543812" y="1955292"/>
                  </a:lnTo>
                  <a:lnTo>
                    <a:pt x="1638300" y="1961388"/>
                  </a:lnTo>
                  <a:lnTo>
                    <a:pt x="1731264" y="1961388"/>
                  </a:lnTo>
                  <a:lnTo>
                    <a:pt x="1825752" y="1956816"/>
                  </a:lnTo>
                  <a:lnTo>
                    <a:pt x="1918716" y="1947672"/>
                  </a:lnTo>
                  <a:lnTo>
                    <a:pt x="2011680" y="1933956"/>
                  </a:lnTo>
                  <a:lnTo>
                    <a:pt x="2103120" y="1917192"/>
                  </a:lnTo>
                  <a:lnTo>
                    <a:pt x="2194560" y="1894332"/>
                  </a:lnTo>
                  <a:lnTo>
                    <a:pt x="2284476" y="1868424"/>
                  </a:lnTo>
                  <a:lnTo>
                    <a:pt x="2372868" y="1837944"/>
                  </a:lnTo>
                  <a:lnTo>
                    <a:pt x="2458212" y="1802892"/>
                  </a:lnTo>
                  <a:lnTo>
                    <a:pt x="2543556" y="1763268"/>
                  </a:lnTo>
                  <a:lnTo>
                    <a:pt x="2627376" y="1720596"/>
                  </a:lnTo>
                  <a:lnTo>
                    <a:pt x="2709672" y="1673352"/>
                  </a:lnTo>
                  <a:lnTo>
                    <a:pt x="2788920" y="1621536"/>
                  </a:lnTo>
                  <a:lnTo>
                    <a:pt x="2865120" y="1566672"/>
                  </a:lnTo>
                  <a:lnTo>
                    <a:pt x="2939796" y="1507236"/>
                  </a:lnTo>
                  <a:lnTo>
                    <a:pt x="3011424" y="1444752"/>
                  </a:lnTo>
                  <a:lnTo>
                    <a:pt x="3080004" y="1377696"/>
                  </a:lnTo>
                  <a:lnTo>
                    <a:pt x="3147060" y="1307592"/>
                  </a:lnTo>
                  <a:lnTo>
                    <a:pt x="3209544" y="1232916"/>
                  </a:lnTo>
                  <a:lnTo>
                    <a:pt x="3268980" y="1153668"/>
                  </a:lnTo>
                  <a:lnTo>
                    <a:pt x="3325368" y="1072896"/>
                  </a:lnTo>
                  <a:lnTo>
                    <a:pt x="3358896" y="1017673"/>
                  </a:lnTo>
                  <a:close/>
                </a:path>
                <a:path w="3378834" h="1961515">
                  <a:moveTo>
                    <a:pt x="1696212" y="24384"/>
                  </a:moveTo>
                  <a:lnTo>
                    <a:pt x="1682496" y="24384"/>
                  </a:lnTo>
                  <a:lnTo>
                    <a:pt x="1689354" y="28342"/>
                  </a:lnTo>
                  <a:lnTo>
                    <a:pt x="1696212" y="24384"/>
                  </a:lnTo>
                  <a:close/>
                </a:path>
                <a:path w="3378834" h="1961515">
                  <a:moveTo>
                    <a:pt x="1689354" y="28342"/>
                  </a:moveTo>
                  <a:lnTo>
                    <a:pt x="1682496" y="24384"/>
                  </a:lnTo>
                  <a:lnTo>
                    <a:pt x="1682496" y="32301"/>
                  </a:lnTo>
                  <a:lnTo>
                    <a:pt x="1689354" y="28342"/>
                  </a:lnTo>
                  <a:close/>
                </a:path>
                <a:path w="3378834" h="1961515">
                  <a:moveTo>
                    <a:pt x="1696212" y="32301"/>
                  </a:moveTo>
                  <a:lnTo>
                    <a:pt x="1696212" y="24384"/>
                  </a:lnTo>
                  <a:lnTo>
                    <a:pt x="1689354" y="28342"/>
                  </a:lnTo>
                  <a:lnTo>
                    <a:pt x="1696212" y="32301"/>
                  </a:lnTo>
                  <a:close/>
                </a:path>
                <a:path w="3378834" h="1961515">
                  <a:moveTo>
                    <a:pt x="3358896" y="992124"/>
                  </a:moveTo>
                  <a:lnTo>
                    <a:pt x="3354324" y="973836"/>
                  </a:lnTo>
                  <a:lnTo>
                    <a:pt x="3347288" y="985423"/>
                  </a:lnTo>
                  <a:lnTo>
                    <a:pt x="3358896" y="992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332108" y="5437122"/>
            <a:ext cx="1856739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14" dirty="0">
                <a:solidFill>
                  <a:srgbClr val="FFFFFF"/>
                </a:solidFill>
                <a:latin typeface="Arial"/>
                <a:cs typeface="Arial"/>
              </a:rPr>
              <a:t>Normes</a:t>
            </a:r>
            <a:r>
              <a:rPr sz="2200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5" dirty="0">
                <a:solidFill>
                  <a:srgbClr val="FFFFFF"/>
                </a:solidFill>
                <a:latin typeface="Arial"/>
                <a:cs typeface="Arial"/>
              </a:rPr>
              <a:t>Métiers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210946" y="3777996"/>
            <a:ext cx="1961514" cy="1632585"/>
            <a:chOff x="3210946" y="3777996"/>
            <a:chExt cx="1961514" cy="1632585"/>
          </a:xfrm>
        </p:grpSpPr>
        <p:sp>
          <p:nvSpPr>
            <p:cNvPr id="23" name="object 23"/>
            <p:cNvSpPr/>
            <p:nvPr/>
          </p:nvSpPr>
          <p:spPr>
            <a:xfrm>
              <a:off x="3223307" y="3777996"/>
              <a:ext cx="1935480" cy="1620520"/>
            </a:xfrm>
            <a:custGeom>
              <a:avLst/>
              <a:gdLst/>
              <a:ahLst/>
              <a:cxnLst/>
              <a:rect l="l" t="t" r="r" b="b"/>
              <a:pathLst>
                <a:path w="1935479" h="1620520">
                  <a:moveTo>
                    <a:pt x="1935310" y="652271"/>
                  </a:moveTo>
                  <a:lnTo>
                    <a:pt x="1935310" y="0"/>
                  </a:lnTo>
                  <a:lnTo>
                    <a:pt x="113372" y="0"/>
                  </a:lnTo>
                  <a:lnTo>
                    <a:pt x="91627" y="64054"/>
                  </a:lnTo>
                  <a:lnTo>
                    <a:pt x="78471" y="107129"/>
                  </a:lnTo>
                  <a:lnTo>
                    <a:pt x="66315" y="150494"/>
                  </a:lnTo>
                  <a:lnTo>
                    <a:pt x="55163" y="194130"/>
                  </a:lnTo>
                  <a:lnTo>
                    <a:pt x="45020" y="238017"/>
                  </a:lnTo>
                  <a:lnTo>
                    <a:pt x="35892" y="282137"/>
                  </a:lnTo>
                  <a:lnTo>
                    <a:pt x="27784" y="326471"/>
                  </a:lnTo>
                  <a:lnTo>
                    <a:pt x="20700" y="371001"/>
                  </a:lnTo>
                  <a:lnTo>
                    <a:pt x="14646" y="415706"/>
                  </a:lnTo>
                  <a:lnTo>
                    <a:pt x="9627" y="460568"/>
                  </a:lnTo>
                  <a:lnTo>
                    <a:pt x="5648" y="505568"/>
                  </a:lnTo>
                  <a:lnTo>
                    <a:pt x="2713" y="550688"/>
                  </a:lnTo>
                  <a:lnTo>
                    <a:pt x="829" y="595907"/>
                  </a:lnTo>
                  <a:lnTo>
                    <a:pt x="0" y="641208"/>
                  </a:lnTo>
                  <a:lnTo>
                    <a:pt x="230" y="686571"/>
                  </a:lnTo>
                  <a:lnTo>
                    <a:pt x="1526" y="731978"/>
                  </a:lnTo>
                  <a:lnTo>
                    <a:pt x="3892" y="777408"/>
                  </a:lnTo>
                  <a:lnTo>
                    <a:pt x="7333" y="822845"/>
                  </a:lnTo>
                  <a:lnTo>
                    <a:pt x="11855" y="868267"/>
                  </a:lnTo>
                  <a:lnTo>
                    <a:pt x="17462" y="913658"/>
                  </a:lnTo>
                  <a:lnTo>
                    <a:pt x="24159" y="958996"/>
                  </a:lnTo>
                  <a:lnTo>
                    <a:pt x="31952" y="1004265"/>
                  </a:lnTo>
                  <a:lnTo>
                    <a:pt x="40846" y="1049443"/>
                  </a:lnTo>
                  <a:lnTo>
                    <a:pt x="50845" y="1094514"/>
                  </a:lnTo>
                  <a:lnTo>
                    <a:pt x="61954" y="1139457"/>
                  </a:lnTo>
                  <a:lnTo>
                    <a:pt x="74180" y="1184254"/>
                  </a:lnTo>
                  <a:lnTo>
                    <a:pt x="87526" y="1228886"/>
                  </a:lnTo>
                  <a:lnTo>
                    <a:pt x="101998" y="1273334"/>
                  </a:lnTo>
                  <a:lnTo>
                    <a:pt x="117601" y="1317578"/>
                  </a:lnTo>
                  <a:lnTo>
                    <a:pt x="134339" y="1361601"/>
                  </a:lnTo>
                  <a:lnTo>
                    <a:pt x="152219" y="1405383"/>
                  </a:lnTo>
                  <a:lnTo>
                    <a:pt x="171245" y="1448904"/>
                  </a:lnTo>
                  <a:lnTo>
                    <a:pt x="191422" y="1492147"/>
                  </a:lnTo>
                  <a:lnTo>
                    <a:pt x="212755" y="1535091"/>
                  </a:lnTo>
                  <a:lnTo>
                    <a:pt x="235250" y="1577719"/>
                  </a:lnTo>
                  <a:lnTo>
                    <a:pt x="258910" y="1620011"/>
                  </a:lnTo>
                  <a:lnTo>
                    <a:pt x="1935310" y="652271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10946" y="3777996"/>
              <a:ext cx="1961514" cy="1632585"/>
            </a:xfrm>
            <a:custGeom>
              <a:avLst/>
              <a:gdLst/>
              <a:ahLst/>
              <a:cxnLst/>
              <a:rect l="l" t="t" r="r" b="b"/>
              <a:pathLst>
                <a:path w="1961514" h="1632585">
                  <a:moveTo>
                    <a:pt x="140341" y="0"/>
                  </a:moveTo>
                  <a:lnTo>
                    <a:pt x="112933" y="0"/>
                  </a:lnTo>
                  <a:lnTo>
                    <a:pt x="92964" y="57911"/>
                  </a:lnTo>
                  <a:lnTo>
                    <a:pt x="65532" y="147827"/>
                  </a:lnTo>
                  <a:lnTo>
                    <a:pt x="44196" y="239267"/>
                  </a:lnTo>
                  <a:lnTo>
                    <a:pt x="25908" y="330707"/>
                  </a:lnTo>
                  <a:lnTo>
                    <a:pt x="13716" y="423671"/>
                  </a:lnTo>
                  <a:lnTo>
                    <a:pt x="4572" y="516635"/>
                  </a:lnTo>
                  <a:lnTo>
                    <a:pt x="0" y="609599"/>
                  </a:lnTo>
                  <a:lnTo>
                    <a:pt x="0" y="704087"/>
                  </a:lnTo>
                  <a:lnTo>
                    <a:pt x="4572" y="798575"/>
                  </a:lnTo>
                  <a:lnTo>
                    <a:pt x="13716" y="893063"/>
                  </a:lnTo>
                  <a:lnTo>
                    <a:pt x="25908" y="968654"/>
                  </a:lnTo>
                  <a:lnTo>
                    <a:pt x="25908" y="609599"/>
                  </a:lnTo>
                  <a:lnTo>
                    <a:pt x="30480" y="518159"/>
                  </a:lnTo>
                  <a:lnTo>
                    <a:pt x="38100" y="425195"/>
                  </a:lnTo>
                  <a:lnTo>
                    <a:pt x="51816" y="333755"/>
                  </a:lnTo>
                  <a:lnTo>
                    <a:pt x="68580" y="243839"/>
                  </a:lnTo>
                  <a:lnTo>
                    <a:pt x="91440" y="153923"/>
                  </a:lnTo>
                  <a:lnTo>
                    <a:pt x="117348" y="65531"/>
                  </a:lnTo>
                  <a:lnTo>
                    <a:pt x="140341" y="0"/>
                  </a:lnTo>
                  <a:close/>
                </a:path>
                <a:path w="1961514" h="1632585">
                  <a:moveTo>
                    <a:pt x="276495" y="1601285"/>
                  </a:moveTo>
                  <a:lnTo>
                    <a:pt x="234696" y="1525523"/>
                  </a:lnTo>
                  <a:lnTo>
                    <a:pt x="193548" y="1437131"/>
                  </a:lnTo>
                  <a:lnTo>
                    <a:pt x="155448" y="1348739"/>
                  </a:lnTo>
                  <a:lnTo>
                    <a:pt x="123444" y="1257299"/>
                  </a:lnTo>
                  <a:lnTo>
                    <a:pt x="94488" y="1165859"/>
                  </a:lnTo>
                  <a:lnTo>
                    <a:pt x="71628" y="1074419"/>
                  </a:lnTo>
                  <a:lnTo>
                    <a:pt x="53340" y="981455"/>
                  </a:lnTo>
                  <a:lnTo>
                    <a:pt x="39624" y="888491"/>
                  </a:lnTo>
                  <a:lnTo>
                    <a:pt x="30480" y="795527"/>
                  </a:lnTo>
                  <a:lnTo>
                    <a:pt x="25908" y="702563"/>
                  </a:lnTo>
                  <a:lnTo>
                    <a:pt x="25908" y="968654"/>
                  </a:lnTo>
                  <a:lnTo>
                    <a:pt x="47244" y="1080515"/>
                  </a:lnTo>
                  <a:lnTo>
                    <a:pt x="70104" y="1173479"/>
                  </a:lnTo>
                  <a:lnTo>
                    <a:pt x="99060" y="1266443"/>
                  </a:lnTo>
                  <a:lnTo>
                    <a:pt x="132588" y="1357883"/>
                  </a:lnTo>
                  <a:lnTo>
                    <a:pt x="170688" y="1449323"/>
                  </a:lnTo>
                  <a:lnTo>
                    <a:pt x="213360" y="1537715"/>
                  </a:lnTo>
                  <a:lnTo>
                    <a:pt x="260604" y="1626107"/>
                  </a:lnTo>
                  <a:lnTo>
                    <a:pt x="262128" y="1629155"/>
                  </a:lnTo>
                  <a:lnTo>
                    <a:pt x="265176" y="1630679"/>
                  </a:lnTo>
                  <a:lnTo>
                    <a:pt x="265176" y="1607819"/>
                  </a:lnTo>
                  <a:lnTo>
                    <a:pt x="276495" y="1601285"/>
                  </a:lnTo>
                  <a:close/>
                </a:path>
                <a:path w="1961514" h="1632585">
                  <a:moveTo>
                    <a:pt x="283464" y="1613915"/>
                  </a:moveTo>
                  <a:lnTo>
                    <a:pt x="276495" y="1601285"/>
                  </a:lnTo>
                  <a:lnTo>
                    <a:pt x="265176" y="1607819"/>
                  </a:lnTo>
                  <a:lnTo>
                    <a:pt x="283464" y="1613915"/>
                  </a:lnTo>
                  <a:close/>
                </a:path>
                <a:path w="1961514" h="1632585">
                  <a:moveTo>
                    <a:pt x="283464" y="1628038"/>
                  </a:moveTo>
                  <a:lnTo>
                    <a:pt x="283464" y="1613915"/>
                  </a:lnTo>
                  <a:lnTo>
                    <a:pt x="265176" y="1607819"/>
                  </a:lnTo>
                  <a:lnTo>
                    <a:pt x="265176" y="1630679"/>
                  </a:lnTo>
                  <a:lnTo>
                    <a:pt x="268224" y="1632203"/>
                  </a:lnTo>
                  <a:lnTo>
                    <a:pt x="275844" y="1632203"/>
                  </a:lnTo>
                  <a:lnTo>
                    <a:pt x="278892" y="1630679"/>
                  </a:lnTo>
                  <a:lnTo>
                    <a:pt x="283464" y="1628038"/>
                  </a:lnTo>
                  <a:close/>
                </a:path>
                <a:path w="1961514" h="1632585">
                  <a:moveTo>
                    <a:pt x="1941576" y="640079"/>
                  </a:moveTo>
                  <a:lnTo>
                    <a:pt x="276495" y="1601285"/>
                  </a:lnTo>
                  <a:lnTo>
                    <a:pt x="283464" y="1613915"/>
                  </a:lnTo>
                  <a:lnTo>
                    <a:pt x="283464" y="1628038"/>
                  </a:lnTo>
                  <a:lnTo>
                    <a:pt x="1935480" y="673506"/>
                  </a:lnTo>
                  <a:lnTo>
                    <a:pt x="1935480" y="652271"/>
                  </a:lnTo>
                  <a:lnTo>
                    <a:pt x="1941576" y="640079"/>
                  </a:lnTo>
                  <a:close/>
                </a:path>
                <a:path w="1961514" h="1632585">
                  <a:moveTo>
                    <a:pt x="1961388" y="656843"/>
                  </a:moveTo>
                  <a:lnTo>
                    <a:pt x="1961388" y="0"/>
                  </a:lnTo>
                  <a:lnTo>
                    <a:pt x="1935480" y="0"/>
                  </a:lnTo>
                  <a:lnTo>
                    <a:pt x="1935480" y="643598"/>
                  </a:lnTo>
                  <a:lnTo>
                    <a:pt x="1941576" y="640079"/>
                  </a:lnTo>
                  <a:lnTo>
                    <a:pt x="1941576" y="669984"/>
                  </a:lnTo>
                  <a:lnTo>
                    <a:pt x="1953768" y="662939"/>
                  </a:lnTo>
                  <a:lnTo>
                    <a:pt x="1958340" y="659891"/>
                  </a:lnTo>
                  <a:lnTo>
                    <a:pt x="1961388" y="656843"/>
                  </a:lnTo>
                  <a:close/>
                </a:path>
                <a:path w="1961514" h="1632585">
                  <a:moveTo>
                    <a:pt x="1941576" y="669984"/>
                  </a:moveTo>
                  <a:lnTo>
                    <a:pt x="1941576" y="640079"/>
                  </a:lnTo>
                  <a:lnTo>
                    <a:pt x="1935480" y="652271"/>
                  </a:lnTo>
                  <a:lnTo>
                    <a:pt x="1935480" y="673506"/>
                  </a:lnTo>
                  <a:lnTo>
                    <a:pt x="1941576" y="669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961776" y="3830826"/>
            <a:ext cx="7975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4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200" spc="-17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spc="-7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200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200" spc="-1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200" spc="-24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130397" y="3778008"/>
            <a:ext cx="4217035" cy="2818130"/>
          </a:xfrm>
          <a:custGeom>
            <a:avLst/>
            <a:gdLst/>
            <a:ahLst/>
            <a:cxnLst/>
            <a:rect l="l" t="t" r="r" b="b"/>
            <a:pathLst>
              <a:path w="4217034" h="2818129">
                <a:moveTo>
                  <a:pt x="463067" y="1554480"/>
                </a:moveTo>
                <a:lnTo>
                  <a:pt x="438404" y="1509953"/>
                </a:lnTo>
                <a:lnTo>
                  <a:pt x="414997" y="1464818"/>
                </a:lnTo>
                <a:lnTo>
                  <a:pt x="392887" y="1419085"/>
                </a:lnTo>
                <a:lnTo>
                  <a:pt x="372071" y="1372781"/>
                </a:lnTo>
                <a:lnTo>
                  <a:pt x="352552" y="1325930"/>
                </a:lnTo>
                <a:lnTo>
                  <a:pt x="334340" y="1278572"/>
                </a:lnTo>
                <a:lnTo>
                  <a:pt x="317461" y="1230718"/>
                </a:lnTo>
                <a:lnTo>
                  <a:pt x="301917" y="1182408"/>
                </a:lnTo>
                <a:lnTo>
                  <a:pt x="287718" y="1133665"/>
                </a:lnTo>
                <a:lnTo>
                  <a:pt x="274878" y="1084516"/>
                </a:lnTo>
                <a:lnTo>
                  <a:pt x="263410" y="1034986"/>
                </a:lnTo>
                <a:lnTo>
                  <a:pt x="253314" y="985113"/>
                </a:lnTo>
                <a:lnTo>
                  <a:pt x="244614" y="934897"/>
                </a:lnTo>
                <a:lnTo>
                  <a:pt x="237312" y="884402"/>
                </a:lnTo>
                <a:lnTo>
                  <a:pt x="231419" y="833628"/>
                </a:lnTo>
                <a:lnTo>
                  <a:pt x="227190" y="785698"/>
                </a:lnTo>
                <a:lnTo>
                  <a:pt x="224231" y="737958"/>
                </a:lnTo>
                <a:lnTo>
                  <a:pt x="222529" y="690422"/>
                </a:lnTo>
                <a:lnTo>
                  <a:pt x="222084" y="643089"/>
                </a:lnTo>
                <a:lnTo>
                  <a:pt x="222846" y="595998"/>
                </a:lnTo>
                <a:lnTo>
                  <a:pt x="224840" y="549160"/>
                </a:lnTo>
                <a:lnTo>
                  <a:pt x="228028" y="502577"/>
                </a:lnTo>
                <a:lnTo>
                  <a:pt x="232397" y="456285"/>
                </a:lnTo>
                <a:lnTo>
                  <a:pt x="237947" y="410298"/>
                </a:lnTo>
                <a:lnTo>
                  <a:pt x="244665" y="364629"/>
                </a:lnTo>
                <a:lnTo>
                  <a:pt x="252514" y="319290"/>
                </a:lnTo>
                <a:lnTo>
                  <a:pt x="261505" y="274307"/>
                </a:lnTo>
                <a:lnTo>
                  <a:pt x="271602" y="229692"/>
                </a:lnTo>
                <a:lnTo>
                  <a:pt x="282816" y="185470"/>
                </a:lnTo>
                <a:lnTo>
                  <a:pt x="295109" y="141643"/>
                </a:lnTo>
                <a:lnTo>
                  <a:pt x="308483" y="98247"/>
                </a:lnTo>
                <a:lnTo>
                  <a:pt x="322922" y="55283"/>
                </a:lnTo>
                <a:lnTo>
                  <a:pt x="338404" y="12776"/>
                </a:lnTo>
                <a:lnTo>
                  <a:pt x="343433" y="0"/>
                </a:lnTo>
                <a:lnTo>
                  <a:pt x="107835" y="0"/>
                </a:lnTo>
                <a:lnTo>
                  <a:pt x="87909" y="61607"/>
                </a:lnTo>
                <a:lnTo>
                  <a:pt x="75260" y="104914"/>
                </a:lnTo>
                <a:lnTo>
                  <a:pt x="63588" y="148501"/>
                </a:lnTo>
                <a:lnTo>
                  <a:pt x="52870" y="192328"/>
                </a:lnTo>
                <a:lnTo>
                  <a:pt x="43129" y="236397"/>
                </a:lnTo>
                <a:lnTo>
                  <a:pt x="34378" y="280670"/>
                </a:lnTo>
                <a:lnTo>
                  <a:pt x="26593" y="325158"/>
                </a:lnTo>
                <a:lnTo>
                  <a:pt x="19799" y="369811"/>
                </a:lnTo>
                <a:lnTo>
                  <a:pt x="13995" y="414629"/>
                </a:lnTo>
                <a:lnTo>
                  <a:pt x="9182" y="459600"/>
                </a:lnTo>
                <a:lnTo>
                  <a:pt x="5372" y="504698"/>
                </a:lnTo>
                <a:lnTo>
                  <a:pt x="2578" y="549897"/>
                </a:lnTo>
                <a:lnTo>
                  <a:pt x="774" y="595198"/>
                </a:lnTo>
                <a:lnTo>
                  <a:pt x="0" y="640588"/>
                </a:lnTo>
                <a:lnTo>
                  <a:pt x="228" y="686015"/>
                </a:lnTo>
                <a:lnTo>
                  <a:pt x="1498" y="731494"/>
                </a:lnTo>
                <a:lnTo>
                  <a:pt x="3784" y="776998"/>
                </a:lnTo>
                <a:lnTo>
                  <a:pt x="7099" y="822515"/>
                </a:lnTo>
                <a:lnTo>
                  <a:pt x="11468" y="868019"/>
                </a:lnTo>
                <a:lnTo>
                  <a:pt x="16865" y="913498"/>
                </a:lnTo>
                <a:lnTo>
                  <a:pt x="23304" y="958926"/>
                </a:lnTo>
                <a:lnTo>
                  <a:pt x="30810" y="1004303"/>
                </a:lnTo>
                <a:lnTo>
                  <a:pt x="39357" y="1049591"/>
                </a:lnTo>
                <a:lnTo>
                  <a:pt x="48971" y="1094790"/>
                </a:lnTo>
                <a:lnTo>
                  <a:pt x="59651" y="1139863"/>
                </a:lnTo>
                <a:lnTo>
                  <a:pt x="71399" y="1184821"/>
                </a:lnTo>
                <a:lnTo>
                  <a:pt x="84226" y="1229626"/>
                </a:lnTo>
                <a:lnTo>
                  <a:pt x="98132" y="1274267"/>
                </a:lnTo>
                <a:lnTo>
                  <a:pt x="113118" y="1318717"/>
                </a:lnTo>
                <a:lnTo>
                  <a:pt x="129184" y="1362976"/>
                </a:lnTo>
                <a:lnTo>
                  <a:pt x="146354" y="1407020"/>
                </a:lnTo>
                <a:lnTo>
                  <a:pt x="164617" y="1450822"/>
                </a:lnTo>
                <a:lnTo>
                  <a:pt x="183984" y="1494370"/>
                </a:lnTo>
                <a:lnTo>
                  <a:pt x="204457" y="1537652"/>
                </a:lnTo>
                <a:lnTo>
                  <a:pt x="222084" y="1572755"/>
                </a:lnTo>
                <a:lnTo>
                  <a:pt x="226047" y="1580654"/>
                </a:lnTo>
                <a:lnTo>
                  <a:pt x="248742" y="1623352"/>
                </a:lnTo>
                <a:lnTo>
                  <a:pt x="272567" y="1665732"/>
                </a:lnTo>
                <a:lnTo>
                  <a:pt x="463067" y="1554480"/>
                </a:lnTo>
                <a:close/>
              </a:path>
              <a:path w="4217034" h="2818129">
                <a:moveTo>
                  <a:pt x="3864635" y="1804416"/>
                </a:moveTo>
                <a:lnTo>
                  <a:pt x="3672611" y="1693164"/>
                </a:lnTo>
                <a:lnTo>
                  <a:pt x="3646424" y="1736966"/>
                </a:lnTo>
                <a:lnTo>
                  <a:pt x="3619068" y="1779968"/>
                </a:lnTo>
                <a:lnTo>
                  <a:pt x="3590569" y="1822157"/>
                </a:lnTo>
                <a:lnTo>
                  <a:pt x="3560940" y="1863509"/>
                </a:lnTo>
                <a:lnTo>
                  <a:pt x="3530206" y="1903984"/>
                </a:lnTo>
                <a:lnTo>
                  <a:pt x="3498367" y="1943557"/>
                </a:lnTo>
                <a:lnTo>
                  <a:pt x="3465449" y="1982216"/>
                </a:lnTo>
                <a:lnTo>
                  <a:pt x="3431463" y="2019935"/>
                </a:lnTo>
                <a:lnTo>
                  <a:pt x="3396424" y="2056688"/>
                </a:lnTo>
                <a:lnTo>
                  <a:pt x="3360356" y="2092452"/>
                </a:lnTo>
                <a:lnTo>
                  <a:pt x="3323272" y="2127186"/>
                </a:lnTo>
                <a:lnTo>
                  <a:pt x="3285198" y="2160892"/>
                </a:lnTo>
                <a:lnTo>
                  <a:pt x="3246132" y="2193531"/>
                </a:lnTo>
                <a:lnTo>
                  <a:pt x="3206102" y="2225078"/>
                </a:lnTo>
                <a:lnTo>
                  <a:pt x="3165119" y="2255520"/>
                </a:lnTo>
                <a:lnTo>
                  <a:pt x="3125711" y="2283155"/>
                </a:lnTo>
                <a:lnTo>
                  <a:pt x="3085833" y="2309609"/>
                </a:lnTo>
                <a:lnTo>
                  <a:pt x="3045498" y="2334869"/>
                </a:lnTo>
                <a:lnTo>
                  <a:pt x="3004731" y="2358948"/>
                </a:lnTo>
                <a:lnTo>
                  <a:pt x="2963545" y="2381847"/>
                </a:lnTo>
                <a:lnTo>
                  <a:pt x="2921965" y="2403564"/>
                </a:lnTo>
                <a:lnTo>
                  <a:pt x="2880029" y="2424099"/>
                </a:lnTo>
                <a:lnTo>
                  <a:pt x="2837738" y="2443467"/>
                </a:lnTo>
                <a:lnTo>
                  <a:pt x="2795117" y="2461666"/>
                </a:lnTo>
                <a:lnTo>
                  <a:pt x="2752204" y="2478709"/>
                </a:lnTo>
                <a:lnTo>
                  <a:pt x="2708999" y="2494584"/>
                </a:lnTo>
                <a:lnTo>
                  <a:pt x="2665539" y="2509304"/>
                </a:lnTo>
                <a:lnTo>
                  <a:pt x="2621851" y="2522867"/>
                </a:lnTo>
                <a:lnTo>
                  <a:pt x="2577935" y="2535275"/>
                </a:lnTo>
                <a:lnTo>
                  <a:pt x="2533827" y="2546540"/>
                </a:lnTo>
                <a:lnTo>
                  <a:pt x="2489543" y="2556662"/>
                </a:lnTo>
                <a:lnTo>
                  <a:pt x="2445105" y="2565641"/>
                </a:lnTo>
                <a:lnTo>
                  <a:pt x="2400554" y="2573490"/>
                </a:lnTo>
                <a:lnTo>
                  <a:pt x="2355875" y="2580195"/>
                </a:lnTo>
                <a:lnTo>
                  <a:pt x="2311133" y="2585783"/>
                </a:lnTo>
                <a:lnTo>
                  <a:pt x="2266315" y="2590241"/>
                </a:lnTo>
                <a:lnTo>
                  <a:pt x="2221446" y="2593568"/>
                </a:lnTo>
                <a:lnTo>
                  <a:pt x="2176576" y="2595778"/>
                </a:lnTo>
                <a:lnTo>
                  <a:pt x="2131695" y="2596883"/>
                </a:lnTo>
                <a:lnTo>
                  <a:pt x="2086838" y="2596870"/>
                </a:lnTo>
                <a:lnTo>
                  <a:pt x="2042033" y="2595753"/>
                </a:lnTo>
                <a:lnTo>
                  <a:pt x="1997290" y="2593530"/>
                </a:lnTo>
                <a:lnTo>
                  <a:pt x="1952637" y="2590203"/>
                </a:lnTo>
                <a:lnTo>
                  <a:pt x="1908086" y="2585770"/>
                </a:lnTo>
                <a:lnTo>
                  <a:pt x="1863686" y="2580259"/>
                </a:lnTo>
                <a:lnTo>
                  <a:pt x="1819427" y="2573655"/>
                </a:lnTo>
                <a:lnTo>
                  <a:pt x="1775345" y="2565958"/>
                </a:lnTo>
                <a:lnTo>
                  <a:pt x="1731467" y="2557170"/>
                </a:lnTo>
                <a:lnTo>
                  <a:pt x="1687804" y="2547315"/>
                </a:lnTo>
                <a:lnTo>
                  <a:pt x="1644383" y="2536380"/>
                </a:lnTo>
                <a:lnTo>
                  <a:pt x="1601228" y="2524366"/>
                </a:lnTo>
                <a:lnTo>
                  <a:pt x="1558353" y="2511285"/>
                </a:lnTo>
                <a:lnTo>
                  <a:pt x="1515783" y="2497150"/>
                </a:lnTo>
                <a:lnTo>
                  <a:pt x="1473542" y="2481935"/>
                </a:lnTo>
                <a:lnTo>
                  <a:pt x="1431658" y="2465679"/>
                </a:lnTo>
                <a:lnTo>
                  <a:pt x="1390142" y="2448356"/>
                </a:lnTo>
                <a:lnTo>
                  <a:pt x="1349019" y="2429980"/>
                </a:lnTo>
                <a:lnTo>
                  <a:pt x="1308315" y="2410561"/>
                </a:lnTo>
                <a:lnTo>
                  <a:pt x="1268056" y="2390089"/>
                </a:lnTo>
                <a:lnTo>
                  <a:pt x="1228242" y="2368588"/>
                </a:lnTo>
                <a:lnTo>
                  <a:pt x="1188910" y="2346045"/>
                </a:lnTo>
                <a:lnTo>
                  <a:pt x="1150086" y="2322461"/>
                </a:lnTo>
                <a:lnTo>
                  <a:pt x="1111796" y="2297849"/>
                </a:lnTo>
                <a:lnTo>
                  <a:pt x="1074039" y="2272220"/>
                </a:lnTo>
                <a:lnTo>
                  <a:pt x="1036853" y="2245550"/>
                </a:lnTo>
                <a:lnTo>
                  <a:pt x="1000264" y="2217877"/>
                </a:lnTo>
                <a:lnTo>
                  <a:pt x="964272" y="2189175"/>
                </a:lnTo>
                <a:lnTo>
                  <a:pt x="928928" y="2159470"/>
                </a:lnTo>
                <a:lnTo>
                  <a:pt x="894232" y="2128748"/>
                </a:lnTo>
                <a:lnTo>
                  <a:pt x="860221" y="2097024"/>
                </a:lnTo>
                <a:lnTo>
                  <a:pt x="826897" y="2064296"/>
                </a:lnTo>
                <a:lnTo>
                  <a:pt x="794308" y="2030577"/>
                </a:lnTo>
                <a:lnTo>
                  <a:pt x="762457" y="1995855"/>
                </a:lnTo>
                <a:lnTo>
                  <a:pt x="731367" y="1960143"/>
                </a:lnTo>
                <a:lnTo>
                  <a:pt x="701052" y="1923440"/>
                </a:lnTo>
                <a:lnTo>
                  <a:pt x="671563" y="1885746"/>
                </a:lnTo>
                <a:lnTo>
                  <a:pt x="642899" y="1847088"/>
                </a:lnTo>
                <a:lnTo>
                  <a:pt x="770915" y="1772412"/>
                </a:lnTo>
                <a:lnTo>
                  <a:pt x="447827" y="1748028"/>
                </a:lnTo>
                <a:lnTo>
                  <a:pt x="322859" y="2031492"/>
                </a:lnTo>
                <a:lnTo>
                  <a:pt x="450875" y="1958340"/>
                </a:lnTo>
                <a:lnTo>
                  <a:pt x="481241" y="2000161"/>
                </a:lnTo>
                <a:lnTo>
                  <a:pt x="512648" y="2041169"/>
                </a:lnTo>
                <a:lnTo>
                  <a:pt x="545045" y="2081352"/>
                </a:lnTo>
                <a:lnTo>
                  <a:pt x="578434" y="2120684"/>
                </a:lnTo>
                <a:lnTo>
                  <a:pt x="612800" y="2159139"/>
                </a:lnTo>
                <a:lnTo>
                  <a:pt x="642899" y="2191156"/>
                </a:lnTo>
                <a:lnTo>
                  <a:pt x="684364" y="2233345"/>
                </a:lnTo>
                <a:lnTo>
                  <a:pt x="721512" y="2269071"/>
                </a:lnTo>
                <a:lnTo>
                  <a:pt x="759574" y="2303830"/>
                </a:lnTo>
                <a:lnTo>
                  <a:pt x="798499" y="2337612"/>
                </a:lnTo>
                <a:lnTo>
                  <a:pt x="838288" y="2370404"/>
                </a:lnTo>
                <a:lnTo>
                  <a:pt x="878916" y="2402167"/>
                </a:lnTo>
                <a:lnTo>
                  <a:pt x="920369" y="2432901"/>
                </a:lnTo>
                <a:lnTo>
                  <a:pt x="962621" y="2462580"/>
                </a:lnTo>
                <a:lnTo>
                  <a:pt x="1005662" y="2491181"/>
                </a:lnTo>
                <a:lnTo>
                  <a:pt x="1049451" y="2518689"/>
                </a:lnTo>
                <a:lnTo>
                  <a:pt x="1094003" y="2545080"/>
                </a:lnTo>
                <a:lnTo>
                  <a:pt x="1136307" y="2568892"/>
                </a:lnTo>
                <a:lnTo>
                  <a:pt x="1178941" y="2591600"/>
                </a:lnTo>
                <a:lnTo>
                  <a:pt x="1221892" y="2613177"/>
                </a:lnTo>
                <a:lnTo>
                  <a:pt x="1265123" y="2633649"/>
                </a:lnTo>
                <a:lnTo>
                  <a:pt x="1308620" y="2653017"/>
                </a:lnTo>
                <a:lnTo>
                  <a:pt x="1352384" y="2671292"/>
                </a:lnTo>
                <a:lnTo>
                  <a:pt x="1396377" y="2688450"/>
                </a:lnTo>
                <a:lnTo>
                  <a:pt x="1440599" y="2704528"/>
                </a:lnTo>
                <a:lnTo>
                  <a:pt x="1485011" y="2719514"/>
                </a:lnTo>
                <a:lnTo>
                  <a:pt x="1529626" y="2733421"/>
                </a:lnTo>
                <a:lnTo>
                  <a:pt x="1574393" y="2746248"/>
                </a:lnTo>
                <a:lnTo>
                  <a:pt x="1619313" y="2757995"/>
                </a:lnTo>
                <a:lnTo>
                  <a:pt x="1664373" y="2768676"/>
                </a:lnTo>
                <a:lnTo>
                  <a:pt x="1709547" y="2778290"/>
                </a:lnTo>
                <a:lnTo>
                  <a:pt x="1754822" y="2786850"/>
                </a:lnTo>
                <a:lnTo>
                  <a:pt x="1800174" y="2794355"/>
                </a:lnTo>
                <a:lnTo>
                  <a:pt x="1845589" y="2800794"/>
                </a:lnTo>
                <a:lnTo>
                  <a:pt x="1891055" y="2806204"/>
                </a:lnTo>
                <a:lnTo>
                  <a:pt x="1936546" y="2810573"/>
                </a:lnTo>
                <a:lnTo>
                  <a:pt x="1982050" y="2813888"/>
                </a:lnTo>
                <a:lnTo>
                  <a:pt x="2027555" y="2816187"/>
                </a:lnTo>
                <a:lnTo>
                  <a:pt x="2073033" y="2817457"/>
                </a:lnTo>
                <a:lnTo>
                  <a:pt x="2118474" y="2817698"/>
                </a:lnTo>
                <a:lnTo>
                  <a:pt x="2163851" y="2816923"/>
                </a:lnTo>
                <a:lnTo>
                  <a:pt x="2209152" y="2815145"/>
                </a:lnTo>
                <a:lnTo>
                  <a:pt x="2254364" y="2812351"/>
                </a:lnTo>
                <a:lnTo>
                  <a:pt x="2299462" y="2808541"/>
                </a:lnTo>
                <a:lnTo>
                  <a:pt x="2344445" y="2803753"/>
                </a:lnTo>
                <a:lnTo>
                  <a:pt x="2389276" y="2797962"/>
                </a:lnTo>
                <a:lnTo>
                  <a:pt x="2433942" y="2791168"/>
                </a:lnTo>
                <a:lnTo>
                  <a:pt x="2478430" y="2783408"/>
                </a:lnTo>
                <a:lnTo>
                  <a:pt x="2522728" y="2774658"/>
                </a:lnTo>
                <a:lnTo>
                  <a:pt x="2566797" y="2764929"/>
                </a:lnTo>
                <a:lnTo>
                  <a:pt x="2610650" y="2754236"/>
                </a:lnTo>
                <a:lnTo>
                  <a:pt x="2654249" y="2742577"/>
                </a:lnTo>
                <a:lnTo>
                  <a:pt x="2697581" y="2729954"/>
                </a:lnTo>
                <a:lnTo>
                  <a:pt x="2740634" y="2716377"/>
                </a:lnTo>
                <a:lnTo>
                  <a:pt x="2783382" y="2701836"/>
                </a:lnTo>
                <a:lnTo>
                  <a:pt x="2825813" y="2686354"/>
                </a:lnTo>
                <a:lnTo>
                  <a:pt x="2867901" y="2669933"/>
                </a:lnTo>
                <a:lnTo>
                  <a:pt x="2909646" y="2652572"/>
                </a:lnTo>
                <a:lnTo>
                  <a:pt x="2951022" y="2634272"/>
                </a:lnTo>
                <a:lnTo>
                  <a:pt x="2992005" y="2615057"/>
                </a:lnTo>
                <a:lnTo>
                  <a:pt x="3032582" y="2594902"/>
                </a:lnTo>
                <a:lnTo>
                  <a:pt x="3072739" y="2573832"/>
                </a:lnTo>
                <a:lnTo>
                  <a:pt x="3112452" y="2551849"/>
                </a:lnTo>
                <a:lnTo>
                  <a:pt x="3151721" y="2528951"/>
                </a:lnTo>
                <a:lnTo>
                  <a:pt x="3190506" y="2505151"/>
                </a:lnTo>
                <a:lnTo>
                  <a:pt x="3228797" y="2480449"/>
                </a:lnTo>
                <a:lnTo>
                  <a:pt x="3266579" y="2454859"/>
                </a:lnTo>
                <a:lnTo>
                  <a:pt x="3303841" y="2428367"/>
                </a:lnTo>
                <a:lnTo>
                  <a:pt x="3340557" y="2400985"/>
                </a:lnTo>
                <a:lnTo>
                  <a:pt x="3376701" y="2372728"/>
                </a:lnTo>
                <a:lnTo>
                  <a:pt x="3412274" y="2343594"/>
                </a:lnTo>
                <a:lnTo>
                  <a:pt x="3447250" y="2313584"/>
                </a:lnTo>
                <a:lnTo>
                  <a:pt x="3481616" y="2282710"/>
                </a:lnTo>
                <a:lnTo>
                  <a:pt x="3515360" y="2250960"/>
                </a:lnTo>
                <a:lnTo>
                  <a:pt x="3548443" y="2218359"/>
                </a:lnTo>
                <a:lnTo>
                  <a:pt x="3580854" y="2184908"/>
                </a:lnTo>
                <a:lnTo>
                  <a:pt x="3612591" y="2150605"/>
                </a:lnTo>
                <a:lnTo>
                  <a:pt x="3643630" y="2115451"/>
                </a:lnTo>
                <a:lnTo>
                  <a:pt x="3673957" y="2079472"/>
                </a:lnTo>
                <a:lnTo>
                  <a:pt x="3703536" y="2042642"/>
                </a:lnTo>
                <a:lnTo>
                  <a:pt x="3732365" y="2004987"/>
                </a:lnTo>
                <a:lnTo>
                  <a:pt x="3760432" y="1966506"/>
                </a:lnTo>
                <a:lnTo>
                  <a:pt x="3787711" y="1927199"/>
                </a:lnTo>
                <a:lnTo>
                  <a:pt x="3814178" y="1887080"/>
                </a:lnTo>
                <a:lnTo>
                  <a:pt x="3839819" y="1846148"/>
                </a:lnTo>
                <a:lnTo>
                  <a:pt x="3864635" y="1804416"/>
                </a:lnTo>
                <a:close/>
              </a:path>
              <a:path w="4217034" h="2818129">
                <a:moveTo>
                  <a:pt x="4216679" y="650748"/>
                </a:moveTo>
                <a:lnTo>
                  <a:pt x="4216108" y="602246"/>
                </a:lnTo>
                <a:lnTo>
                  <a:pt x="4214406" y="554012"/>
                </a:lnTo>
                <a:lnTo>
                  <a:pt x="4211586" y="506082"/>
                </a:lnTo>
                <a:lnTo>
                  <a:pt x="4207662" y="458457"/>
                </a:lnTo>
                <a:lnTo>
                  <a:pt x="4202633" y="411137"/>
                </a:lnTo>
                <a:lnTo>
                  <a:pt x="4196537" y="364159"/>
                </a:lnTo>
                <a:lnTo>
                  <a:pt x="4189361" y="317512"/>
                </a:lnTo>
                <a:lnTo>
                  <a:pt x="4181132" y="271221"/>
                </a:lnTo>
                <a:lnTo>
                  <a:pt x="4171861" y="225310"/>
                </a:lnTo>
                <a:lnTo>
                  <a:pt x="4161561" y="179768"/>
                </a:lnTo>
                <a:lnTo>
                  <a:pt x="4150245" y="134620"/>
                </a:lnTo>
                <a:lnTo>
                  <a:pt x="4137926" y="89865"/>
                </a:lnTo>
                <a:lnTo>
                  <a:pt x="4124617" y="45542"/>
                </a:lnTo>
                <a:lnTo>
                  <a:pt x="4110317" y="1651"/>
                </a:lnTo>
                <a:lnTo>
                  <a:pt x="4109732" y="0"/>
                </a:lnTo>
                <a:lnTo>
                  <a:pt x="3873004" y="0"/>
                </a:lnTo>
                <a:lnTo>
                  <a:pt x="3877208" y="10668"/>
                </a:lnTo>
                <a:lnTo>
                  <a:pt x="3892588" y="52705"/>
                </a:lnTo>
                <a:lnTo>
                  <a:pt x="3906913" y="95110"/>
                </a:lnTo>
                <a:lnTo>
                  <a:pt x="3920210" y="137871"/>
                </a:lnTo>
                <a:lnTo>
                  <a:pt x="3932453" y="180962"/>
                </a:lnTo>
                <a:lnTo>
                  <a:pt x="3943629" y="224345"/>
                </a:lnTo>
                <a:lnTo>
                  <a:pt x="3953726" y="268033"/>
                </a:lnTo>
                <a:lnTo>
                  <a:pt x="3962755" y="311975"/>
                </a:lnTo>
                <a:lnTo>
                  <a:pt x="3970705" y="356171"/>
                </a:lnTo>
                <a:lnTo>
                  <a:pt x="3977551" y="400596"/>
                </a:lnTo>
                <a:lnTo>
                  <a:pt x="3983304" y="445211"/>
                </a:lnTo>
                <a:lnTo>
                  <a:pt x="3987939" y="490016"/>
                </a:lnTo>
                <a:lnTo>
                  <a:pt x="3991470" y="534987"/>
                </a:lnTo>
                <a:lnTo>
                  <a:pt x="3993870" y="580097"/>
                </a:lnTo>
                <a:lnTo>
                  <a:pt x="3995128" y="625335"/>
                </a:lnTo>
                <a:lnTo>
                  <a:pt x="3995128" y="676046"/>
                </a:lnTo>
                <a:lnTo>
                  <a:pt x="3994239" y="716076"/>
                </a:lnTo>
                <a:lnTo>
                  <a:pt x="3992054" y="761555"/>
                </a:lnTo>
                <a:lnTo>
                  <a:pt x="3988714" y="807072"/>
                </a:lnTo>
                <a:lnTo>
                  <a:pt x="3984193" y="852601"/>
                </a:lnTo>
                <a:lnTo>
                  <a:pt x="3978491" y="898131"/>
                </a:lnTo>
                <a:lnTo>
                  <a:pt x="3971607" y="943648"/>
                </a:lnTo>
                <a:lnTo>
                  <a:pt x="3963530" y="989101"/>
                </a:lnTo>
                <a:lnTo>
                  <a:pt x="3954246" y="1034503"/>
                </a:lnTo>
                <a:lnTo>
                  <a:pt x="3943743" y="1079817"/>
                </a:lnTo>
                <a:lnTo>
                  <a:pt x="3932034" y="1125029"/>
                </a:lnTo>
                <a:lnTo>
                  <a:pt x="3919093" y="1170114"/>
                </a:lnTo>
                <a:lnTo>
                  <a:pt x="3904907" y="1215059"/>
                </a:lnTo>
                <a:lnTo>
                  <a:pt x="3889489" y="1259827"/>
                </a:lnTo>
                <a:lnTo>
                  <a:pt x="3872814" y="1304404"/>
                </a:lnTo>
                <a:lnTo>
                  <a:pt x="3854881" y="1348790"/>
                </a:lnTo>
                <a:lnTo>
                  <a:pt x="3835679" y="1392936"/>
                </a:lnTo>
                <a:lnTo>
                  <a:pt x="3709187" y="1318260"/>
                </a:lnTo>
                <a:lnTo>
                  <a:pt x="3849395" y="1610868"/>
                </a:lnTo>
                <a:lnTo>
                  <a:pt x="3995255" y="1594891"/>
                </a:lnTo>
                <a:lnTo>
                  <a:pt x="4029227" y="1591183"/>
                </a:lnTo>
                <a:lnTo>
                  <a:pt x="4155719" y="1577340"/>
                </a:lnTo>
                <a:lnTo>
                  <a:pt x="4029227" y="1504188"/>
                </a:lnTo>
                <a:lnTo>
                  <a:pt x="4050398" y="1456613"/>
                </a:lnTo>
                <a:lnTo>
                  <a:pt x="4070324" y="1408595"/>
                </a:lnTo>
                <a:lnTo>
                  <a:pt x="4089006" y="1360157"/>
                </a:lnTo>
                <a:lnTo>
                  <a:pt x="4106430" y="1311313"/>
                </a:lnTo>
                <a:lnTo>
                  <a:pt x="4122610" y="1262087"/>
                </a:lnTo>
                <a:lnTo>
                  <a:pt x="4137520" y="1212507"/>
                </a:lnTo>
                <a:lnTo>
                  <a:pt x="4151160" y="1162596"/>
                </a:lnTo>
                <a:lnTo>
                  <a:pt x="4163542" y="1112393"/>
                </a:lnTo>
                <a:lnTo>
                  <a:pt x="4174629" y="1061897"/>
                </a:lnTo>
                <a:lnTo>
                  <a:pt x="4184434" y="1011148"/>
                </a:lnTo>
                <a:lnTo>
                  <a:pt x="4192955" y="960170"/>
                </a:lnTo>
                <a:lnTo>
                  <a:pt x="4200182" y="908977"/>
                </a:lnTo>
                <a:lnTo>
                  <a:pt x="4206113" y="857605"/>
                </a:lnTo>
                <a:lnTo>
                  <a:pt x="4210723" y="806069"/>
                </a:lnTo>
                <a:lnTo>
                  <a:pt x="4214025" y="754392"/>
                </a:lnTo>
                <a:lnTo>
                  <a:pt x="4216019" y="702614"/>
                </a:lnTo>
                <a:lnTo>
                  <a:pt x="4216679" y="650748"/>
                </a:lnTo>
                <a:close/>
              </a:path>
            </a:pathLst>
          </a:custGeom>
          <a:solidFill>
            <a:srgbClr val="B1C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Espace réservé du numéro de diapositive 26">
            <a:extLst>
              <a:ext uri="{FF2B5EF4-FFF2-40B4-BE49-F238E27FC236}">
                <a16:creationId xmlns:a16="http://schemas.microsoft.com/office/drawing/2014/main" id="{CDED6ED2-7235-1A04-5EB1-21B1D02752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37</a:t>
            </a:fld>
            <a:endParaRPr lang="fr-F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81004" y="994663"/>
            <a:ext cx="3428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Les normes</a:t>
            </a:r>
            <a:r>
              <a:rPr sz="3600" spc="-65" dirty="0"/>
              <a:t> </a:t>
            </a:r>
            <a:r>
              <a:rPr sz="3600" spc="-5" dirty="0"/>
              <a:t>IFRS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1463941" y="2011171"/>
            <a:ext cx="4939030" cy="49631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8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Les Normes </a:t>
            </a:r>
            <a:r>
              <a:rPr sz="18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Cadres</a:t>
            </a:r>
            <a:r>
              <a:rPr sz="18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927100" lvl="1" indent="-457834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92710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Normes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d’évaluation</a:t>
            </a:r>
            <a:endParaRPr sz="1800">
              <a:latin typeface="Times New Roman"/>
              <a:cs typeface="Times New Roman"/>
            </a:endParaRPr>
          </a:p>
          <a:p>
            <a:pPr marL="867410" lvl="1" indent="-39878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868044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Normes d’information</a:t>
            </a:r>
            <a:endParaRPr sz="1800">
              <a:latin typeface="Times New Roman"/>
              <a:cs typeface="Times New Roman"/>
            </a:endParaRPr>
          </a:p>
          <a:p>
            <a:pPr marL="867410" lvl="1" indent="-39878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868044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Normes de présentation</a:t>
            </a:r>
            <a:endParaRPr sz="1800">
              <a:latin typeface="Times New Roman"/>
              <a:cs typeface="Times New Roman"/>
            </a:endParaRPr>
          </a:p>
          <a:p>
            <a:pPr marL="867410" lvl="1" indent="-39878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868044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Normes de consolidation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Les Normes Spécifiques</a:t>
            </a:r>
            <a:r>
              <a:rPr sz="18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753110" lvl="1" indent="-39878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753745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Normes spécifiques </a:t>
            </a:r>
            <a:r>
              <a:rPr sz="1800" b="1" dirty="0">
                <a:latin typeface="Times New Roman"/>
                <a:cs typeface="Times New Roman"/>
              </a:rPr>
              <a:t>au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Bilan</a:t>
            </a:r>
            <a:endParaRPr sz="1800">
              <a:latin typeface="Times New Roman"/>
              <a:cs typeface="Times New Roman"/>
            </a:endParaRPr>
          </a:p>
          <a:p>
            <a:pPr marL="753110" lvl="1" indent="-39878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753745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Normes spécifiques </a:t>
            </a:r>
            <a:r>
              <a:rPr sz="1800" b="1" dirty="0">
                <a:latin typeface="Times New Roman"/>
                <a:cs typeface="Times New Roman"/>
              </a:rPr>
              <a:t>au </a:t>
            </a:r>
            <a:r>
              <a:rPr sz="1800" b="1" spc="-5" dirty="0">
                <a:latin typeface="Times New Roman"/>
                <a:cs typeface="Times New Roman"/>
              </a:rPr>
              <a:t>Compte de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Résultat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Les Normes 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Métiers</a:t>
            </a:r>
            <a:r>
              <a:rPr sz="180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753110" lvl="1" indent="-39878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753745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Les </a:t>
            </a:r>
            <a:r>
              <a:rPr sz="1800" b="1" dirty="0">
                <a:latin typeface="Times New Roman"/>
                <a:cs typeface="Times New Roman"/>
              </a:rPr>
              <a:t>régimes </a:t>
            </a:r>
            <a:r>
              <a:rPr sz="1800" b="1" spc="-5" dirty="0">
                <a:latin typeface="Times New Roman"/>
                <a:cs typeface="Times New Roman"/>
              </a:rPr>
              <a:t>de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retraite</a:t>
            </a:r>
            <a:endParaRPr sz="1800">
              <a:latin typeface="Times New Roman"/>
              <a:cs typeface="Times New Roman"/>
            </a:endParaRPr>
          </a:p>
          <a:p>
            <a:pPr marL="753110" lvl="1" indent="-39878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753745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Les banques </a:t>
            </a:r>
            <a:r>
              <a:rPr sz="1800" b="1" dirty="0">
                <a:latin typeface="Times New Roman"/>
                <a:cs typeface="Times New Roman"/>
              </a:rPr>
              <a:t>et les </a:t>
            </a:r>
            <a:r>
              <a:rPr sz="1800" b="1" spc="-5" dirty="0">
                <a:latin typeface="Times New Roman"/>
                <a:cs typeface="Times New Roman"/>
              </a:rPr>
              <a:t>institutions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financières</a:t>
            </a:r>
            <a:endParaRPr sz="1800">
              <a:latin typeface="Times New Roman"/>
              <a:cs typeface="Times New Roman"/>
            </a:endParaRPr>
          </a:p>
          <a:p>
            <a:pPr marL="753110" lvl="1" indent="-39878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753745" algn="l"/>
              </a:tabLst>
            </a:pPr>
            <a:r>
              <a:rPr sz="1800" b="1" spc="-20" dirty="0">
                <a:latin typeface="Times New Roman"/>
                <a:cs typeface="Times New Roman"/>
              </a:rPr>
              <a:t>L’agriculture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5C2895-8D4C-E7BE-E6E1-D8AE965084F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38</a:t>
            </a:fld>
            <a:endParaRPr lang="fr-FR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53600" y="1000759"/>
            <a:ext cx="61753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/>
              <a:t>Enjeux </a:t>
            </a:r>
            <a:r>
              <a:rPr sz="3000" dirty="0"/>
              <a:t>et </a:t>
            </a:r>
            <a:r>
              <a:rPr sz="3000" spc="-5" dirty="0"/>
              <a:t>difficultés </a:t>
            </a:r>
            <a:r>
              <a:rPr sz="3000" dirty="0"/>
              <a:t>des </a:t>
            </a:r>
            <a:r>
              <a:rPr sz="3000" spc="-5" dirty="0"/>
              <a:t>normes</a:t>
            </a:r>
            <a:r>
              <a:rPr sz="3000" spc="-10" dirty="0"/>
              <a:t> </a:t>
            </a:r>
            <a:r>
              <a:rPr sz="3000" dirty="0"/>
              <a:t>IFRS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596774" y="2171700"/>
            <a:ext cx="4966970" cy="699770"/>
            <a:chOff x="2596774" y="2171700"/>
            <a:chExt cx="4966970" cy="699770"/>
          </a:xfrm>
        </p:grpSpPr>
        <p:sp>
          <p:nvSpPr>
            <p:cNvPr id="5" name="object 5"/>
            <p:cNvSpPr/>
            <p:nvPr/>
          </p:nvSpPr>
          <p:spPr>
            <a:xfrm>
              <a:off x="2602870" y="2177796"/>
              <a:ext cx="4953000" cy="685800"/>
            </a:xfrm>
            <a:custGeom>
              <a:avLst/>
              <a:gdLst/>
              <a:ahLst/>
              <a:cxnLst/>
              <a:rect l="l" t="t" r="r" b="b"/>
              <a:pathLst>
                <a:path w="4953000" h="685800">
                  <a:moveTo>
                    <a:pt x="4953000" y="571500"/>
                  </a:moveTo>
                  <a:lnTo>
                    <a:pt x="4953000" y="114300"/>
                  </a:lnTo>
                  <a:lnTo>
                    <a:pt x="4944141" y="70080"/>
                  </a:lnTo>
                  <a:lnTo>
                    <a:pt x="4919853" y="33718"/>
                  </a:lnTo>
                  <a:lnTo>
                    <a:pt x="4883562" y="9072"/>
                  </a:lnTo>
                  <a:lnTo>
                    <a:pt x="4838700" y="0"/>
                  </a:lnTo>
                  <a:lnTo>
                    <a:pt x="114300" y="0"/>
                  </a:lnTo>
                  <a:lnTo>
                    <a:pt x="70080" y="9072"/>
                  </a:lnTo>
                  <a:lnTo>
                    <a:pt x="33718" y="33718"/>
                  </a:lnTo>
                  <a:lnTo>
                    <a:pt x="9072" y="70080"/>
                  </a:lnTo>
                  <a:lnTo>
                    <a:pt x="0" y="114300"/>
                  </a:lnTo>
                  <a:lnTo>
                    <a:pt x="0" y="571500"/>
                  </a:lnTo>
                  <a:lnTo>
                    <a:pt x="9072" y="616362"/>
                  </a:lnTo>
                  <a:lnTo>
                    <a:pt x="33718" y="652653"/>
                  </a:lnTo>
                  <a:lnTo>
                    <a:pt x="70080" y="676941"/>
                  </a:lnTo>
                  <a:lnTo>
                    <a:pt x="114300" y="685800"/>
                  </a:lnTo>
                  <a:lnTo>
                    <a:pt x="4838700" y="685800"/>
                  </a:lnTo>
                  <a:lnTo>
                    <a:pt x="4883562" y="676941"/>
                  </a:lnTo>
                  <a:lnTo>
                    <a:pt x="4919853" y="652653"/>
                  </a:lnTo>
                  <a:lnTo>
                    <a:pt x="4944141" y="616362"/>
                  </a:lnTo>
                  <a:lnTo>
                    <a:pt x="4953000" y="571500"/>
                  </a:lnTo>
                  <a:close/>
                </a:path>
              </a:pathLst>
            </a:custGeom>
            <a:solidFill>
              <a:srgbClr val="FFC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96774" y="2171700"/>
              <a:ext cx="4966970" cy="699770"/>
            </a:xfrm>
            <a:custGeom>
              <a:avLst/>
              <a:gdLst/>
              <a:ahLst/>
              <a:cxnLst/>
              <a:rect l="l" t="t" r="r" b="b"/>
              <a:pathLst>
                <a:path w="4966970" h="699769">
                  <a:moveTo>
                    <a:pt x="4966716" y="577596"/>
                  </a:moveTo>
                  <a:lnTo>
                    <a:pt x="4966716" y="120396"/>
                  </a:lnTo>
                  <a:lnTo>
                    <a:pt x="4963668" y="96012"/>
                  </a:lnTo>
                  <a:lnTo>
                    <a:pt x="4945380" y="53340"/>
                  </a:lnTo>
                  <a:lnTo>
                    <a:pt x="4913376" y="21336"/>
                  </a:lnTo>
                  <a:lnTo>
                    <a:pt x="4869180" y="3048"/>
                  </a:lnTo>
                  <a:lnTo>
                    <a:pt x="4844796" y="0"/>
                  </a:lnTo>
                  <a:lnTo>
                    <a:pt x="120396" y="0"/>
                  </a:lnTo>
                  <a:lnTo>
                    <a:pt x="73152" y="10668"/>
                  </a:lnTo>
                  <a:lnTo>
                    <a:pt x="35052" y="36576"/>
                  </a:lnTo>
                  <a:lnTo>
                    <a:pt x="9144" y="74676"/>
                  </a:lnTo>
                  <a:lnTo>
                    <a:pt x="1524" y="109728"/>
                  </a:lnTo>
                  <a:lnTo>
                    <a:pt x="0" y="120396"/>
                  </a:lnTo>
                  <a:lnTo>
                    <a:pt x="0" y="579120"/>
                  </a:lnTo>
                  <a:lnTo>
                    <a:pt x="3048" y="603504"/>
                  </a:lnTo>
                  <a:lnTo>
                    <a:pt x="6096" y="614172"/>
                  </a:lnTo>
                  <a:lnTo>
                    <a:pt x="13716" y="631952"/>
                  </a:lnTo>
                  <a:lnTo>
                    <a:pt x="13716" y="109728"/>
                  </a:lnTo>
                  <a:lnTo>
                    <a:pt x="15240" y="99060"/>
                  </a:lnTo>
                  <a:lnTo>
                    <a:pt x="38100" y="51816"/>
                  </a:lnTo>
                  <a:lnTo>
                    <a:pt x="70104" y="25908"/>
                  </a:lnTo>
                  <a:lnTo>
                    <a:pt x="89916" y="18288"/>
                  </a:lnTo>
                  <a:lnTo>
                    <a:pt x="99060" y="15240"/>
                  </a:lnTo>
                  <a:lnTo>
                    <a:pt x="109728" y="13716"/>
                  </a:lnTo>
                  <a:lnTo>
                    <a:pt x="4856988" y="13716"/>
                  </a:lnTo>
                  <a:lnTo>
                    <a:pt x="4867656" y="15240"/>
                  </a:lnTo>
                  <a:lnTo>
                    <a:pt x="4914900" y="38100"/>
                  </a:lnTo>
                  <a:lnTo>
                    <a:pt x="4940808" y="70104"/>
                  </a:lnTo>
                  <a:lnTo>
                    <a:pt x="4948428" y="89916"/>
                  </a:lnTo>
                  <a:lnTo>
                    <a:pt x="4951476" y="99060"/>
                  </a:lnTo>
                  <a:lnTo>
                    <a:pt x="4953000" y="109728"/>
                  </a:lnTo>
                  <a:lnTo>
                    <a:pt x="4953000" y="632841"/>
                  </a:lnTo>
                  <a:lnTo>
                    <a:pt x="4957572" y="624840"/>
                  </a:lnTo>
                  <a:lnTo>
                    <a:pt x="4960620" y="614172"/>
                  </a:lnTo>
                  <a:lnTo>
                    <a:pt x="4963668" y="601980"/>
                  </a:lnTo>
                  <a:lnTo>
                    <a:pt x="4966716" y="577596"/>
                  </a:lnTo>
                  <a:close/>
                </a:path>
                <a:path w="4966970" h="699769">
                  <a:moveTo>
                    <a:pt x="4953000" y="632841"/>
                  </a:moveTo>
                  <a:lnTo>
                    <a:pt x="4953000" y="589788"/>
                  </a:lnTo>
                  <a:lnTo>
                    <a:pt x="4951476" y="600456"/>
                  </a:lnTo>
                  <a:lnTo>
                    <a:pt x="4948428" y="611124"/>
                  </a:lnTo>
                  <a:lnTo>
                    <a:pt x="4928616" y="647700"/>
                  </a:lnTo>
                  <a:lnTo>
                    <a:pt x="4896612" y="673608"/>
                  </a:lnTo>
                  <a:lnTo>
                    <a:pt x="4876800" y="681228"/>
                  </a:lnTo>
                  <a:lnTo>
                    <a:pt x="4867656" y="684276"/>
                  </a:lnTo>
                  <a:lnTo>
                    <a:pt x="4856988" y="685800"/>
                  </a:lnTo>
                  <a:lnTo>
                    <a:pt x="109728" y="685800"/>
                  </a:lnTo>
                  <a:lnTo>
                    <a:pt x="99060" y="684276"/>
                  </a:lnTo>
                  <a:lnTo>
                    <a:pt x="51816" y="661416"/>
                  </a:lnTo>
                  <a:lnTo>
                    <a:pt x="25908" y="629412"/>
                  </a:lnTo>
                  <a:lnTo>
                    <a:pt x="18288" y="609600"/>
                  </a:lnTo>
                  <a:lnTo>
                    <a:pt x="15240" y="600456"/>
                  </a:lnTo>
                  <a:lnTo>
                    <a:pt x="13716" y="589788"/>
                  </a:lnTo>
                  <a:lnTo>
                    <a:pt x="13716" y="631952"/>
                  </a:lnTo>
                  <a:lnTo>
                    <a:pt x="36576" y="664464"/>
                  </a:lnTo>
                  <a:lnTo>
                    <a:pt x="74676" y="690372"/>
                  </a:lnTo>
                  <a:lnTo>
                    <a:pt x="109728" y="697992"/>
                  </a:lnTo>
                  <a:lnTo>
                    <a:pt x="120396" y="699516"/>
                  </a:lnTo>
                  <a:lnTo>
                    <a:pt x="4846320" y="699516"/>
                  </a:lnTo>
                  <a:lnTo>
                    <a:pt x="4902708" y="684276"/>
                  </a:lnTo>
                  <a:lnTo>
                    <a:pt x="4939284" y="655320"/>
                  </a:lnTo>
                  <a:lnTo>
                    <a:pt x="4945380" y="646176"/>
                  </a:lnTo>
                  <a:lnTo>
                    <a:pt x="4953000" y="6328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089792" y="2346451"/>
            <a:ext cx="19151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imes New Roman"/>
                <a:cs typeface="Times New Roman"/>
              </a:rPr>
              <a:t>Les </a:t>
            </a:r>
            <a:r>
              <a:rPr sz="2000" b="1" dirty="0">
                <a:latin typeface="Times New Roman"/>
                <a:cs typeface="Times New Roman"/>
              </a:rPr>
              <a:t>normes</a:t>
            </a:r>
            <a:r>
              <a:rPr sz="2000" b="1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IFRS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25177" y="2930652"/>
            <a:ext cx="3840479" cy="847725"/>
            <a:chOff x="1225177" y="2930652"/>
            <a:chExt cx="3840479" cy="847725"/>
          </a:xfrm>
        </p:grpSpPr>
        <p:sp>
          <p:nvSpPr>
            <p:cNvPr id="9" name="object 9"/>
            <p:cNvSpPr/>
            <p:nvPr/>
          </p:nvSpPr>
          <p:spPr>
            <a:xfrm>
              <a:off x="3105790" y="2967227"/>
              <a:ext cx="373380" cy="386080"/>
            </a:xfrm>
            <a:custGeom>
              <a:avLst/>
              <a:gdLst/>
              <a:ahLst/>
              <a:cxnLst/>
              <a:rect l="l" t="t" r="r" b="b"/>
              <a:pathLst>
                <a:path w="373379" h="386079">
                  <a:moveTo>
                    <a:pt x="373379" y="64007"/>
                  </a:moveTo>
                  <a:lnTo>
                    <a:pt x="359663" y="0"/>
                  </a:lnTo>
                  <a:lnTo>
                    <a:pt x="0" y="321563"/>
                  </a:lnTo>
                  <a:lnTo>
                    <a:pt x="13715" y="385571"/>
                  </a:lnTo>
                  <a:lnTo>
                    <a:pt x="373379" y="6400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99694" y="2961132"/>
              <a:ext cx="386080" cy="398145"/>
            </a:xfrm>
            <a:custGeom>
              <a:avLst/>
              <a:gdLst/>
              <a:ahLst/>
              <a:cxnLst/>
              <a:rect l="l" t="t" r="r" b="b"/>
              <a:pathLst>
                <a:path w="386079" h="398145">
                  <a:moveTo>
                    <a:pt x="385572" y="73152"/>
                  </a:moveTo>
                  <a:lnTo>
                    <a:pt x="385572" y="68580"/>
                  </a:lnTo>
                  <a:lnTo>
                    <a:pt x="371856" y="4572"/>
                  </a:lnTo>
                  <a:lnTo>
                    <a:pt x="371856" y="3048"/>
                  </a:lnTo>
                  <a:lnTo>
                    <a:pt x="370332" y="1524"/>
                  </a:lnTo>
                  <a:lnTo>
                    <a:pt x="367284" y="0"/>
                  </a:lnTo>
                  <a:lnTo>
                    <a:pt x="362712" y="0"/>
                  </a:lnTo>
                  <a:lnTo>
                    <a:pt x="361188" y="1524"/>
                  </a:lnTo>
                  <a:lnTo>
                    <a:pt x="1524" y="323088"/>
                  </a:lnTo>
                  <a:lnTo>
                    <a:pt x="0" y="324612"/>
                  </a:lnTo>
                  <a:lnTo>
                    <a:pt x="0" y="329184"/>
                  </a:lnTo>
                  <a:lnTo>
                    <a:pt x="10668" y="378968"/>
                  </a:lnTo>
                  <a:lnTo>
                    <a:pt x="10668" y="332232"/>
                  </a:lnTo>
                  <a:lnTo>
                    <a:pt x="12192" y="326136"/>
                  </a:lnTo>
                  <a:lnTo>
                    <a:pt x="13043" y="330108"/>
                  </a:lnTo>
                  <a:lnTo>
                    <a:pt x="359664" y="20205"/>
                  </a:lnTo>
                  <a:lnTo>
                    <a:pt x="359664" y="7620"/>
                  </a:lnTo>
                  <a:lnTo>
                    <a:pt x="370332" y="10668"/>
                  </a:lnTo>
                  <a:lnTo>
                    <a:pt x="370332" y="57404"/>
                  </a:lnTo>
                  <a:lnTo>
                    <a:pt x="372528" y="67655"/>
                  </a:lnTo>
                  <a:lnTo>
                    <a:pt x="374904" y="65532"/>
                  </a:lnTo>
                  <a:lnTo>
                    <a:pt x="374904" y="82851"/>
                  </a:lnTo>
                  <a:lnTo>
                    <a:pt x="384048" y="74676"/>
                  </a:lnTo>
                  <a:lnTo>
                    <a:pt x="385572" y="73152"/>
                  </a:lnTo>
                  <a:close/>
                </a:path>
                <a:path w="386079" h="398145">
                  <a:moveTo>
                    <a:pt x="13043" y="330108"/>
                  </a:moveTo>
                  <a:lnTo>
                    <a:pt x="12192" y="326136"/>
                  </a:lnTo>
                  <a:lnTo>
                    <a:pt x="10668" y="332232"/>
                  </a:lnTo>
                  <a:lnTo>
                    <a:pt x="13043" y="330108"/>
                  </a:lnTo>
                  <a:close/>
                </a:path>
                <a:path w="386079" h="398145">
                  <a:moveTo>
                    <a:pt x="23644" y="379581"/>
                  </a:moveTo>
                  <a:lnTo>
                    <a:pt x="13043" y="330108"/>
                  </a:lnTo>
                  <a:lnTo>
                    <a:pt x="10668" y="332232"/>
                  </a:lnTo>
                  <a:lnTo>
                    <a:pt x="10668" y="378968"/>
                  </a:lnTo>
                  <a:lnTo>
                    <a:pt x="13716" y="393192"/>
                  </a:lnTo>
                  <a:lnTo>
                    <a:pt x="13716" y="394716"/>
                  </a:lnTo>
                  <a:lnTo>
                    <a:pt x="15240" y="397764"/>
                  </a:lnTo>
                  <a:lnTo>
                    <a:pt x="15240" y="387096"/>
                  </a:lnTo>
                  <a:lnTo>
                    <a:pt x="23644" y="379581"/>
                  </a:lnTo>
                  <a:close/>
                </a:path>
                <a:path w="386079" h="398145">
                  <a:moveTo>
                    <a:pt x="25908" y="390144"/>
                  </a:moveTo>
                  <a:lnTo>
                    <a:pt x="23644" y="379581"/>
                  </a:lnTo>
                  <a:lnTo>
                    <a:pt x="15240" y="387096"/>
                  </a:lnTo>
                  <a:lnTo>
                    <a:pt x="25908" y="390144"/>
                  </a:lnTo>
                  <a:close/>
                </a:path>
                <a:path w="386079" h="398145">
                  <a:moveTo>
                    <a:pt x="25908" y="394877"/>
                  </a:moveTo>
                  <a:lnTo>
                    <a:pt x="25908" y="390144"/>
                  </a:lnTo>
                  <a:lnTo>
                    <a:pt x="15240" y="387096"/>
                  </a:lnTo>
                  <a:lnTo>
                    <a:pt x="15240" y="397764"/>
                  </a:lnTo>
                  <a:lnTo>
                    <a:pt x="22860" y="397764"/>
                  </a:lnTo>
                  <a:lnTo>
                    <a:pt x="24384" y="396240"/>
                  </a:lnTo>
                  <a:lnTo>
                    <a:pt x="25908" y="394877"/>
                  </a:lnTo>
                  <a:close/>
                </a:path>
                <a:path w="386079" h="398145">
                  <a:moveTo>
                    <a:pt x="374904" y="82851"/>
                  </a:moveTo>
                  <a:lnTo>
                    <a:pt x="374904" y="65532"/>
                  </a:lnTo>
                  <a:lnTo>
                    <a:pt x="373380" y="71628"/>
                  </a:lnTo>
                  <a:lnTo>
                    <a:pt x="372528" y="67655"/>
                  </a:lnTo>
                  <a:lnTo>
                    <a:pt x="23644" y="379581"/>
                  </a:lnTo>
                  <a:lnTo>
                    <a:pt x="25908" y="390144"/>
                  </a:lnTo>
                  <a:lnTo>
                    <a:pt x="25908" y="394877"/>
                  </a:lnTo>
                  <a:lnTo>
                    <a:pt x="374904" y="82851"/>
                  </a:lnTo>
                  <a:close/>
                </a:path>
                <a:path w="386079" h="398145">
                  <a:moveTo>
                    <a:pt x="370332" y="10668"/>
                  </a:moveTo>
                  <a:lnTo>
                    <a:pt x="359664" y="7620"/>
                  </a:lnTo>
                  <a:lnTo>
                    <a:pt x="361927" y="18182"/>
                  </a:lnTo>
                  <a:lnTo>
                    <a:pt x="370332" y="10668"/>
                  </a:lnTo>
                  <a:close/>
                </a:path>
                <a:path w="386079" h="398145">
                  <a:moveTo>
                    <a:pt x="361927" y="18182"/>
                  </a:moveTo>
                  <a:lnTo>
                    <a:pt x="359664" y="7620"/>
                  </a:lnTo>
                  <a:lnTo>
                    <a:pt x="359664" y="20205"/>
                  </a:lnTo>
                  <a:lnTo>
                    <a:pt x="361927" y="18182"/>
                  </a:lnTo>
                  <a:close/>
                </a:path>
                <a:path w="386079" h="398145">
                  <a:moveTo>
                    <a:pt x="370332" y="57404"/>
                  </a:moveTo>
                  <a:lnTo>
                    <a:pt x="370332" y="10668"/>
                  </a:lnTo>
                  <a:lnTo>
                    <a:pt x="361927" y="18182"/>
                  </a:lnTo>
                  <a:lnTo>
                    <a:pt x="370332" y="57404"/>
                  </a:lnTo>
                  <a:close/>
                </a:path>
                <a:path w="386079" h="398145">
                  <a:moveTo>
                    <a:pt x="374904" y="65532"/>
                  </a:moveTo>
                  <a:lnTo>
                    <a:pt x="372528" y="67655"/>
                  </a:lnTo>
                  <a:lnTo>
                    <a:pt x="373380" y="71628"/>
                  </a:lnTo>
                  <a:lnTo>
                    <a:pt x="374904" y="655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23850" y="2938271"/>
              <a:ext cx="641985" cy="447040"/>
            </a:xfrm>
            <a:custGeom>
              <a:avLst/>
              <a:gdLst/>
              <a:ahLst/>
              <a:cxnLst/>
              <a:rect l="l" t="t" r="r" b="b"/>
              <a:pathLst>
                <a:path w="641985" h="447039">
                  <a:moveTo>
                    <a:pt x="641603" y="30479"/>
                  </a:moveTo>
                  <a:lnTo>
                    <a:pt x="469391" y="0"/>
                  </a:lnTo>
                  <a:lnTo>
                    <a:pt x="126491" y="295655"/>
                  </a:lnTo>
                  <a:lnTo>
                    <a:pt x="0" y="254507"/>
                  </a:lnTo>
                  <a:lnTo>
                    <a:pt x="41147" y="446531"/>
                  </a:lnTo>
                  <a:lnTo>
                    <a:pt x="435863" y="408431"/>
                  </a:lnTo>
                  <a:lnTo>
                    <a:pt x="281939" y="350519"/>
                  </a:lnTo>
                  <a:lnTo>
                    <a:pt x="641603" y="3047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17754" y="2930652"/>
              <a:ext cx="655320" cy="460375"/>
            </a:xfrm>
            <a:custGeom>
              <a:avLst/>
              <a:gdLst/>
              <a:ahLst/>
              <a:cxnLst/>
              <a:rect l="l" t="t" r="r" b="b"/>
              <a:pathLst>
                <a:path w="655320" h="460375">
                  <a:moveTo>
                    <a:pt x="129692" y="295742"/>
                  </a:moveTo>
                  <a:lnTo>
                    <a:pt x="7620" y="256032"/>
                  </a:lnTo>
                  <a:lnTo>
                    <a:pt x="3048" y="256032"/>
                  </a:lnTo>
                  <a:lnTo>
                    <a:pt x="0" y="259080"/>
                  </a:lnTo>
                  <a:lnTo>
                    <a:pt x="0" y="263652"/>
                  </a:lnTo>
                  <a:lnTo>
                    <a:pt x="4572" y="285808"/>
                  </a:lnTo>
                  <a:lnTo>
                    <a:pt x="4572" y="268224"/>
                  </a:lnTo>
                  <a:lnTo>
                    <a:pt x="12192" y="260604"/>
                  </a:lnTo>
                  <a:lnTo>
                    <a:pt x="14518" y="271459"/>
                  </a:lnTo>
                  <a:lnTo>
                    <a:pt x="128016" y="308380"/>
                  </a:lnTo>
                  <a:lnTo>
                    <a:pt x="128016" y="297180"/>
                  </a:lnTo>
                  <a:lnTo>
                    <a:pt x="129692" y="295742"/>
                  </a:lnTo>
                  <a:close/>
                </a:path>
                <a:path w="655320" h="460375">
                  <a:moveTo>
                    <a:pt x="14518" y="271459"/>
                  </a:moveTo>
                  <a:lnTo>
                    <a:pt x="12192" y="260604"/>
                  </a:lnTo>
                  <a:lnTo>
                    <a:pt x="4572" y="268224"/>
                  </a:lnTo>
                  <a:lnTo>
                    <a:pt x="14518" y="271459"/>
                  </a:lnTo>
                  <a:close/>
                </a:path>
                <a:path w="655320" h="460375">
                  <a:moveTo>
                    <a:pt x="52220" y="447405"/>
                  </a:moveTo>
                  <a:lnTo>
                    <a:pt x="14518" y="271459"/>
                  </a:lnTo>
                  <a:lnTo>
                    <a:pt x="4572" y="268224"/>
                  </a:lnTo>
                  <a:lnTo>
                    <a:pt x="4572" y="285808"/>
                  </a:lnTo>
                  <a:lnTo>
                    <a:pt x="39624" y="455676"/>
                  </a:lnTo>
                  <a:lnTo>
                    <a:pt x="41148" y="458724"/>
                  </a:lnTo>
                  <a:lnTo>
                    <a:pt x="44196" y="460248"/>
                  </a:lnTo>
                  <a:lnTo>
                    <a:pt x="45720" y="460248"/>
                  </a:lnTo>
                  <a:lnTo>
                    <a:pt x="45720" y="448056"/>
                  </a:lnTo>
                  <a:lnTo>
                    <a:pt x="52220" y="447405"/>
                  </a:lnTo>
                  <a:close/>
                </a:path>
                <a:path w="655320" h="460375">
                  <a:moveTo>
                    <a:pt x="53340" y="452628"/>
                  </a:moveTo>
                  <a:lnTo>
                    <a:pt x="52220" y="447405"/>
                  </a:lnTo>
                  <a:lnTo>
                    <a:pt x="45720" y="448056"/>
                  </a:lnTo>
                  <a:lnTo>
                    <a:pt x="53340" y="452628"/>
                  </a:lnTo>
                  <a:close/>
                </a:path>
                <a:path w="655320" h="460375">
                  <a:moveTo>
                    <a:pt x="53340" y="459659"/>
                  </a:moveTo>
                  <a:lnTo>
                    <a:pt x="53340" y="452628"/>
                  </a:lnTo>
                  <a:lnTo>
                    <a:pt x="45720" y="448056"/>
                  </a:lnTo>
                  <a:lnTo>
                    <a:pt x="45720" y="460248"/>
                  </a:lnTo>
                  <a:lnTo>
                    <a:pt x="47244" y="460248"/>
                  </a:lnTo>
                  <a:lnTo>
                    <a:pt x="53340" y="459659"/>
                  </a:lnTo>
                  <a:close/>
                </a:path>
                <a:path w="655320" h="460375">
                  <a:moveTo>
                    <a:pt x="448056" y="419100"/>
                  </a:moveTo>
                  <a:lnTo>
                    <a:pt x="448056" y="413004"/>
                  </a:lnTo>
                  <a:lnTo>
                    <a:pt x="446532" y="409956"/>
                  </a:lnTo>
                  <a:lnTo>
                    <a:pt x="443484" y="409956"/>
                  </a:lnTo>
                  <a:lnTo>
                    <a:pt x="441846" y="409339"/>
                  </a:lnTo>
                  <a:lnTo>
                    <a:pt x="440436" y="420624"/>
                  </a:lnTo>
                  <a:lnTo>
                    <a:pt x="414418" y="411186"/>
                  </a:lnTo>
                  <a:lnTo>
                    <a:pt x="52220" y="447405"/>
                  </a:lnTo>
                  <a:lnTo>
                    <a:pt x="53340" y="452628"/>
                  </a:lnTo>
                  <a:lnTo>
                    <a:pt x="53340" y="459659"/>
                  </a:lnTo>
                  <a:lnTo>
                    <a:pt x="441960" y="422148"/>
                  </a:lnTo>
                  <a:lnTo>
                    <a:pt x="448056" y="419100"/>
                  </a:lnTo>
                  <a:close/>
                </a:path>
                <a:path w="655320" h="460375">
                  <a:moveTo>
                    <a:pt x="134112" y="297180"/>
                  </a:moveTo>
                  <a:lnTo>
                    <a:pt x="129692" y="295742"/>
                  </a:lnTo>
                  <a:lnTo>
                    <a:pt x="128016" y="297180"/>
                  </a:lnTo>
                  <a:lnTo>
                    <a:pt x="134112" y="297180"/>
                  </a:lnTo>
                  <a:close/>
                </a:path>
                <a:path w="655320" h="460375">
                  <a:moveTo>
                    <a:pt x="134112" y="309372"/>
                  </a:moveTo>
                  <a:lnTo>
                    <a:pt x="134112" y="297180"/>
                  </a:lnTo>
                  <a:lnTo>
                    <a:pt x="128016" y="297180"/>
                  </a:lnTo>
                  <a:lnTo>
                    <a:pt x="128016" y="308380"/>
                  </a:lnTo>
                  <a:lnTo>
                    <a:pt x="131064" y="309372"/>
                  </a:lnTo>
                  <a:lnTo>
                    <a:pt x="134112" y="309372"/>
                  </a:lnTo>
                  <a:close/>
                </a:path>
                <a:path w="655320" h="460375">
                  <a:moveTo>
                    <a:pt x="655320" y="38100"/>
                  </a:moveTo>
                  <a:lnTo>
                    <a:pt x="653796" y="36576"/>
                  </a:lnTo>
                  <a:lnTo>
                    <a:pt x="653796" y="33528"/>
                  </a:lnTo>
                  <a:lnTo>
                    <a:pt x="652272" y="32004"/>
                  </a:lnTo>
                  <a:lnTo>
                    <a:pt x="649224" y="32004"/>
                  </a:lnTo>
                  <a:lnTo>
                    <a:pt x="475488" y="1524"/>
                  </a:lnTo>
                  <a:lnTo>
                    <a:pt x="473964" y="0"/>
                  </a:lnTo>
                  <a:lnTo>
                    <a:pt x="470916" y="3048"/>
                  </a:lnTo>
                  <a:lnTo>
                    <a:pt x="129692" y="295742"/>
                  </a:lnTo>
                  <a:lnTo>
                    <a:pt x="134112" y="297180"/>
                  </a:lnTo>
                  <a:lnTo>
                    <a:pt x="134112" y="309372"/>
                  </a:lnTo>
                  <a:lnTo>
                    <a:pt x="135636" y="309372"/>
                  </a:lnTo>
                  <a:lnTo>
                    <a:pt x="137160" y="307848"/>
                  </a:lnTo>
                  <a:lnTo>
                    <a:pt x="473964" y="16151"/>
                  </a:lnTo>
                  <a:lnTo>
                    <a:pt x="473964" y="13716"/>
                  </a:lnTo>
                  <a:lnTo>
                    <a:pt x="478536" y="12192"/>
                  </a:lnTo>
                  <a:lnTo>
                    <a:pt x="478536" y="14525"/>
                  </a:lnTo>
                  <a:lnTo>
                    <a:pt x="633633" y="41976"/>
                  </a:lnTo>
                  <a:lnTo>
                    <a:pt x="643128" y="33528"/>
                  </a:lnTo>
                  <a:lnTo>
                    <a:pt x="646176" y="44196"/>
                  </a:lnTo>
                  <a:lnTo>
                    <a:pt x="646176" y="48096"/>
                  </a:lnTo>
                  <a:lnTo>
                    <a:pt x="652272" y="42672"/>
                  </a:lnTo>
                  <a:lnTo>
                    <a:pt x="653796" y="41148"/>
                  </a:lnTo>
                  <a:lnTo>
                    <a:pt x="655320" y="38100"/>
                  </a:lnTo>
                  <a:close/>
                </a:path>
                <a:path w="655320" h="460375">
                  <a:moveTo>
                    <a:pt x="646176" y="48096"/>
                  </a:moveTo>
                  <a:lnTo>
                    <a:pt x="646176" y="44196"/>
                  </a:lnTo>
                  <a:lnTo>
                    <a:pt x="633633" y="41976"/>
                  </a:lnTo>
                  <a:lnTo>
                    <a:pt x="283464" y="353568"/>
                  </a:lnTo>
                  <a:lnTo>
                    <a:pt x="281940" y="355092"/>
                  </a:lnTo>
                  <a:lnTo>
                    <a:pt x="280416" y="358140"/>
                  </a:lnTo>
                  <a:lnTo>
                    <a:pt x="281940" y="359664"/>
                  </a:lnTo>
                  <a:lnTo>
                    <a:pt x="281940" y="361188"/>
                  </a:lnTo>
                  <a:lnTo>
                    <a:pt x="283464" y="364236"/>
                  </a:lnTo>
                  <a:lnTo>
                    <a:pt x="284988" y="364236"/>
                  </a:lnTo>
                  <a:lnTo>
                    <a:pt x="289560" y="365894"/>
                  </a:lnTo>
                  <a:lnTo>
                    <a:pt x="289560" y="352044"/>
                  </a:lnTo>
                  <a:lnTo>
                    <a:pt x="300128" y="356020"/>
                  </a:lnTo>
                  <a:lnTo>
                    <a:pt x="646176" y="48096"/>
                  </a:lnTo>
                  <a:close/>
                </a:path>
                <a:path w="655320" h="460375">
                  <a:moveTo>
                    <a:pt x="300128" y="356020"/>
                  </a:moveTo>
                  <a:lnTo>
                    <a:pt x="289560" y="352044"/>
                  </a:lnTo>
                  <a:lnTo>
                    <a:pt x="292608" y="362712"/>
                  </a:lnTo>
                  <a:lnTo>
                    <a:pt x="300128" y="356020"/>
                  </a:lnTo>
                  <a:close/>
                </a:path>
                <a:path w="655320" h="460375">
                  <a:moveTo>
                    <a:pt x="439963" y="408631"/>
                  </a:moveTo>
                  <a:lnTo>
                    <a:pt x="300128" y="356020"/>
                  </a:lnTo>
                  <a:lnTo>
                    <a:pt x="292608" y="362712"/>
                  </a:lnTo>
                  <a:lnTo>
                    <a:pt x="289560" y="352044"/>
                  </a:lnTo>
                  <a:lnTo>
                    <a:pt x="289560" y="365894"/>
                  </a:lnTo>
                  <a:lnTo>
                    <a:pt x="414418" y="411186"/>
                  </a:lnTo>
                  <a:lnTo>
                    <a:pt x="439963" y="408631"/>
                  </a:lnTo>
                  <a:close/>
                </a:path>
                <a:path w="655320" h="460375">
                  <a:moveTo>
                    <a:pt x="441846" y="409339"/>
                  </a:moveTo>
                  <a:lnTo>
                    <a:pt x="439963" y="408631"/>
                  </a:lnTo>
                  <a:lnTo>
                    <a:pt x="414418" y="411186"/>
                  </a:lnTo>
                  <a:lnTo>
                    <a:pt x="440436" y="420624"/>
                  </a:lnTo>
                  <a:lnTo>
                    <a:pt x="441846" y="409339"/>
                  </a:lnTo>
                  <a:close/>
                </a:path>
                <a:path w="655320" h="460375">
                  <a:moveTo>
                    <a:pt x="441960" y="408432"/>
                  </a:moveTo>
                  <a:lnTo>
                    <a:pt x="439963" y="408631"/>
                  </a:lnTo>
                  <a:lnTo>
                    <a:pt x="441846" y="409339"/>
                  </a:lnTo>
                  <a:lnTo>
                    <a:pt x="441960" y="408432"/>
                  </a:lnTo>
                  <a:close/>
                </a:path>
                <a:path w="655320" h="460375">
                  <a:moveTo>
                    <a:pt x="478536" y="12192"/>
                  </a:moveTo>
                  <a:lnTo>
                    <a:pt x="473964" y="13716"/>
                  </a:lnTo>
                  <a:lnTo>
                    <a:pt x="476299" y="14129"/>
                  </a:lnTo>
                  <a:lnTo>
                    <a:pt x="478536" y="12192"/>
                  </a:lnTo>
                  <a:close/>
                </a:path>
                <a:path w="655320" h="460375">
                  <a:moveTo>
                    <a:pt x="476299" y="14129"/>
                  </a:moveTo>
                  <a:lnTo>
                    <a:pt x="473964" y="13716"/>
                  </a:lnTo>
                  <a:lnTo>
                    <a:pt x="473964" y="16151"/>
                  </a:lnTo>
                  <a:lnTo>
                    <a:pt x="476299" y="14129"/>
                  </a:lnTo>
                  <a:close/>
                </a:path>
                <a:path w="655320" h="460375">
                  <a:moveTo>
                    <a:pt x="478536" y="14525"/>
                  </a:moveTo>
                  <a:lnTo>
                    <a:pt x="478536" y="12192"/>
                  </a:lnTo>
                  <a:lnTo>
                    <a:pt x="476299" y="14129"/>
                  </a:lnTo>
                  <a:lnTo>
                    <a:pt x="478536" y="14525"/>
                  </a:lnTo>
                  <a:close/>
                </a:path>
                <a:path w="655320" h="460375">
                  <a:moveTo>
                    <a:pt x="646176" y="44196"/>
                  </a:moveTo>
                  <a:lnTo>
                    <a:pt x="643128" y="33528"/>
                  </a:lnTo>
                  <a:lnTo>
                    <a:pt x="633633" y="41976"/>
                  </a:lnTo>
                  <a:lnTo>
                    <a:pt x="646176" y="441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63474" y="3345179"/>
              <a:ext cx="410209" cy="104139"/>
            </a:xfrm>
            <a:custGeom>
              <a:avLst/>
              <a:gdLst/>
              <a:ahLst/>
              <a:cxnLst/>
              <a:rect l="l" t="t" r="r" b="b"/>
              <a:pathLst>
                <a:path w="410210" h="104139">
                  <a:moveTo>
                    <a:pt x="409955" y="64007"/>
                  </a:moveTo>
                  <a:lnTo>
                    <a:pt x="396239" y="0"/>
                  </a:lnTo>
                  <a:lnTo>
                    <a:pt x="0" y="39623"/>
                  </a:lnTo>
                  <a:lnTo>
                    <a:pt x="13715" y="103631"/>
                  </a:lnTo>
                  <a:lnTo>
                    <a:pt x="409955" y="6400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57378" y="3339084"/>
              <a:ext cx="424180" cy="116205"/>
            </a:xfrm>
            <a:custGeom>
              <a:avLst/>
              <a:gdLst/>
              <a:ahLst/>
              <a:cxnLst/>
              <a:rect l="l" t="t" r="r" b="b"/>
              <a:pathLst>
                <a:path w="424179" h="116204">
                  <a:moveTo>
                    <a:pt x="423672" y="70104"/>
                  </a:moveTo>
                  <a:lnTo>
                    <a:pt x="422148" y="68580"/>
                  </a:lnTo>
                  <a:lnTo>
                    <a:pt x="408432" y="4572"/>
                  </a:lnTo>
                  <a:lnTo>
                    <a:pt x="408432" y="1524"/>
                  </a:lnTo>
                  <a:lnTo>
                    <a:pt x="405384" y="0"/>
                  </a:lnTo>
                  <a:lnTo>
                    <a:pt x="402336" y="0"/>
                  </a:lnTo>
                  <a:lnTo>
                    <a:pt x="6096" y="38100"/>
                  </a:lnTo>
                  <a:lnTo>
                    <a:pt x="4572" y="38100"/>
                  </a:lnTo>
                  <a:lnTo>
                    <a:pt x="0" y="42672"/>
                  </a:lnTo>
                  <a:lnTo>
                    <a:pt x="0" y="45720"/>
                  </a:lnTo>
                  <a:lnTo>
                    <a:pt x="7620" y="82126"/>
                  </a:lnTo>
                  <a:lnTo>
                    <a:pt x="7620" y="51816"/>
                  </a:lnTo>
                  <a:lnTo>
                    <a:pt x="13716" y="44196"/>
                  </a:lnTo>
                  <a:lnTo>
                    <a:pt x="15026" y="51075"/>
                  </a:lnTo>
                  <a:lnTo>
                    <a:pt x="396240" y="12954"/>
                  </a:lnTo>
                  <a:lnTo>
                    <a:pt x="396240" y="7620"/>
                  </a:lnTo>
                  <a:lnTo>
                    <a:pt x="403860" y="12192"/>
                  </a:lnTo>
                  <a:lnTo>
                    <a:pt x="403860" y="43180"/>
                  </a:lnTo>
                  <a:lnTo>
                    <a:pt x="408485" y="64764"/>
                  </a:lnTo>
                  <a:lnTo>
                    <a:pt x="416052" y="64008"/>
                  </a:lnTo>
                  <a:lnTo>
                    <a:pt x="416052" y="76352"/>
                  </a:lnTo>
                  <a:lnTo>
                    <a:pt x="417576" y="76200"/>
                  </a:lnTo>
                  <a:lnTo>
                    <a:pt x="419100" y="76200"/>
                  </a:lnTo>
                  <a:lnTo>
                    <a:pt x="420624" y="74676"/>
                  </a:lnTo>
                  <a:lnTo>
                    <a:pt x="422148" y="74676"/>
                  </a:lnTo>
                  <a:lnTo>
                    <a:pt x="422148" y="73152"/>
                  </a:lnTo>
                  <a:lnTo>
                    <a:pt x="423672" y="70104"/>
                  </a:lnTo>
                  <a:close/>
                </a:path>
                <a:path w="424179" h="116204">
                  <a:moveTo>
                    <a:pt x="15026" y="51075"/>
                  </a:moveTo>
                  <a:lnTo>
                    <a:pt x="13716" y="44196"/>
                  </a:lnTo>
                  <a:lnTo>
                    <a:pt x="7620" y="51816"/>
                  </a:lnTo>
                  <a:lnTo>
                    <a:pt x="15026" y="51075"/>
                  </a:lnTo>
                  <a:close/>
                </a:path>
                <a:path w="424179" h="116204">
                  <a:moveTo>
                    <a:pt x="24939" y="103119"/>
                  </a:moveTo>
                  <a:lnTo>
                    <a:pt x="15026" y="51075"/>
                  </a:lnTo>
                  <a:lnTo>
                    <a:pt x="7620" y="51816"/>
                  </a:lnTo>
                  <a:lnTo>
                    <a:pt x="7620" y="82126"/>
                  </a:lnTo>
                  <a:lnTo>
                    <a:pt x="13716" y="111252"/>
                  </a:lnTo>
                  <a:lnTo>
                    <a:pt x="15240" y="114300"/>
                  </a:lnTo>
                  <a:lnTo>
                    <a:pt x="18288" y="115824"/>
                  </a:lnTo>
                  <a:lnTo>
                    <a:pt x="19812" y="115824"/>
                  </a:lnTo>
                  <a:lnTo>
                    <a:pt x="19812" y="103632"/>
                  </a:lnTo>
                  <a:lnTo>
                    <a:pt x="24939" y="103119"/>
                  </a:lnTo>
                  <a:close/>
                </a:path>
                <a:path w="424179" h="116204">
                  <a:moveTo>
                    <a:pt x="25908" y="108204"/>
                  </a:moveTo>
                  <a:lnTo>
                    <a:pt x="24939" y="103119"/>
                  </a:lnTo>
                  <a:lnTo>
                    <a:pt x="19812" y="103632"/>
                  </a:lnTo>
                  <a:lnTo>
                    <a:pt x="25908" y="108204"/>
                  </a:lnTo>
                  <a:close/>
                </a:path>
                <a:path w="424179" h="116204">
                  <a:moveTo>
                    <a:pt x="25908" y="115366"/>
                  </a:moveTo>
                  <a:lnTo>
                    <a:pt x="25908" y="108204"/>
                  </a:lnTo>
                  <a:lnTo>
                    <a:pt x="19812" y="103632"/>
                  </a:lnTo>
                  <a:lnTo>
                    <a:pt x="19812" y="115824"/>
                  </a:lnTo>
                  <a:lnTo>
                    <a:pt x="21336" y="115824"/>
                  </a:lnTo>
                  <a:lnTo>
                    <a:pt x="25908" y="115366"/>
                  </a:lnTo>
                  <a:close/>
                </a:path>
                <a:path w="424179" h="116204">
                  <a:moveTo>
                    <a:pt x="416052" y="76352"/>
                  </a:moveTo>
                  <a:lnTo>
                    <a:pt x="416052" y="64008"/>
                  </a:lnTo>
                  <a:lnTo>
                    <a:pt x="409956" y="71628"/>
                  </a:lnTo>
                  <a:lnTo>
                    <a:pt x="408485" y="64764"/>
                  </a:lnTo>
                  <a:lnTo>
                    <a:pt x="24939" y="103119"/>
                  </a:lnTo>
                  <a:lnTo>
                    <a:pt x="25908" y="108204"/>
                  </a:lnTo>
                  <a:lnTo>
                    <a:pt x="25908" y="115366"/>
                  </a:lnTo>
                  <a:lnTo>
                    <a:pt x="416052" y="76352"/>
                  </a:lnTo>
                  <a:close/>
                </a:path>
                <a:path w="424179" h="116204">
                  <a:moveTo>
                    <a:pt x="403860" y="12192"/>
                  </a:moveTo>
                  <a:lnTo>
                    <a:pt x="396240" y="7620"/>
                  </a:lnTo>
                  <a:lnTo>
                    <a:pt x="397359" y="12842"/>
                  </a:lnTo>
                  <a:lnTo>
                    <a:pt x="403860" y="12192"/>
                  </a:lnTo>
                  <a:close/>
                </a:path>
                <a:path w="424179" h="116204">
                  <a:moveTo>
                    <a:pt x="397359" y="12842"/>
                  </a:moveTo>
                  <a:lnTo>
                    <a:pt x="396240" y="7620"/>
                  </a:lnTo>
                  <a:lnTo>
                    <a:pt x="396240" y="12954"/>
                  </a:lnTo>
                  <a:lnTo>
                    <a:pt x="397359" y="12842"/>
                  </a:lnTo>
                  <a:close/>
                </a:path>
                <a:path w="424179" h="116204">
                  <a:moveTo>
                    <a:pt x="403860" y="43180"/>
                  </a:moveTo>
                  <a:lnTo>
                    <a:pt x="403860" y="12192"/>
                  </a:lnTo>
                  <a:lnTo>
                    <a:pt x="397359" y="12842"/>
                  </a:lnTo>
                  <a:lnTo>
                    <a:pt x="403860" y="43180"/>
                  </a:lnTo>
                  <a:close/>
                </a:path>
                <a:path w="424179" h="116204">
                  <a:moveTo>
                    <a:pt x="416052" y="64008"/>
                  </a:moveTo>
                  <a:lnTo>
                    <a:pt x="408485" y="64764"/>
                  </a:lnTo>
                  <a:lnTo>
                    <a:pt x="409956" y="71628"/>
                  </a:lnTo>
                  <a:lnTo>
                    <a:pt x="416052" y="640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1273" y="3473196"/>
              <a:ext cx="3828415" cy="304800"/>
            </a:xfrm>
            <a:custGeom>
              <a:avLst/>
              <a:gdLst/>
              <a:ahLst/>
              <a:cxnLst/>
              <a:rect l="l" t="t" r="r" b="b"/>
              <a:pathLst>
                <a:path w="3828415" h="304800">
                  <a:moveTo>
                    <a:pt x="0" y="0"/>
                  </a:moveTo>
                  <a:lnTo>
                    <a:pt x="0" y="304800"/>
                  </a:lnTo>
                  <a:lnTo>
                    <a:pt x="3828288" y="304800"/>
                  </a:lnTo>
                  <a:lnTo>
                    <a:pt x="38282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25177" y="3467100"/>
              <a:ext cx="3840479" cy="311150"/>
            </a:xfrm>
            <a:custGeom>
              <a:avLst/>
              <a:gdLst/>
              <a:ahLst/>
              <a:cxnLst/>
              <a:rect l="l" t="t" r="r" b="b"/>
              <a:pathLst>
                <a:path w="3840479" h="311150">
                  <a:moveTo>
                    <a:pt x="3840477" y="310896"/>
                  </a:moveTo>
                  <a:lnTo>
                    <a:pt x="3840477" y="0"/>
                  </a:lnTo>
                  <a:lnTo>
                    <a:pt x="0" y="0"/>
                  </a:lnTo>
                  <a:lnTo>
                    <a:pt x="0" y="310896"/>
                  </a:lnTo>
                  <a:lnTo>
                    <a:pt x="6096" y="310896"/>
                  </a:lnTo>
                  <a:lnTo>
                    <a:pt x="6096" y="13716"/>
                  </a:lnTo>
                  <a:lnTo>
                    <a:pt x="13716" y="6096"/>
                  </a:lnTo>
                  <a:lnTo>
                    <a:pt x="13716" y="13716"/>
                  </a:lnTo>
                  <a:lnTo>
                    <a:pt x="3828285" y="13716"/>
                  </a:lnTo>
                  <a:lnTo>
                    <a:pt x="3828285" y="6096"/>
                  </a:lnTo>
                  <a:lnTo>
                    <a:pt x="3834381" y="13716"/>
                  </a:lnTo>
                  <a:lnTo>
                    <a:pt x="3834381" y="310896"/>
                  </a:lnTo>
                  <a:lnTo>
                    <a:pt x="3840477" y="310896"/>
                  </a:lnTo>
                  <a:close/>
                </a:path>
                <a:path w="3840479" h="311150">
                  <a:moveTo>
                    <a:pt x="13716" y="13716"/>
                  </a:moveTo>
                  <a:lnTo>
                    <a:pt x="13716" y="6096"/>
                  </a:lnTo>
                  <a:lnTo>
                    <a:pt x="6096" y="13716"/>
                  </a:lnTo>
                  <a:lnTo>
                    <a:pt x="13716" y="13716"/>
                  </a:lnTo>
                  <a:close/>
                </a:path>
                <a:path w="3840479" h="311150">
                  <a:moveTo>
                    <a:pt x="13716" y="310896"/>
                  </a:moveTo>
                  <a:lnTo>
                    <a:pt x="13716" y="13716"/>
                  </a:lnTo>
                  <a:lnTo>
                    <a:pt x="6096" y="13716"/>
                  </a:lnTo>
                  <a:lnTo>
                    <a:pt x="6096" y="310896"/>
                  </a:lnTo>
                  <a:lnTo>
                    <a:pt x="13716" y="310896"/>
                  </a:lnTo>
                  <a:close/>
                </a:path>
                <a:path w="3840479" h="311150">
                  <a:moveTo>
                    <a:pt x="3834381" y="13716"/>
                  </a:moveTo>
                  <a:lnTo>
                    <a:pt x="3828285" y="6096"/>
                  </a:lnTo>
                  <a:lnTo>
                    <a:pt x="3828285" y="13716"/>
                  </a:lnTo>
                  <a:lnTo>
                    <a:pt x="3834381" y="13716"/>
                  </a:lnTo>
                  <a:close/>
                </a:path>
                <a:path w="3840479" h="311150">
                  <a:moveTo>
                    <a:pt x="3834381" y="310896"/>
                  </a:moveTo>
                  <a:lnTo>
                    <a:pt x="3834381" y="13716"/>
                  </a:lnTo>
                  <a:lnTo>
                    <a:pt x="3828285" y="13716"/>
                  </a:lnTo>
                  <a:lnTo>
                    <a:pt x="3828285" y="310896"/>
                  </a:lnTo>
                  <a:lnTo>
                    <a:pt x="3834381" y="3108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737482" y="2950464"/>
            <a:ext cx="608330" cy="439420"/>
            <a:chOff x="6737482" y="2950464"/>
            <a:chExt cx="608330" cy="439420"/>
          </a:xfrm>
        </p:grpSpPr>
        <p:sp>
          <p:nvSpPr>
            <p:cNvPr id="18" name="object 18"/>
            <p:cNvSpPr/>
            <p:nvPr/>
          </p:nvSpPr>
          <p:spPr>
            <a:xfrm>
              <a:off x="6745102" y="2982467"/>
              <a:ext cx="342900" cy="321945"/>
            </a:xfrm>
            <a:custGeom>
              <a:avLst/>
              <a:gdLst/>
              <a:ahLst/>
              <a:cxnLst/>
              <a:rect l="l" t="t" r="r" b="b"/>
              <a:pathLst>
                <a:path w="342900" h="321945">
                  <a:moveTo>
                    <a:pt x="342899" y="266699"/>
                  </a:moveTo>
                  <a:lnTo>
                    <a:pt x="9143" y="0"/>
                  </a:lnTo>
                  <a:lnTo>
                    <a:pt x="0" y="53339"/>
                  </a:lnTo>
                  <a:lnTo>
                    <a:pt x="332231" y="321563"/>
                  </a:lnTo>
                  <a:lnTo>
                    <a:pt x="342899" y="26669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37482" y="2974848"/>
              <a:ext cx="358140" cy="335280"/>
            </a:xfrm>
            <a:custGeom>
              <a:avLst/>
              <a:gdLst/>
              <a:ahLst/>
              <a:cxnLst/>
              <a:rect l="l" t="t" r="r" b="b"/>
              <a:pathLst>
                <a:path w="358140" h="335279">
                  <a:moveTo>
                    <a:pt x="336021" y="316334"/>
                  </a:moveTo>
                  <a:lnTo>
                    <a:pt x="14265" y="57755"/>
                  </a:lnTo>
                  <a:lnTo>
                    <a:pt x="13716" y="60960"/>
                  </a:lnTo>
                  <a:lnTo>
                    <a:pt x="10668" y="54864"/>
                  </a:lnTo>
                  <a:lnTo>
                    <a:pt x="10668" y="6096"/>
                  </a:lnTo>
                  <a:lnTo>
                    <a:pt x="0" y="59436"/>
                  </a:lnTo>
                  <a:lnTo>
                    <a:pt x="0" y="60960"/>
                  </a:lnTo>
                  <a:lnTo>
                    <a:pt x="1524" y="64008"/>
                  </a:lnTo>
                  <a:lnTo>
                    <a:pt x="3048" y="65532"/>
                  </a:lnTo>
                  <a:lnTo>
                    <a:pt x="333756" y="331306"/>
                  </a:lnTo>
                  <a:lnTo>
                    <a:pt x="333756" y="327660"/>
                  </a:lnTo>
                  <a:lnTo>
                    <a:pt x="336021" y="316334"/>
                  </a:lnTo>
                  <a:close/>
                </a:path>
                <a:path w="358140" h="335279">
                  <a:moveTo>
                    <a:pt x="358140" y="274320"/>
                  </a:moveTo>
                  <a:lnTo>
                    <a:pt x="356616" y="271272"/>
                  </a:lnTo>
                  <a:lnTo>
                    <a:pt x="355092" y="269748"/>
                  </a:lnTo>
                  <a:lnTo>
                    <a:pt x="21336" y="1524"/>
                  </a:lnTo>
                  <a:lnTo>
                    <a:pt x="19812" y="1524"/>
                  </a:lnTo>
                  <a:lnTo>
                    <a:pt x="16764" y="0"/>
                  </a:lnTo>
                  <a:lnTo>
                    <a:pt x="15240" y="1524"/>
                  </a:lnTo>
                  <a:lnTo>
                    <a:pt x="12192" y="1524"/>
                  </a:lnTo>
                  <a:lnTo>
                    <a:pt x="10668" y="3048"/>
                  </a:lnTo>
                  <a:lnTo>
                    <a:pt x="10668" y="54864"/>
                  </a:lnTo>
                  <a:lnTo>
                    <a:pt x="13716" y="57313"/>
                  </a:lnTo>
                  <a:lnTo>
                    <a:pt x="13716" y="12192"/>
                  </a:lnTo>
                  <a:lnTo>
                    <a:pt x="22860" y="7620"/>
                  </a:lnTo>
                  <a:lnTo>
                    <a:pt x="22860" y="19540"/>
                  </a:lnTo>
                  <a:lnTo>
                    <a:pt x="343795" y="277461"/>
                  </a:lnTo>
                  <a:lnTo>
                    <a:pt x="344424" y="274320"/>
                  </a:lnTo>
                  <a:lnTo>
                    <a:pt x="347472" y="280416"/>
                  </a:lnTo>
                  <a:lnTo>
                    <a:pt x="347472" y="330708"/>
                  </a:lnTo>
                  <a:lnTo>
                    <a:pt x="356616" y="275844"/>
                  </a:lnTo>
                  <a:lnTo>
                    <a:pt x="358140" y="274320"/>
                  </a:lnTo>
                  <a:close/>
                </a:path>
                <a:path w="358140" h="335279">
                  <a:moveTo>
                    <a:pt x="14265" y="57755"/>
                  </a:moveTo>
                  <a:lnTo>
                    <a:pt x="10668" y="54864"/>
                  </a:lnTo>
                  <a:lnTo>
                    <a:pt x="13716" y="60960"/>
                  </a:lnTo>
                  <a:lnTo>
                    <a:pt x="14265" y="57755"/>
                  </a:lnTo>
                  <a:close/>
                </a:path>
                <a:path w="358140" h="335279">
                  <a:moveTo>
                    <a:pt x="22860" y="7620"/>
                  </a:moveTo>
                  <a:lnTo>
                    <a:pt x="13716" y="12192"/>
                  </a:lnTo>
                  <a:lnTo>
                    <a:pt x="21063" y="18097"/>
                  </a:lnTo>
                  <a:lnTo>
                    <a:pt x="22860" y="7620"/>
                  </a:lnTo>
                  <a:close/>
                </a:path>
                <a:path w="358140" h="335279">
                  <a:moveTo>
                    <a:pt x="21063" y="18097"/>
                  </a:moveTo>
                  <a:lnTo>
                    <a:pt x="13716" y="12192"/>
                  </a:lnTo>
                  <a:lnTo>
                    <a:pt x="13716" y="57313"/>
                  </a:lnTo>
                  <a:lnTo>
                    <a:pt x="14265" y="57755"/>
                  </a:lnTo>
                  <a:lnTo>
                    <a:pt x="21063" y="18097"/>
                  </a:lnTo>
                  <a:close/>
                </a:path>
                <a:path w="358140" h="335279">
                  <a:moveTo>
                    <a:pt x="22860" y="19540"/>
                  </a:moveTo>
                  <a:lnTo>
                    <a:pt x="22860" y="7620"/>
                  </a:lnTo>
                  <a:lnTo>
                    <a:pt x="21063" y="18097"/>
                  </a:lnTo>
                  <a:lnTo>
                    <a:pt x="22860" y="19540"/>
                  </a:lnTo>
                  <a:close/>
                </a:path>
                <a:path w="358140" h="335279">
                  <a:moveTo>
                    <a:pt x="344424" y="323088"/>
                  </a:moveTo>
                  <a:lnTo>
                    <a:pt x="336021" y="316334"/>
                  </a:lnTo>
                  <a:lnTo>
                    <a:pt x="333756" y="327660"/>
                  </a:lnTo>
                  <a:lnTo>
                    <a:pt x="344424" y="323088"/>
                  </a:lnTo>
                  <a:close/>
                </a:path>
                <a:path w="358140" h="335279">
                  <a:moveTo>
                    <a:pt x="344424" y="333756"/>
                  </a:moveTo>
                  <a:lnTo>
                    <a:pt x="344424" y="323088"/>
                  </a:lnTo>
                  <a:lnTo>
                    <a:pt x="333756" y="327660"/>
                  </a:lnTo>
                  <a:lnTo>
                    <a:pt x="333756" y="331306"/>
                  </a:lnTo>
                  <a:lnTo>
                    <a:pt x="336804" y="333756"/>
                  </a:lnTo>
                  <a:lnTo>
                    <a:pt x="338328" y="335280"/>
                  </a:lnTo>
                  <a:lnTo>
                    <a:pt x="342900" y="335280"/>
                  </a:lnTo>
                  <a:lnTo>
                    <a:pt x="344424" y="333756"/>
                  </a:lnTo>
                  <a:close/>
                </a:path>
                <a:path w="358140" h="335279">
                  <a:moveTo>
                    <a:pt x="347472" y="330708"/>
                  </a:moveTo>
                  <a:lnTo>
                    <a:pt x="347472" y="280416"/>
                  </a:lnTo>
                  <a:lnTo>
                    <a:pt x="343795" y="277461"/>
                  </a:lnTo>
                  <a:lnTo>
                    <a:pt x="336021" y="316334"/>
                  </a:lnTo>
                  <a:lnTo>
                    <a:pt x="344424" y="323088"/>
                  </a:lnTo>
                  <a:lnTo>
                    <a:pt x="344424" y="333756"/>
                  </a:lnTo>
                  <a:lnTo>
                    <a:pt x="347472" y="330708"/>
                  </a:lnTo>
                  <a:close/>
                </a:path>
                <a:path w="358140" h="335279">
                  <a:moveTo>
                    <a:pt x="347472" y="280416"/>
                  </a:moveTo>
                  <a:lnTo>
                    <a:pt x="344424" y="274320"/>
                  </a:lnTo>
                  <a:lnTo>
                    <a:pt x="343795" y="277461"/>
                  </a:lnTo>
                  <a:lnTo>
                    <a:pt x="347472" y="2804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754246" y="2956559"/>
              <a:ext cx="585470" cy="373380"/>
            </a:xfrm>
            <a:custGeom>
              <a:avLst/>
              <a:gdLst/>
              <a:ahLst/>
              <a:cxnLst/>
              <a:rect l="l" t="t" r="r" b="b"/>
              <a:pathLst>
                <a:path w="585470" h="373379">
                  <a:moveTo>
                    <a:pt x="585215" y="213359"/>
                  </a:moveTo>
                  <a:lnTo>
                    <a:pt x="472439" y="246887"/>
                  </a:lnTo>
                  <a:lnTo>
                    <a:pt x="155447" y="0"/>
                  </a:lnTo>
                  <a:lnTo>
                    <a:pt x="0" y="25907"/>
                  </a:lnTo>
                  <a:lnTo>
                    <a:pt x="333755" y="294131"/>
                  </a:lnTo>
                  <a:lnTo>
                    <a:pt x="196595" y="341375"/>
                  </a:lnTo>
                  <a:lnTo>
                    <a:pt x="554735" y="373379"/>
                  </a:lnTo>
                  <a:lnTo>
                    <a:pt x="585215" y="21335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48150" y="2950464"/>
              <a:ext cx="597535" cy="386080"/>
            </a:xfrm>
            <a:custGeom>
              <a:avLst/>
              <a:gdLst/>
              <a:ahLst/>
              <a:cxnLst/>
              <a:rect l="l" t="t" r="r" b="b"/>
              <a:pathLst>
                <a:path w="597534" h="386079">
                  <a:moveTo>
                    <a:pt x="478494" y="246006"/>
                  </a:moveTo>
                  <a:lnTo>
                    <a:pt x="164592" y="1524"/>
                  </a:lnTo>
                  <a:lnTo>
                    <a:pt x="164592" y="0"/>
                  </a:lnTo>
                  <a:lnTo>
                    <a:pt x="160020" y="0"/>
                  </a:lnTo>
                  <a:lnTo>
                    <a:pt x="4572" y="25908"/>
                  </a:lnTo>
                  <a:lnTo>
                    <a:pt x="3048" y="25908"/>
                  </a:lnTo>
                  <a:lnTo>
                    <a:pt x="1524" y="27432"/>
                  </a:lnTo>
                  <a:lnTo>
                    <a:pt x="0" y="30480"/>
                  </a:lnTo>
                  <a:lnTo>
                    <a:pt x="0" y="35052"/>
                  </a:lnTo>
                  <a:lnTo>
                    <a:pt x="3048" y="36576"/>
                  </a:lnTo>
                  <a:lnTo>
                    <a:pt x="7620" y="40267"/>
                  </a:lnTo>
                  <a:lnTo>
                    <a:pt x="7620" y="38100"/>
                  </a:lnTo>
                  <a:lnTo>
                    <a:pt x="10668" y="27432"/>
                  </a:lnTo>
                  <a:lnTo>
                    <a:pt x="21188" y="35838"/>
                  </a:lnTo>
                  <a:lnTo>
                    <a:pt x="156972" y="13208"/>
                  </a:lnTo>
                  <a:lnTo>
                    <a:pt x="156972" y="12192"/>
                  </a:lnTo>
                  <a:lnTo>
                    <a:pt x="163068" y="12192"/>
                  </a:lnTo>
                  <a:lnTo>
                    <a:pt x="163068" y="16910"/>
                  </a:lnTo>
                  <a:lnTo>
                    <a:pt x="473964" y="257556"/>
                  </a:lnTo>
                  <a:lnTo>
                    <a:pt x="475488" y="259080"/>
                  </a:lnTo>
                  <a:lnTo>
                    <a:pt x="475488" y="246888"/>
                  </a:lnTo>
                  <a:lnTo>
                    <a:pt x="478494" y="246006"/>
                  </a:lnTo>
                  <a:close/>
                </a:path>
                <a:path w="597534" h="386079">
                  <a:moveTo>
                    <a:pt x="21188" y="35838"/>
                  </a:moveTo>
                  <a:lnTo>
                    <a:pt x="10668" y="27432"/>
                  </a:lnTo>
                  <a:lnTo>
                    <a:pt x="7620" y="38100"/>
                  </a:lnTo>
                  <a:lnTo>
                    <a:pt x="21188" y="35838"/>
                  </a:lnTo>
                  <a:close/>
                </a:path>
                <a:path w="597534" h="386079">
                  <a:moveTo>
                    <a:pt x="345948" y="303276"/>
                  </a:moveTo>
                  <a:lnTo>
                    <a:pt x="345948" y="295656"/>
                  </a:lnTo>
                  <a:lnTo>
                    <a:pt x="344424" y="294132"/>
                  </a:lnTo>
                  <a:lnTo>
                    <a:pt x="21188" y="35838"/>
                  </a:lnTo>
                  <a:lnTo>
                    <a:pt x="7620" y="38100"/>
                  </a:lnTo>
                  <a:lnTo>
                    <a:pt x="7620" y="40267"/>
                  </a:lnTo>
                  <a:lnTo>
                    <a:pt x="326929" y="298058"/>
                  </a:lnTo>
                  <a:lnTo>
                    <a:pt x="338328" y="294132"/>
                  </a:lnTo>
                  <a:lnTo>
                    <a:pt x="338328" y="307373"/>
                  </a:lnTo>
                  <a:lnTo>
                    <a:pt x="341376" y="306324"/>
                  </a:lnTo>
                  <a:lnTo>
                    <a:pt x="344424" y="304800"/>
                  </a:lnTo>
                  <a:lnTo>
                    <a:pt x="345948" y="303276"/>
                  </a:lnTo>
                  <a:close/>
                </a:path>
                <a:path w="597534" h="386079">
                  <a:moveTo>
                    <a:pt x="163068" y="12192"/>
                  </a:moveTo>
                  <a:lnTo>
                    <a:pt x="156972" y="12192"/>
                  </a:lnTo>
                  <a:lnTo>
                    <a:pt x="158052" y="13027"/>
                  </a:lnTo>
                  <a:lnTo>
                    <a:pt x="163068" y="12192"/>
                  </a:lnTo>
                  <a:close/>
                </a:path>
                <a:path w="597534" h="386079">
                  <a:moveTo>
                    <a:pt x="158052" y="13027"/>
                  </a:moveTo>
                  <a:lnTo>
                    <a:pt x="156972" y="12192"/>
                  </a:lnTo>
                  <a:lnTo>
                    <a:pt x="156972" y="13208"/>
                  </a:lnTo>
                  <a:lnTo>
                    <a:pt x="158052" y="13027"/>
                  </a:lnTo>
                  <a:close/>
                </a:path>
                <a:path w="597534" h="386079">
                  <a:moveTo>
                    <a:pt x="163068" y="16910"/>
                  </a:moveTo>
                  <a:lnTo>
                    <a:pt x="163068" y="12192"/>
                  </a:lnTo>
                  <a:lnTo>
                    <a:pt x="158052" y="13027"/>
                  </a:lnTo>
                  <a:lnTo>
                    <a:pt x="163068" y="16910"/>
                  </a:lnTo>
                  <a:close/>
                </a:path>
                <a:path w="597534" h="386079">
                  <a:moveTo>
                    <a:pt x="338328" y="307373"/>
                  </a:moveTo>
                  <a:lnTo>
                    <a:pt x="338328" y="294132"/>
                  </a:lnTo>
                  <a:lnTo>
                    <a:pt x="335280" y="304800"/>
                  </a:lnTo>
                  <a:lnTo>
                    <a:pt x="326929" y="298058"/>
                  </a:lnTo>
                  <a:lnTo>
                    <a:pt x="201168" y="341376"/>
                  </a:lnTo>
                  <a:lnTo>
                    <a:pt x="198120" y="342900"/>
                  </a:lnTo>
                  <a:lnTo>
                    <a:pt x="196596" y="345948"/>
                  </a:lnTo>
                  <a:lnTo>
                    <a:pt x="196596" y="350520"/>
                  </a:lnTo>
                  <a:lnTo>
                    <a:pt x="199644" y="353568"/>
                  </a:lnTo>
                  <a:lnTo>
                    <a:pt x="202692" y="353568"/>
                  </a:lnTo>
                  <a:lnTo>
                    <a:pt x="202692" y="341376"/>
                  </a:lnTo>
                  <a:lnTo>
                    <a:pt x="232006" y="343995"/>
                  </a:lnTo>
                  <a:lnTo>
                    <a:pt x="338328" y="307373"/>
                  </a:lnTo>
                  <a:close/>
                </a:path>
                <a:path w="597534" h="386079">
                  <a:moveTo>
                    <a:pt x="232006" y="343995"/>
                  </a:moveTo>
                  <a:lnTo>
                    <a:pt x="202692" y="341376"/>
                  </a:lnTo>
                  <a:lnTo>
                    <a:pt x="204216" y="353568"/>
                  </a:lnTo>
                  <a:lnTo>
                    <a:pt x="232006" y="343995"/>
                  </a:lnTo>
                  <a:close/>
                </a:path>
                <a:path w="597534" h="386079">
                  <a:moveTo>
                    <a:pt x="560832" y="385572"/>
                  </a:moveTo>
                  <a:lnTo>
                    <a:pt x="560832" y="373380"/>
                  </a:lnTo>
                  <a:lnTo>
                    <a:pt x="553212" y="377952"/>
                  </a:lnTo>
                  <a:lnTo>
                    <a:pt x="553212" y="372699"/>
                  </a:lnTo>
                  <a:lnTo>
                    <a:pt x="232006" y="343995"/>
                  </a:lnTo>
                  <a:lnTo>
                    <a:pt x="204216" y="353568"/>
                  </a:lnTo>
                  <a:lnTo>
                    <a:pt x="202692" y="341376"/>
                  </a:lnTo>
                  <a:lnTo>
                    <a:pt x="202692" y="353568"/>
                  </a:lnTo>
                  <a:lnTo>
                    <a:pt x="553212" y="385024"/>
                  </a:lnTo>
                  <a:lnTo>
                    <a:pt x="553212" y="377952"/>
                  </a:lnTo>
                  <a:lnTo>
                    <a:pt x="554244" y="372791"/>
                  </a:lnTo>
                  <a:lnTo>
                    <a:pt x="554244" y="385117"/>
                  </a:lnTo>
                  <a:lnTo>
                    <a:pt x="559308" y="385572"/>
                  </a:lnTo>
                  <a:lnTo>
                    <a:pt x="560832" y="385572"/>
                  </a:lnTo>
                  <a:close/>
                </a:path>
                <a:path w="597534" h="386079">
                  <a:moveTo>
                    <a:pt x="338328" y="294132"/>
                  </a:moveTo>
                  <a:lnTo>
                    <a:pt x="326929" y="298058"/>
                  </a:lnTo>
                  <a:lnTo>
                    <a:pt x="335280" y="304800"/>
                  </a:lnTo>
                  <a:lnTo>
                    <a:pt x="338328" y="294132"/>
                  </a:lnTo>
                  <a:close/>
                </a:path>
                <a:path w="597534" h="386079">
                  <a:moveTo>
                    <a:pt x="481584" y="248412"/>
                  </a:moveTo>
                  <a:lnTo>
                    <a:pt x="478494" y="246006"/>
                  </a:lnTo>
                  <a:lnTo>
                    <a:pt x="475488" y="246888"/>
                  </a:lnTo>
                  <a:lnTo>
                    <a:pt x="481584" y="248412"/>
                  </a:lnTo>
                  <a:close/>
                </a:path>
                <a:path w="597534" h="386079">
                  <a:moveTo>
                    <a:pt x="481584" y="258626"/>
                  </a:moveTo>
                  <a:lnTo>
                    <a:pt x="481584" y="248412"/>
                  </a:lnTo>
                  <a:lnTo>
                    <a:pt x="475488" y="246888"/>
                  </a:lnTo>
                  <a:lnTo>
                    <a:pt x="475488" y="259080"/>
                  </a:lnTo>
                  <a:lnTo>
                    <a:pt x="480060" y="259080"/>
                  </a:lnTo>
                  <a:lnTo>
                    <a:pt x="481584" y="258626"/>
                  </a:lnTo>
                  <a:close/>
                </a:path>
                <a:path w="597534" h="386079">
                  <a:moveTo>
                    <a:pt x="597408" y="219456"/>
                  </a:moveTo>
                  <a:lnTo>
                    <a:pt x="597408" y="216408"/>
                  </a:lnTo>
                  <a:lnTo>
                    <a:pt x="594360" y="213360"/>
                  </a:lnTo>
                  <a:lnTo>
                    <a:pt x="591312" y="211836"/>
                  </a:lnTo>
                  <a:lnTo>
                    <a:pt x="589788" y="213360"/>
                  </a:lnTo>
                  <a:lnTo>
                    <a:pt x="478494" y="246006"/>
                  </a:lnTo>
                  <a:lnTo>
                    <a:pt x="481584" y="248412"/>
                  </a:lnTo>
                  <a:lnTo>
                    <a:pt x="481584" y="258626"/>
                  </a:lnTo>
                  <a:lnTo>
                    <a:pt x="583113" y="228442"/>
                  </a:lnTo>
                  <a:lnTo>
                    <a:pt x="585216" y="217932"/>
                  </a:lnTo>
                  <a:lnTo>
                    <a:pt x="592836" y="225552"/>
                  </a:lnTo>
                  <a:lnTo>
                    <a:pt x="592836" y="243687"/>
                  </a:lnTo>
                  <a:lnTo>
                    <a:pt x="597408" y="219456"/>
                  </a:lnTo>
                  <a:close/>
                </a:path>
                <a:path w="597534" h="386079">
                  <a:moveTo>
                    <a:pt x="560832" y="373380"/>
                  </a:moveTo>
                  <a:lnTo>
                    <a:pt x="554244" y="372791"/>
                  </a:lnTo>
                  <a:lnTo>
                    <a:pt x="553212" y="377952"/>
                  </a:lnTo>
                  <a:lnTo>
                    <a:pt x="560832" y="373380"/>
                  </a:lnTo>
                  <a:close/>
                </a:path>
                <a:path w="597534" h="386079">
                  <a:moveTo>
                    <a:pt x="592836" y="243687"/>
                  </a:moveTo>
                  <a:lnTo>
                    <a:pt x="592836" y="225552"/>
                  </a:lnTo>
                  <a:lnTo>
                    <a:pt x="583113" y="228442"/>
                  </a:lnTo>
                  <a:lnTo>
                    <a:pt x="554244" y="372791"/>
                  </a:lnTo>
                  <a:lnTo>
                    <a:pt x="560832" y="373380"/>
                  </a:lnTo>
                  <a:lnTo>
                    <a:pt x="560832" y="385572"/>
                  </a:lnTo>
                  <a:lnTo>
                    <a:pt x="562356" y="385572"/>
                  </a:lnTo>
                  <a:lnTo>
                    <a:pt x="565404" y="384048"/>
                  </a:lnTo>
                  <a:lnTo>
                    <a:pt x="566928" y="381000"/>
                  </a:lnTo>
                  <a:lnTo>
                    <a:pt x="592836" y="243687"/>
                  </a:lnTo>
                  <a:close/>
                </a:path>
                <a:path w="597534" h="386079">
                  <a:moveTo>
                    <a:pt x="592836" y="225552"/>
                  </a:moveTo>
                  <a:lnTo>
                    <a:pt x="585216" y="217932"/>
                  </a:lnTo>
                  <a:lnTo>
                    <a:pt x="583113" y="228442"/>
                  </a:lnTo>
                  <a:lnTo>
                    <a:pt x="592836" y="2255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40174" y="3297935"/>
              <a:ext cx="368935" cy="85725"/>
            </a:xfrm>
            <a:custGeom>
              <a:avLst/>
              <a:gdLst/>
              <a:ahLst/>
              <a:cxnLst/>
              <a:rect l="l" t="t" r="r" b="b"/>
              <a:pathLst>
                <a:path w="368934" h="85725">
                  <a:moveTo>
                    <a:pt x="368807" y="30479"/>
                  </a:moveTo>
                  <a:lnTo>
                    <a:pt x="10667" y="0"/>
                  </a:lnTo>
                  <a:lnTo>
                    <a:pt x="0" y="53339"/>
                  </a:lnTo>
                  <a:lnTo>
                    <a:pt x="358139" y="85343"/>
                  </a:lnTo>
                  <a:lnTo>
                    <a:pt x="368807" y="3047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34078" y="3290316"/>
              <a:ext cx="381000" cy="99060"/>
            </a:xfrm>
            <a:custGeom>
              <a:avLst/>
              <a:gdLst/>
              <a:ahLst/>
              <a:cxnLst/>
              <a:rect l="l" t="t" r="r" b="b"/>
              <a:pathLst>
                <a:path w="381000" h="99060">
                  <a:moveTo>
                    <a:pt x="381000" y="39624"/>
                  </a:moveTo>
                  <a:lnTo>
                    <a:pt x="381000" y="36576"/>
                  </a:lnTo>
                  <a:lnTo>
                    <a:pt x="376428" y="32004"/>
                  </a:lnTo>
                  <a:lnTo>
                    <a:pt x="374904" y="32004"/>
                  </a:lnTo>
                  <a:lnTo>
                    <a:pt x="18288" y="1524"/>
                  </a:lnTo>
                  <a:lnTo>
                    <a:pt x="13716" y="0"/>
                  </a:lnTo>
                  <a:lnTo>
                    <a:pt x="10668" y="3048"/>
                  </a:lnTo>
                  <a:lnTo>
                    <a:pt x="10668" y="6096"/>
                  </a:lnTo>
                  <a:lnTo>
                    <a:pt x="0" y="59436"/>
                  </a:lnTo>
                  <a:lnTo>
                    <a:pt x="0" y="62484"/>
                  </a:lnTo>
                  <a:lnTo>
                    <a:pt x="4572" y="67056"/>
                  </a:lnTo>
                  <a:lnTo>
                    <a:pt x="6096" y="67056"/>
                  </a:lnTo>
                  <a:lnTo>
                    <a:pt x="7620" y="67192"/>
                  </a:lnTo>
                  <a:lnTo>
                    <a:pt x="7620" y="54864"/>
                  </a:lnTo>
                  <a:lnTo>
                    <a:pt x="13569" y="55397"/>
                  </a:lnTo>
                  <a:lnTo>
                    <a:pt x="16764" y="38970"/>
                  </a:lnTo>
                  <a:lnTo>
                    <a:pt x="16764" y="13716"/>
                  </a:lnTo>
                  <a:lnTo>
                    <a:pt x="22860" y="7620"/>
                  </a:lnTo>
                  <a:lnTo>
                    <a:pt x="22860" y="14263"/>
                  </a:lnTo>
                  <a:lnTo>
                    <a:pt x="366089" y="45065"/>
                  </a:lnTo>
                  <a:lnTo>
                    <a:pt x="367284" y="38100"/>
                  </a:lnTo>
                  <a:lnTo>
                    <a:pt x="373380" y="45720"/>
                  </a:lnTo>
                  <a:lnTo>
                    <a:pt x="373380" y="78812"/>
                  </a:lnTo>
                  <a:lnTo>
                    <a:pt x="381000" y="39624"/>
                  </a:lnTo>
                  <a:close/>
                </a:path>
                <a:path w="381000" h="99060">
                  <a:moveTo>
                    <a:pt x="13569" y="55397"/>
                  </a:moveTo>
                  <a:lnTo>
                    <a:pt x="7620" y="54864"/>
                  </a:lnTo>
                  <a:lnTo>
                    <a:pt x="12192" y="62484"/>
                  </a:lnTo>
                  <a:lnTo>
                    <a:pt x="13569" y="55397"/>
                  </a:lnTo>
                  <a:close/>
                </a:path>
                <a:path w="381000" h="99060">
                  <a:moveTo>
                    <a:pt x="364236" y="99060"/>
                  </a:moveTo>
                  <a:lnTo>
                    <a:pt x="364236" y="86868"/>
                  </a:lnTo>
                  <a:lnTo>
                    <a:pt x="358140" y="91440"/>
                  </a:lnTo>
                  <a:lnTo>
                    <a:pt x="358140" y="86320"/>
                  </a:lnTo>
                  <a:lnTo>
                    <a:pt x="13569" y="55397"/>
                  </a:lnTo>
                  <a:lnTo>
                    <a:pt x="12192" y="62484"/>
                  </a:lnTo>
                  <a:lnTo>
                    <a:pt x="7620" y="54864"/>
                  </a:lnTo>
                  <a:lnTo>
                    <a:pt x="7620" y="67192"/>
                  </a:lnTo>
                  <a:lnTo>
                    <a:pt x="358140" y="98649"/>
                  </a:lnTo>
                  <a:lnTo>
                    <a:pt x="358140" y="91440"/>
                  </a:lnTo>
                  <a:lnTo>
                    <a:pt x="359004" y="86398"/>
                  </a:lnTo>
                  <a:lnTo>
                    <a:pt x="359004" y="98727"/>
                  </a:lnTo>
                  <a:lnTo>
                    <a:pt x="362712" y="99060"/>
                  </a:lnTo>
                  <a:lnTo>
                    <a:pt x="364236" y="99060"/>
                  </a:lnTo>
                  <a:close/>
                </a:path>
                <a:path w="381000" h="99060">
                  <a:moveTo>
                    <a:pt x="22860" y="7620"/>
                  </a:moveTo>
                  <a:lnTo>
                    <a:pt x="16764" y="13716"/>
                  </a:lnTo>
                  <a:lnTo>
                    <a:pt x="21590" y="14149"/>
                  </a:lnTo>
                  <a:lnTo>
                    <a:pt x="22860" y="7620"/>
                  </a:lnTo>
                  <a:close/>
                </a:path>
                <a:path w="381000" h="99060">
                  <a:moveTo>
                    <a:pt x="21590" y="14149"/>
                  </a:moveTo>
                  <a:lnTo>
                    <a:pt x="16764" y="13716"/>
                  </a:lnTo>
                  <a:lnTo>
                    <a:pt x="16764" y="38970"/>
                  </a:lnTo>
                  <a:lnTo>
                    <a:pt x="21590" y="14149"/>
                  </a:lnTo>
                  <a:close/>
                </a:path>
                <a:path w="381000" h="99060">
                  <a:moveTo>
                    <a:pt x="22860" y="14263"/>
                  </a:moveTo>
                  <a:lnTo>
                    <a:pt x="22860" y="7620"/>
                  </a:lnTo>
                  <a:lnTo>
                    <a:pt x="21590" y="14149"/>
                  </a:lnTo>
                  <a:lnTo>
                    <a:pt x="22860" y="14263"/>
                  </a:lnTo>
                  <a:close/>
                </a:path>
                <a:path w="381000" h="99060">
                  <a:moveTo>
                    <a:pt x="364236" y="86868"/>
                  </a:moveTo>
                  <a:lnTo>
                    <a:pt x="359004" y="86398"/>
                  </a:lnTo>
                  <a:lnTo>
                    <a:pt x="358140" y="91440"/>
                  </a:lnTo>
                  <a:lnTo>
                    <a:pt x="364236" y="86868"/>
                  </a:lnTo>
                  <a:close/>
                </a:path>
                <a:path w="381000" h="99060">
                  <a:moveTo>
                    <a:pt x="373380" y="78812"/>
                  </a:moveTo>
                  <a:lnTo>
                    <a:pt x="373380" y="45720"/>
                  </a:lnTo>
                  <a:lnTo>
                    <a:pt x="366089" y="45065"/>
                  </a:lnTo>
                  <a:lnTo>
                    <a:pt x="359004" y="86398"/>
                  </a:lnTo>
                  <a:lnTo>
                    <a:pt x="364236" y="86868"/>
                  </a:lnTo>
                  <a:lnTo>
                    <a:pt x="364236" y="99060"/>
                  </a:lnTo>
                  <a:lnTo>
                    <a:pt x="367284" y="99060"/>
                  </a:lnTo>
                  <a:lnTo>
                    <a:pt x="368808" y="97536"/>
                  </a:lnTo>
                  <a:lnTo>
                    <a:pt x="370332" y="94488"/>
                  </a:lnTo>
                  <a:lnTo>
                    <a:pt x="373380" y="78812"/>
                  </a:lnTo>
                  <a:close/>
                </a:path>
                <a:path w="381000" h="99060">
                  <a:moveTo>
                    <a:pt x="373380" y="45720"/>
                  </a:moveTo>
                  <a:lnTo>
                    <a:pt x="367284" y="38100"/>
                  </a:lnTo>
                  <a:lnTo>
                    <a:pt x="366089" y="45065"/>
                  </a:lnTo>
                  <a:lnTo>
                    <a:pt x="373380" y="457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559696" y="3527550"/>
            <a:ext cx="10445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heavy" spc="-5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000" b="1" u="heavy" spc="5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NJ</a:t>
            </a:r>
            <a:r>
              <a:rPr sz="2000" b="1" u="heavy" spc="-5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000" b="1" u="heavy" spc="5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U</a:t>
            </a:r>
            <a:r>
              <a:rPr sz="2000" b="1" u="heavy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X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720974" y="3467100"/>
            <a:ext cx="3808729" cy="311150"/>
            <a:chOff x="5720974" y="3467100"/>
            <a:chExt cx="3808729" cy="311150"/>
          </a:xfrm>
        </p:grpSpPr>
        <p:sp>
          <p:nvSpPr>
            <p:cNvPr id="26" name="object 26"/>
            <p:cNvSpPr/>
            <p:nvPr/>
          </p:nvSpPr>
          <p:spPr>
            <a:xfrm>
              <a:off x="5727070" y="3473196"/>
              <a:ext cx="3796665" cy="304800"/>
            </a:xfrm>
            <a:custGeom>
              <a:avLst/>
              <a:gdLst/>
              <a:ahLst/>
              <a:cxnLst/>
              <a:rect l="l" t="t" r="r" b="b"/>
              <a:pathLst>
                <a:path w="3796665" h="304800">
                  <a:moveTo>
                    <a:pt x="0" y="0"/>
                  </a:moveTo>
                  <a:lnTo>
                    <a:pt x="0" y="304800"/>
                  </a:lnTo>
                  <a:lnTo>
                    <a:pt x="3796284" y="304800"/>
                  </a:lnTo>
                  <a:lnTo>
                    <a:pt x="379628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20974" y="3467100"/>
              <a:ext cx="3808729" cy="311150"/>
            </a:xfrm>
            <a:custGeom>
              <a:avLst/>
              <a:gdLst/>
              <a:ahLst/>
              <a:cxnLst/>
              <a:rect l="l" t="t" r="r" b="b"/>
              <a:pathLst>
                <a:path w="3808729" h="311150">
                  <a:moveTo>
                    <a:pt x="3808476" y="310896"/>
                  </a:moveTo>
                  <a:lnTo>
                    <a:pt x="3808476" y="0"/>
                  </a:lnTo>
                  <a:lnTo>
                    <a:pt x="0" y="0"/>
                  </a:lnTo>
                  <a:lnTo>
                    <a:pt x="0" y="310896"/>
                  </a:lnTo>
                  <a:lnTo>
                    <a:pt x="6096" y="310896"/>
                  </a:lnTo>
                  <a:lnTo>
                    <a:pt x="6096" y="13716"/>
                  </a:lnTo>
                  <a:lnTo>
                    <a:pt x="13716" y="6096"/>
                  </a:lnTo>
                  <a:lnTo>
                    <a:pt x="13716" y="13716"/>
                  </a:lnTo>
                  <a:lnTo>
                    <a:pt x="3796284" y="13716"/>
                  </a:lnTo>
                  <a:lnTo>
                    <a:pt x="3796284" y="6096"/>
                  </a:lnTo>
                  <a:lnTo>
                    <a:pt x="3802380" y="13716"/>
                  </a:lnTo>
                  <a:lnTo>
                    <a:pt x="3802380" y="310896"/>
                  </a:lnTo>
                  <a:lnTo>
                    <a:pt x="3808476" y="310896"/>
                  </a:lnTo>
                  <a:close/>
                </a:path>
                <a:path w="3808729" h="311150">
                  <a:moveTo>
                    <a:pt x="13716" y="13716"/>
                  </a:moveTo>
                  <a:lnTo>
                    <a:pt x="13716" y="6096"/>
                  </a:lnTo>
                  <a:lnTo>
                    <a:pt x="6096" y="13716"/>
                  </a:lnTo>
                  <a:lnTo>
                    <a:pt x="13716" y="13716"/>
                  </a:lnTo>
                  <a:close/>
                </a:path>
                <a:path w="3808729" h="311150">
                  <a:moveTo>
                    <a:pt x="13716" y="310896"/>
                  </a:moveTo>
                  <a:lnTo>
                    <a:pt x="13716" y="13716"/>
                  </a:lnTo>
                  <a:lnTo>
                    <a:pt x="6096" y="13716"/>
                  </a:lnTo>
                  <a:lnTo>
                    <a:pt x="6096" y="310896"/>
                  </a:lnTo>
                  <a:lnTo>
                    <a:pt x="13716" y="310896"/>
                  </a:lnTo>
                  <a:close/>
                </a:path>
                <a:path w="3808729" h="311150">
                  <a:moveTo>
                    <a:pt x="3802380" y="13716"/>
                  </a:moveTo>
                  <a:lnTo>
                    <a:pt x="3796284" y="6096"/>
                  </a:lnTo>
                  <a:lnTo>
                    <a:pt x="3796284" y="13716"/>
                  </a:lnTo>
                  <a:lnTo>
                    <a:pt x="3802380" y="13716"/>
                  </a:lnTo>
                  <a:close/>
                </a:path>
                <a:path w="3808729" h="311150">
                  <a:moveTo>
                    <a:pt x="3802380" y="310896"/>
                  </a:moveTo>
                  <a:lnTo>
                    <a:pt x="3802380" y="13716"/>
                  </a:lnTo>
                  <a:lnTo>
                    <a:pt x="3796284" y="13716"/>
                  </a:lnTo>
                  <a:lnTo>
                    <a:pt x="3796284" y="310896"/>
                  </a:lnTo>
                  <a:lnTo>
                    <a:pt x="3802380" y="3108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767459" y="3558030"/>
            <a:ext cx="17145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heavy" spc="5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D</a:t>
            </a:r>
            <a:r>
              <a:rPr sz="2000" b="1" u="heavy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2000" b="1" u="heavy" spc="-5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FF</a:t>
            </a:r>
            <a:r>
              <a:rPr sz="2000" b="1" u="heavy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2000" b="1" u="heavy" spc="5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CU</a:t>
            </a:r>
            <a:r>
              <a:rPr sz="2000" b="1" u="heavy" spc="-185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000" b="1" u="heavy" spc="-5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TE</a:t>
            </a:r>
            <a:r>
              <a:rPr sz="2000" b="1" u="heavy" dirty="0">
                <a:solidFill>
                  <a:srgbClr val="000065"/>
                </a:solidFill>
                <a:uFill>
                  <a:solidFill>
                    <a:srgbClr val="000065"/>
                  </a:solidFill>
                </a:u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74073" y="3777996"/>
            <a:ext cx="9144000" cy="3429000"/>
            <a:chOff x="774073" y="3777996"/>
            <a:chExt cx="9144000" cy="3429000"/>
          </a:xfrm>
        </p:grpSpPr>
        <p:sp>
          <p:nvSpPr>
            <p:cNvPr id="30" name="object 30"/>
            <p:cNvSpPr/>
            <p:nvPr/>
          </p:nvSpPr>
          <p:spPr>
            <a:xfrm>
              <a:off x="774073" y="3777996"/>
              <a:ext cx="9144000" cy="3429000"/>
            </a:xfrm>
            <a:custGeom>
              <a:avLst/>
              <a:gdLst/>
              <a:ahLst/>
              <a:cxnLst/>
              <a:rect l="l" t="t" r="r" b="b"/>
              <a:pathLst>
                <a:path w="9144000" h="3429000">
                  <a:moveTo>
                    <a:pt x="0" y="0"/>
                  </a:moveTo>
                  <a:lnTo>
                    <a:pt x="0" y="3428999"/>
                  </a:lnTo>
                  <a:lnTo>
                    <a:pt x="9143999" y="3428999"/>
                  </a:lnTo>
                  <a:lnTo>
                    <a:pt x="9143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31273" y="3777996"/>
              <a:ext cx="3828415" cy="3200400"/>
            </a:xfrm>
            <a:custGeom>
              <a:avLst/>
              <a:gdLst/>
              <a:ahLst/>
              <a:cxnLst/>
              <a:rect l="l" t="t" r="r" b="b"/>
              <a:pathLst>
                <a:path w="3828415" h="3200400">
                  <a:moveTo>
                    <a:pt x="3828287" y="3200399"/>
                  </a:moveTo>
                  <a:lnTo>
                    <a:pt x="3828287" y="0"/>
                  </a:lnTo>
                  <a:lnTo>
                    <a:pt x="0" y="0"/>
                  </a:lnTo>
                  <a:lnTo>
                    <a:pt x="0" y="3200399"/>
                  </a:lnTo>
                  <a:lnTo>
                    <a:pt x="3828287" y="3200399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25177" y="3777996"/>
              <a:ext cx="3840479" cy="3208020"/>
            </a:xfrm>
            <a:custGeom>
              <a:avLst/>
              <a:gdLst/>
              <a:ahLst/>
              <a:cxnLst/>
              <a:rect l="l" t="t" r="r" b="b"/>
              <a:pathLst>
                <a:path w="3840479" h="3208020">
                  <a:moveTo>
                    <a:pt x="13716" y="3194303"/>
                  </a:moveTo>
                  <a:lnTo>
                    <a:pt x="13716" y="0"/>
                  </a:lnTo>
                  <a:lnTo>
                    <a:pt x="0" y="0"/>
                  </a:lnTo>
                  <a:lnTo>
                    <a:pt x="0" y="3208019"/>
                  </a:lnTo>
                  <a:lnTo>
                    <a:pt x="6096" y="3208019"/>
                  </a:lnTo>
                  <a:lnTo>
                    <a:pt x="6096" y="3194303"/>
                  </a:lnTo>
                  <a:lnTo>
                    <a:pt x="13716" y="3194303"/>
                  </a:lnTo>
                  <a:close/>
                </a:path>
                <a:path w="3840479" h="3208020">
                  <a:moveTo>
                    <a:pt x="3834381" y="3194303"/>
                  </a:moveTo>
                  <a:lnTo>
                    <a:pt x="6096" y="3194303"/>
                  </a:lnTo>
                  <a:lnTo>
                    <a:pt x="13716" y="3200399"/>
                  </a:lnTo>
                  <a:lnTo>
                    <a:pt x="13716" y="3208019"/>
                  </a:lnTo>
                  <a:lnTo>
                    <a:pt x="3828285" y="3208019"/>
                  </a:lnTo>
                  <a:lnTo>
                    <a:pt x="3828285" y="3200399"/>
                  </a:lnTo>
                  <a:lnTo>
                    <a:pt x="3834381" y="3194303"/>
                  </a:lnTo>
                  <a:close/>
                </a:path>
                <a:path w="3840479" h="3208020">
                  <a:moveTo>
                    <a:pt x="13716" y="3208019"/>
                  </a:moveTo>
                  <a:lnTo>
                    <a:pt x="13716" y="3200399"/>
                  </a:lnTo>
                  <a:lnTo>
                    <a:pt x="6096" y="3194303"/>
                  </a:lnTo>
                  <a:lnTo>
                    <a:pt x="6096" y="3208019"/>
                  </a:lnTo>
                  <a:lnTo>
                    <a:pt x="13716" y="3208019"/>
                  </a:lnTo>
                  <a:close/>
                </a:path>
                <a:path w="3840479" h="3208020">
                  <a:moveTo>
                    <a:pt x="3840477" y="3208019"/>
                  </a:moveTo>
                  <a:lnTo>
                    <a:pt x="3840477" y="0"/>
                  </a:lnTo>
                  <a:lnTo>
                    <a:pt x="3828285" y="0"/>
                  </a:lnTo>
                  <a:lnTo>
                    <a:pt x="3828285" y="3194303"/>
                  </a:lnTo>
                  <a:lnTo>
                    <a:pt x="3834381" y="3194303"/>
                  </a:lnTo>
                  <a:lnTo>
                    <a:pt x="3834381" y="3208019"/>
                  </a:lnTo>
                  <a:lnTo>
                    <a:pt x="3840477" y="3208019"/>
                  </a:lnTo>
                  <a:close/>
                </a:path>
                <a:path w="3840479" h="3208020">
                  <a:moveTo>
                    <a:pt x="3834381" y="3208019"/>
                  </a:moveTo>
                  <a:lnTo>
                    <a:pt x="3834381" y="3194303"/>
                  </a:lnTo>
                  <a:lnTo>
                    <a:pt x="3828285" y="3200399"/>
                  </a:lnTo>
                  <a:lnTo>
                    <a:pt x="3828285" y="3208019"/>
                  </a:lnTo>
                  <a:lnTo>
                    <a:pt x="3834381" y="32080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310017" y="4137150"/>
            <a:ext cx="31273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40360" algn="l"/>
              </a:tabLst>
            </a:pPr>
            <a:r>
              <a:rPr sz="20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La nécessité </a:t>
            </a:r>
            <a:r>
              <a:rPr sz="2000" b="1" dirty="0">
                <a:solidFill>
                  <a:srgbClr val="000065"/>
                </a:solidFill>
                <a:latin typeface="Times New Roman"/>
                <a:cs typeface="Times New Roman"/>
              </a:rPr>
              <a:t>d’un</a:t>
            </a:r>
            <a:r>
              <a:rPr sz="2000" b="1" spc="-75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5"/>
                </a:solidFill>
                <a:latin typeface="Times New Roman"/>
                <a:cs typeface="Times New Roman"/>
              </a:rPr>
              <a:t>langage  commun </a:t>
            </a:r>
            <a:r>
              <a:rPr sz="20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crédible</a:t>
            </a:r>
            <a:r>
              <a:rPr sz="2000" b="1" spc="-65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5"/>
                </a:solidFill>
                <a:latin typeface="Times New Roman"/>
                <a:cs typeface="Times New Roman"/>
              </a:rPr>
              <a:t>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10017" y="5051550"/>
            <a:ext cx="35496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660" marR="5080" indent="-31559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40360" algn="l"/>
              </a:tabLst>
            </a:pPr>
            <a:r>
              <a:rPr sz="2000" b="1" spc="5" dirty="0">
                <a:solidFill>
                  <a:srgbClr val="000065"/>
                </a:solidFill>
                <a:latin typeface="Times New Roman"/>
                <a:cs typeface="Times New Roman"/>
              </a:rPr>
              <a:t>Un </a:t>
            </a:r>
            <a:r>
              <a:rPr sz="2000" b="1" dirty="0">
                <a:solidFill>
                  <a:srgbClr val="000065"/>
                </a:solidFill>
                <a:latin typeface="Times New Roman"/>
                <a:cs typeface="Times New Roman"/>
              </a:rPr>
              <a:t>langage comptable</a:t>
            </a:r>
            <a:r>
              <a:rPr sz="2000" b="1" spc="-170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5"/>
                </a:solidFill>
                <a:latin typeface="Times New Roman"/>
                <a:cs typeface="Times New Roman"/>
              </a:rPr>
              <a:t>tourné  </a:t>
            </a:r>
            <a:r>
              <a:rPr sz="20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essentiellement</a:t>
            </a:r>
            <a:r>
              <a:rPr sz="2000" b="1" spc="-45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5"/>
                </a:solidFill>
                <a:latin typeface="Times New Roman"/>
                <a:cs typeface="Times New Roman"/>
              </a:rPr>
              <a:t>vers</a:t>
            </a:r>
            <a:endParaRPr sz="2000">
              <a:latin typeface="Times New Roman"/>
              <a:cs typeface="Times New Roman"/>
            </a:endParaRPr>
          </a:p>
          <a:p>
            <a:pPr marL="327660">
              <a:lnSpc>
                <a:spcPct val="100000"/>
              </a:lnSpc>
            </a:pPr>
            <a:r>
              <a:rPr sz="20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les investisseurs</a:t>
            </a:r>
            <a:r>
              <a:rPr sz="2000" b="1" spc="-55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5"/>
                </a:solidFill>
                <a:latin typeface="Times New Roman"/>
                <a:cs typeface="Times New Roman"/>
              </a:rPr>
              <a:t>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10017" y="6270749"/>
            <a:ext cx="364045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0360" marR="5080" indent="-34036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40360" algn="l"/>
              </a:tabLst>
            </a:pPr>
            <a:r>
              <a:rPr sz="2000" b="1" dirty="0">
                <a:solidFill>
                  <a:srgbClr val="000065"/>
                </a:solidFill>
                <a:latin typeface="Times New Roman"/>
                <a:cs typeface="Times New Roman"/>
              </a:rPr>
              <a:t>Une révolution </a:t>
            </a:r>
            <a:r>
              <a:rPr sz="2000" b="1" spc="-10" dirty="0">
                <a:solidFill>
                  <a:srgbClr val="000065"/>
                </a:solidFill>
                <a:latin typeface="Times New Roman"/>
                <a:cs typeface="Times New Roman"/>
              </a:rPr>
              <a:t>culturelle</a:t>
            </a:r>
            <a:r>
              <a:rPr sz="2000" b="1" spc="-130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5"/>
                </a:solidFill>
                <a:latin typeface="Times New Roman"/>
                <a:cs typeface="Times New Roman"/>
              </a:rPr>
              <a:t>pour  </a:t>
            </a:r>
            <a:r>
              <a:rPr sz="20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les</a:t>
            </a:r>
            <a:r>
              <a:rPr sz="2000" b="1" spc="-15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entreprises;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720974" y="3777996"/>
            <a:ext cx="3808729" cy="3208020"/>
            <a:chOff x="5720974" y="3777996"/>
            <a:chExt cx="3808729" cy="3208020"/>
          </a:xfrm>
        </p:grpSpPr>
        <p:sp>
          <p:nvSpPr>
            <p:cNvPr id="37" name="object 37"/>
            <p:cNvSpPr/>
            <p:nvPr/>
          </p:nvSpPr>
          <p:spPr>
            <a:xfrm>
              <a:off x="5727070" y="3777996"/>
              <a:ext cx="3796665" cy="3200400"/>
            </a:xfrm>
            <a:custGeom>
              <a:avLst/>
              <a:gdLst/>
              <a:ahLst/>
              <a:cxnLst/>
              <a:rect l="l" t="t" r="r" b="b"/>
              <a:pathLst>
                <a:path w="3796665" h="3200400">
                  <a:moveTo>
                    <a:pt x="3796283" y="3200399"/>
                  </a:moveTo>
                  <a:lnTo>
                    <a:pt x="3796283" y="0"/>
                  </a:lnTo>
                  <a:lnTo>
                    <a:pt x="0" y="0"/>
                  </a:lnTo>
                  <a:lnTo>
                    <a:pt x="0" y="3200399"/>
                  </a:lnTo>
                  <a:lnTo>
                    <a:pt x="3796283" y="3200399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720974" y="3777996"/>
              <a:ext cx="3808729" cy="3208020"/>
            </a:xfrm>
            <a:custGeom>
              <a:avLst/>
              <a:gdLst/>
              <a:ahLst/>
              <a:cxnLst/>
              <a:rect l="l" t="t" r="r" b="b"/>
              <a:pathLst>
                <a:path w="3808729" h="3208020">
                  <a:moveTo>
                    <a:pt x="13716" y="3194303"/>
                  </a:moveTo>
                  <a:lnTo>
                    <a:pt x="13716" y="0"/>
                  </a:lnTo>
                  <a:lnTo>
                    <a:pt x="0" y="0"/>
                  </a:lnTo>
                  <a:lnTo>
                    <a:pt x="0" y="3208019"/>
                  </a:lnTo>
                  <a:lnTo>
                    <a:pt x="6096" y="3208019"/>
                  </a:lnTo>
                  <a:lnTo>
                    <a:pt x="6096" y="3194303"/>
                  </a:lnTo>
                  <a:lnTo>
                    <a:pt x="13716" y="3194303"/>
                  </a:lnTo>
                  <a:close/>
                </a:path>
                <a:path w="3808729" h="3208020">
                  <a:moveTo>
                    <a:pt x="3802380" y="3194303"/>
                  </a:moveTo>
                  <a:lnTo>
                    <a:pt x="6096" y="3194303"/>
                  </a:lnTo>
                  <a:lnTo>
                    <a:pt x="13716" y="3200399"/>
                  </a:lnTo>
                  <a:lnTo>
                    <a:pt x="13716" y="3208019"/>
                  </a:lnTo>
                  <a:lnTo>
                    <a:pt x="3796284" y="3208019"/>
                  </a:lnTo>
                  <a:lnTo>
                    <a:pt x="3796284" y="3200399"/>
                  </a:lnTo>
                  <a:lnTo>
                    <a:pt x="3802380" y="3194303"/>
                  </a:lnTo>
                  <a:close/>
                </a:path>
                <a:path w="3808729" h="3208020">
                  <a:moveTo>
                    <a:pt x="13716" y="3208019"/>
                  </a:moveTo>
                  <a:lnTo>
                    <a:pt x="13716" y="3200399"/>
                  </a:lnTo>
                  <a:lnTo>
                    <a:pt x="6096" y="3194303"/>
                  </a:lnTo>
                  <a:lnTo>
                    <a:pt x="6096" y="3208019"/>
                  </a:lnTo>
                  <a:lnTo>
                    <a:pt x="13716" y="3208019"/>
                  </a:lnTo>
                  <a:close/>
                </a:path>
                <a:path w="3808729" h="3208020">
                  <a:moveTo>
                    <a:pt x="3808476" y="3208019"/>
                  </a:moveTo>
                  <a:lnTo>
                    <a:pt x="3808476" y="0"/>
                  </a:lnTo>
                  <a:lnTo>
                    <a:pt x="3796284" y="0"/>
                  </a:lnTo>
                  <a:lnTo>
                    <a:pt x="3796284" y="3194303"/>
                  </a:lnTo>
                  <a:lnTo>
                    <a:pt x="3802380" y="3194303"/>
                  </a:lnTo>
                  <a:lnTo>
                    <a:pt x="3802380" y="3208019"/>
                  </a:lnTo>
                  <a:lnTo>
                    <a:pt x="3808476" y="3208019"/>
                  </a:lnTo>
                  <a:close/>
                </a:path>
                <a:path w="3808729" h="3208020">
                  <a:moveTo>
                    <a:pt x="3802380" y="3208019"/>
                  </a:moveTo>
                  <a:lnTo>
                    <a:pt x="3802380" y="3194303"/>
                  </a:lnTo>
                  <a:lnTo>
                    <a:pt x="3796284" y="3200399"/>
                  </a:lnTo>
                  <a:lnTo>
                    <a:pt x="3796284" y="3208019"/>
                  </a:lnTo>
                  <a:lnTo>
                    <a:pt x="3802380" y="32080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805815" y="4169154"/>
            <a:ext cx="3518535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marR="51435" indent="-28384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07340" algn="l"/>
              </a:tabLst>
            </a:pP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Communication financière </a:t>
            </a:r>
            <a:r>
              <a:rPr sz="1800" b="1" dirty="0">
                <a:solidFill>
                  <a:srgbClr val="000065"/>
                </a:solidFill>
                <a:latin typeface="Times New Roman"/>
                <a:cs typeface="Times New Roman"/>
              </a:rPr>
              <a:t>et les  systèmes </a:t>
            </a: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d'information</a:t>
            </a:r>
            <a:r>
              <a:rPr sz="1800" b="1" spc="-25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65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306705" indent="-294640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07340" algn="l"/>
              </a:tabLst>
            </a:pP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Information sectorielle</a:t>
            </a:r>
            <a:r>
              <a:rPr sz="1800" b="1" spc="-30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65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306705" indent="-294640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07340" algn="l"/>
              </a:tabLst>
            </a:pPr>
            <a:r>
              <a:rPr sz="1800" b="1" spc="-10" dirty="0">
                <a:solidFill>
                  <a:srgbClr val="000065"/>
                </a:solidFill>
                <a:latin typeface="Times New Roman"/>
                <a:cs typeface="Times New Roman"/>
              </a:rPr>
              <a:t>L'approche </a:t>
            </a: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par </a:t>
            </a:r>
            <a:r>
              <a:rPr sz="1800" b="1" dirty="0">
                <a:solidFill>
                  <a:srgbClr val="000065"/>
                </a:solidFill>
                <a:latin typeface="Times New Roman"/>
                <a:cs typeface="Times New Roman"/>
              </a:rPr>
              <a:t>« </a:t>
            </a: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composants </a:t>
            </a:r>
            <a:r>
              <a:rPr sz="1800" b="1" dirty="0">
                <a:solidFill>
                  <a:srgbClr val="000065"/>
                </a:solidFill>
                <a:latin typeface="Times New Roman"/>
                <a:cs typeface="Times New Roman"/>
              </a:rPr>
              <a:t>»</a:t>
            </a:r>
            <a:r>
              <a:rPr sz="1800" b="1" spc="-15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65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805815" y="5662673"/>
            <a:ext cx="3636645" cy="121412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306705" indent="-294640">
              <a:lnSpc>
                <a:spcPct val="100000"/>
              </a:lnSpc>
              <a:spcBef>
                <a:spcPts val="1060"/>
              </a:spcBef>
              <a:buFont typeface="Wingdings"/>
              <a:buChar char=""/>
              <a:tabLst>
                <a:tab pos="307340" algn="l"/>
              </a:tabLst>
            </a:pP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La dépréciation</a:t>
            </a:r>
            <a:r>
              <a:rPr sz="1800" b="1" spc="-25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d'actifs;</a:t>
            </a:r>
            <a:endParaRPr sz="1800">
              <a:latin typeface="Times New Roman"/>
              <a:cs typeface="Times New Roman"/>
            </a:endParaRPr>
          </a:p>
          <a:p>
            <a:pPr marL="306705" indent="-294640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07340" algn="l"/>
              </a:tabLst>
            </a:pP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La </a:t>
            </a:r>
            <a:r>
              <a:rPr sz="1800" b="1" dirty="0">
                <a:solidFill>
                  <a:srgbClr val="000065"/>
                </a:solidFill>
                <a:latin typeface="Times New Roman"/>
                <a:cs typeface="Times New Roman"/>
              </a:rPr>
              <a:t>création </a:t>
            </a: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des UGT</a:t>
            </a:r>
            <a:r>
              <a:rPr sz="1800" b="1" spc="-65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65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306705" indent="-294640">
              <a:lnSpc>
                <a:spcPct val="100000"/>
              </a:lnSpc>
              <a:spcBef>
                <a:spcPts val="960"/>
              </a:spcBef>
              <a:buFont typeface="Wingdings"/>
              <a:buChar char=""/>
              <a:tabLst>
                <a:tab pos="307340" algn="l"/>
              </a:tabLst>
            </a:pP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Un nouveau </a:t>
            </a:r>
            <a:r>
              <a:rPr sz="1800" b="1" dirty="0">
                <a:solidFill>
                  <a:srgbClr val="000065"/>
                </a:solidFill>
                <a:latin typeface="Times New Roman"/>
                <a:cs typeface="Times New Roman"/>
              </a:rPr>
              <a:t>système </a:t>
            </a: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de</a:t>
            </a:r>
            <a:r>
              <a:rPr sz="1800" b="1" spc="-60" dirty="0">
                <a:solidFill>
                  <a:srgbClr val="000065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65"/>
                </a:solidFill>
                <a:latin typeface="Times New Roman"/>
                <a:cs typeface="Times New Roman"/>
              </a:rPr>
              <a:t>reporting.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1" name="Espace réservé du numéro de diapositive 40">
            <a:extLst>
              <a:ext uri="{FF2B5EF4-FFF2-40B4-BE49-F238E27FC236}">
                <a16:creationId xmlns:a16="http://schemas.microsoft.com/office/drawing/2014/main" id="{834FA5A0-1C85-A176-A0E6-3C9B124C1EE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39</a:t>
            </a:fld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7327" y="563879"/>
            <a:ext cx="8859011" cy="1461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73056" y="918463"/>
            <a:ext cx="54730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u="heavy" spc="-5" dirty="0">
                <a:uFill>
                  <a:solidFill>
                    <a:srgbClr val="000000"/>
                  </a:solidFill>
                </a:uFill>
              </a:rPr>
              <a:t>Evolution </a:t>
            </a:r>
            <a:r>
              <a:rPr sz="3000" u="heavy" dirty="0">
                <a:uFill>
                  <a:solidFill>
                    <a:srgbClr val="000000"/>
                  </a:solidFill>
                </a:uFill>
              </a:rPr>
              <a:t>des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</a:rPr>
              <a:t>normes</a:t>
            </a:r>
            <a:r>
              <a:rPr sz="3000" u="heavy" spc="-3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</a:rPr>
              <a:t>comptables</a:t>
            </a:r>
            <a:endParaRPr sz="30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04272" y="2674111"/>
            <a:ext cx="8557260" cy="167195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580"/>
              </a:spcBef>
            </a:pPr>
            <a:r>
              <a:rPr sz="2000" spc="-114" dirty="0">
                <a:solidFill>
                  <a:srgbClr val="898989"/>
                </a:solidFill>
                <a:latin typeface="Wingdings"/>
                <a:cs typeface="Wingdings"/>
              </a:rPr>
              <a:t></a:t>
            </a:r>
            <a:r>
              <a:rPr sz="2000" spc="-114" dirty="0">
                <a:solidFill>
                  <a:srgbClr val="89898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 </a:t>
            </a:r>
            <a:r>
              <a:rPr sz="2000" spc="-10" dirty="0">
                <a:latin typeface="Times New Roman"/>
                <a:cs typeface="Times New Roman"/>
              </a:rPr>
              <a:t>comptabilité, </a:t>
            </a:r>
            <a:r>
              <a:rPr sz="2000" spc="-5" dirty="0">
                <a:latin typeface="Times New Roman"/>
                <a:cs typeface="Times New Roman"/>
              </a:rPr>
              <a:t>née dès </a:t>
            </a:r>
            <a:r>
              <a:rPr sz="2000" spc="-10" dirty="0">
                <a:latin typeface="Times New Roman"/>
                <a:cs typeface="Times New Roman"/>
              </a:rPr>
              <a:t>l’antiquité, </a:t>
            </a:r>
            <a:r>
              <a:rPr sz="2000" spc="-5" dirty="0">
                <a:latin typeface="Times New Roman"/>
                <a:cs typeface="Times New Roman"/>
              </a:rPr>
              <a:t>formalisée depuis le quinzième siècle, est  </a:t>
            </a:r>
            <a:r>
              <a:rPr sz="2000" dirty="0">
                <a:latin typeface="Times New Roman"/>
                <a:cs typeface="Times New Roman"/>
              </a:rPr>
              <a:t>devenue </a:t>
            </a:r>
            <a:r>
              <a:rPr sz="2000" spc="-5" dirty="0">
                <a:latin typeface="Times New Roman"/>
                <a:cs typeface="Times New Roman"/>
              </a:rPr>
              <a:t>la </a:t>
            </a:r>
            <a:r>
              <a:rPr sz="2000" dirty="0">
                <a:latin typeface="Times New Roman"/>
                <a:cs typeface="Times New Roman"/>
              </a:rPr>
              <a:t>source </a:t>
            </a:r>
            <a:r>
              <a:rPr sz="2000" spc="-5" dirty="0">
                <a:latin typeface="Times New Roman"/>
                <a:cs typeface="Times New Roman"/>
              </a:rPr>
              <a:t>la </a:t>
            </a:r>
            <a:r>
              <a:rPr sz="2000" dirty="0">
                <a:latin typeface="Times New Roman"/>
                <a:cs typeface="Times New Roman"/>
              </a:rPr>
              <a:t>plus sûre de </a:t>
            </a:r>
            <a:r>
              <a:rPr sz="2000" spc="-5" dirty="0">
                <a:latin typeface="Times New Roman"/>
                <a:cs typeface="Times New Roman"/>
              </a:rPr>
              <a:t>l’information </a:t>
            </a:r>
            <a:r>
              <a:rPr sz="2000" dirty="0">
                <a:latin typeface="Times New Roman"/>
                <a:cs typeface="Times New Roman"/>
              </a:rPr>
              <a:t>économique et</a:t>
            </a:r>
            <a:r>
              <a:rPr sz="2000" spc="-2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financière.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algn="just">
              <a:lnSpc>
                <a:spcPct val="80000"/>
              </a:lnSpc>
              <a:spcBef>
                <a:spcPts val="5"/>
              </a:spcBef>
            </a:pPr>
            <a:r>
              <a:rPr sz="2000" spc="-114" dirty="0">
                <a:latin typeface="Wingdings"/>
                <a:cs typeface="Wingdings"/>
              </a:rPr>
              <a:t>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 </a:t>
            </a:r>
            <a:r>
              <a:rPr sz="2000" spc="-10" dirty="0">
                <a:latin typeface="Times New Roman"/>
                <a:cs typeface="Times New Roman"/>
              </a:rPr>
              <a:t>mondialisation </a:t>
            </a:r>
            <a:r>
              <a:rPr sz="2000" spc="-5" dirty="0">
                <a:latin typeface="Times New Roman"/>
                <a:cs typeface="Times New Roman"/>
              </a:rPr>
              <a:t>des économies, </a:t>
            </a:r>
            <a:r>
              <a:rPr sz="2000" spc="-10" dirty="0">
                <a:latin typeface="Times New Roman"/>
                <a:cs typeface="Times New Roman"/>
              </a:rPr>
              <a:t>le </a:t>
            </a:r>
            <a:r>
              <a:rPr sz="2000" spc="-5" dirty="0">
                <a:latin typeface="Times New Roman"/>
                <a:cs typeface="Times New Roman"/>
              </a:rPr>
              <a:t>décloisonnement </a:t>
            </a:r>
            <a:r>
              <a:rPr sz="2000" dirty="0">
                <a:latin typeface="Times New Roman"/>
                <a:cs typeface="Times New Roman"/>
              </a:rPr>
              <a:t>des </a:t>
            </a:r>
            <a:r>
              <a:rPr sz="2000" spc="-5" dirty="0">
                <a:latin typeface="Times New Roman"/>
                <a:cs typeface="Times New Roman"/>
              </a:rPr>
              <a:t>marchés  économiques </a:t>
            </a:r>
            <a:r>
              <a:rPr sz="2000" spc="-10" dirty="0">
                <a:latin typeface="Times New Roman"/>
                <a:cs typeface="Times New Roman"/>
              </a:rPr>
              <a:t>et </a:t>
            </a:r>
            <a:r>
              <a:rPr sz="2000" spc="-5" dirty="0">
                <a:latin typeface="Times New Roman"/>
                <a:cs typeface="Times New Roman"/>
              </a:rPr>
              <a:t>financiers, le développement </a:t>
            </a:r>
            <a:r>
              <a:rPr sz="2000" dirty="0">
                <a:latin typeface="Times New Roman"/>
                <a:cs typeface="Times New Roman"/>
              </a:rPr>
              <a:t>des </a:t>
            </a:r>
            <a:r>
              <a:rPr sz="2000" spc="-5" dirty="0">
                <a:latin typeface="Times New Roman"/>
                <a:cs typeface="Times New Roman"/>
              </a:rPr>
              <a:t>marchés financiers et </a:t>
            </a:r>
            <a:r>
              <a:rPr sz="2000" spc="-10" dirty="0">
                <a:latin typeface="Times New Roman"/>
                <a:cs typeface="Times New Roman"/>
              </a:rPr>
              <a:t>l’apparition  </a:t>
            </a:r>
            <a:r>
              <a:rPr sz="2000" dirty="0">
                <a:latin typeface="Times New Roman"/>
                <a:cs typeface="Times New Roman"/>
              </a:rPr>
              <a:t>de nouveaux </a:t>
            </a:r>
            <a:r>
              <a:rPr sz="2000" spc="-5" dirty="0">
                <a:latin typeface="Times New Roman"/>
                <a:cs typeface="Times New Roman"/>
              </a:rPr>
              <a:t>instruments financiers, </a:t>
            </a:r>
            <a:r>
              <a:rPr sz="2000" spc="5" dirty="0">
                <a:latin typeface="Times New Roman"/>
                <a:cs typeface="Times New Roman"/>
              </a:rPr>
              <a:t>ont </a:t>
            </a:r>
            <a:r>
              <a:rPr sz="2000" dirty="0">
                <a:latin typeface="Times New Roman"/>
                <a:cs typeface="Times New Roman"/>
              </a:rPr>
              <a:t>engendré plusieurs</a:t>
            </a:r>
            <a:r>
              <a:rPr sz="2000" spc="-25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problèmes.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689226" y="4991100"/>
            <a:ext cx="934719" cy="471170"/>
            <a:chOff x="4689226" y="4991100"/>
            <a:chExt cx="934719" cy="471170"/>
          </a:xfrm>
        </p:grpSpPr>
        <p:sp>
          <p:nvSpPr>
            <p:cNvPr id="7" name="object 7"/>
            <p:cNvSpPr/>
            <p:nvPr/>
          </p:nvSpPr>
          <p:spPr>
            <a:xfrm>
              <a:off x="4736469" y="4997195"/>
              <a:ext cx="838200" cy="457200"/>
            </a:xfrm>
            <a:custGeom>
              <a:avLst/>
              <a:gdLst/>
              <a:ahLst/>
              <a:cxnLst/>
              <a:rect l="l" t="t" r="r" b="b"/>
              <a:pathLst>
                <a:path w="838200" h="457200">
                  <a:moveTo>
                    <a:pt x="838199" y="342899"/>
                  </a:moveTo>
                  <a:lnTo>
                    <a:pt x="629411" y="342899"/>
                  </a:lnTo>
                  <a:lnTo>
                    <a:pt x="629411" y="0"/>
                  </a:lnTo>
                  <a:lnTo>
                    <a:pt x="210311" y="0"/>
                  </a:lnTo>
                  <a:lnTo>
                    <a:pt x="210311" y="342899"/>
                  </a:lnTo>
                  <a:lnTo>
                    <a:pt x="0" y="342899"/>
                  </a:lnTo>
                  <a:lnTo>
                    <a:pt x="419099" y="457199"/>
                  </a:lnTo>
                  <a:lnTo>
                    <a:pt x="838199" y="34289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89226" y="4991100"/>
              <a:ext cx="934719" cy="471170"/>
            </a:xfrm>
            <a:custGeom>
              <a:avLst/>
              <a:gdLst/>
              <a:ahLst/>
              <a:cxnLst/>
              <a:rect l="l" t="t" r="r" b="b"/>
              <a:pathLst>
                <a:path w="934720" h="471170">
                  <a:moveTo>
                    <a:pt x="50292" y="342900"/>
                  </a:moveTo>
                  <a:lnTo>
                    <a:pt x="0" y="342900"/>
                  </a:lnTo>
                  <a:lnTo>
                    <a:pt x="47400" y="355911"/>
                  </a:lnTo>
                  <a:lnTo>
                    <a:pt x="50292" y="342900"/>
                  </a:lnTo>
                  <a:close/>
                </a:path>
                <a:path w="934720" h="471170">
                  <a:moveTo>
                    <a:pt x="49965" y="356616"/>
                  </a:moveTo>
                  <a:lnTo>
                    <a:pt x="47400" y="355911"/>
                  </a:lnTo>
                  <a:lnTo>
                    <a:pt x="47244" y="356616"/>
                  </a:lnTo>
                  <a:lnTo>
                    <a:pt x="49965" y="356616"/>
                  </a:lnTo>
                  <a:close/>
                </a:path>
                <a:path w="934720" h="471170">
                  <a:moveTo>
                    <a:pt x="100584" y="356616"/>
                  </a:moveTo>
                  <a:lnTo>
                    <a:pt x="50292" y="342900"/>
                  </a:lnTo>
                  <a:lnTo>
                    <a:pt x="47400" y="355911"/>
                  </a:lnTo>
                  <a:lnTo>
                    <a:pt x="49965" y="356616"/>
                  </a:lnTo>
                  <a:lnTo>
                    <a:pt x="100584" y="356616"/>
                  </a:lnTo>
                  <a:close/>
                </a:path>
                <a:path w="934720" h="471170">
                  <a:moveTo>
                    <a:pt x="467106" y="456576"/>
                  </a:moveTo>
                  <a:lnTo>
                    <a:pt x="100584" y="356616"/>
                  </a:lnTo>
                  <a:lnTo>
                    <a:pt x="49965" y="356616"/>
                  </a:lnTo>
                  <a:lnTo>
                    <a:pt x="464820" y="470497"/>
                  </a:lnTo>
                  <a:lnTo>
                    <a:pt x="464820" y="457200"/>
                  </a:lnTo>
                  <a:lnTo>
                    <a:pt x="467106" y="456576"/>
                  </a:lnTo>
                  <a:close/>
                </a:path>
                <a:path w="934720" h="471170">
                  <a:moveTo>
                    <a:pt x="257556" y="342900"/>
                  </a:moveTo>
                  <a:lnTo>
                    <a:pt x="50292" y="342900"/>
                  </a:lnTo>
                  <a:lnTo>
                    <a:pt x="100584" y="356616"/>
                  </a:lnTo>
                  <a:lnTo>
                    <a:pt x="251460" y="356616"/>
                  </a:lnTo>
                  <a:lnTo>
                    <a:pt x="251460" y="348996"/>
                  </a:lnTo>
                  <a:lnTo>
                    <a:pt x="257556" y="342900"/>
                  </a:lnTo>
                  <a:close/>
                </a:path>
                <a:path w="934720" h="471170">
                  <a:moveTo>
                    <a:pt x="682752" y="342900"/>
                  </a:moveTo>
                  <a:lnTo>
                    <a:pt x="682752" y="0"/>
                  </a:lnTo>
                  <a:lnTo>
                    <a:pt x="251460" y="0"/>
                  </a:lnTo>
                  <a:lnTo>
                    <a:pt x="251460" y="342900"/>
                  </a:lnTo>
                  <a:lnTo>
                    <a:pt x="257556" y="342900"/>
                  </a:lnTo>
                  <a:lnTo>
                    <a:pt x="257556" y="13716"/>
                  </a:lnTo>
                  <a:lnTo>
                    <a:pt x="263652" y="6096"/>
                  </a:lnTo>
                  <a:lnTo>
                    <a:pt x="263652" y="13716"/>
                  </a:lnTo>
                  <a:lnTo>
                    <a:pt x="670560" y="13716"/>
                  </a:lnTo>
                  <a:lnTo>
                    <a:pt x="670560" y="6096"/>
                  </a:lnTo>
                  <a:lnTo>
                    <a:pt x="676656" y="13716"/>
                  </a:lnTo>
                  <a:lnTo>
                    <a:pt x="676656" y="342900"/>
                  </a:lnTo>
                  <a:lnTo>
                    <a:pt x="682752" y="342900"/>
                  </a:lnTo>
                  <a:close/>
                </a:path>
                <a:path w="934720" h="471170">
                  <a:moveTo>
                    <a:pt x="263652" y="356616"/>
                  </a:moveTo>
                  <a:lnTo>
                    <a:pt x="263652" y="13716"/>
                  </a:lnTo>
                  <a:lnTo>
                    <a:pt x="257556" y="13716"/>
                  </a:lnTo>
                  <a:lnTo>
                    <a:pt x="257556" y="342900"/>
                  </a:lnTo>
                  <a:lnTo>
                    <a:pt x="251460" y="348996"/>
                  </a:lnTo>
                  <a:lnTo>
                    <a:pt x="251460" y="356616"/>
                  </a:lnTo>
                  <a:lnTo>
                    <a:pt x="263652" y="356616"/>
                  </a:lnTo>
                  <a:close/>
                </a:path>
                <a:path w="934720" h="471170">
                  <a:moveTo>
                    <a:pt x="263652" y="13716"/>
                  </a:moveTo>
                  <a:lnTo>
                    <a:pt x="263652" y="6096"/>
                  </a:lnTo>
                  <a:lnTo>
                    <a:pt x="257556" y="13716"/>
                  </a:lnTo>
                  <a:lnTo>
                    <a:pt x="263652" y="13716"/>
                  </a:lnTo>
                  <a:close/>
                </a:path>
                <a:path w="934720" h="471170">
                  <a:moveTo>
                    <a:pt x="469392" y="457200"/>
                  </a:moveTo>
                  <a:lnTo>
                    <a:pt x="467106" y="456576"/>
                  </a:lnTo>
                  <a:lnTo>
                    <a:pt x="464820" y="457200"/>
                  </a:lnTo>
                  <a:lnTo>
                    <a:pt x="469392" y="457200"/>
                  </a:lnTo>
                  <a:close/>
                </a:path>
                <a:path w="934720" h="471170">
                  <a:moveTo>
                    <a:pt x="469392" y="470082"/>
                  </a:moveTo>
                  <a:lnTo>
                    <a:pt x="469392" y="457200"/>
                  </a:lnTo>
                  <a:lnTo>
                    <a:pt x="464820" y="457200"/>
                  </a:lnTo>
                  <a:lnTo>
                    <a:pt x="464820" y="470497"/>
                  </a:lnTo>
                  <a:lnTo>
                    <a:pt x="466344" y="470916"/>
                  </a:lnTo>
                  <a:lnTo>
                    <a:pt x="469392" y="470082"/>
                  </a:lnTo>
                  <a:close/>
                </a:path>
                <a:path w="934720" h="471170">
                  <a:moveTo>
                    <a:pt x="884083" y="356616"/>
                  </a:moveTo>
                  <a:lnTo>
                    <a:pt x="833628" y="356616"/>
                  </a:lnTo>
                  <a:lnTo>
                    <a:pt x="467106" y="456576"/>
                  </a:lnTo>
                  <a:lnTo>
                    <a:pt x="469392" y="457200"/>
                  </a:lnTo>
                  <a:lnTo>
                    <a:pt x="469392" y="470082"/>
                  </a:lnTo>
                  <a:lnTo>
                    <a:pt x="884083" y="356616"/>
                  </a:lnTo>
                  <a:close/>
                </a:path>
                <a:path w="934720" h="471170">
                  <a:moveTo>
                    <a:pt x="676656" y="13716"/>
                  </a:moveTo>
                  <a:lnTo>
                    <a:pt x="670560" y="6096"/>
                  </a:lnTo>
                  <a:lnTo>
                    <a:pt x="670560" y="13716"/>
                  </a:lnTo>
                  <a:lnTo>
                    <a:pt x="676656" y="13716"/>
                  </a:lnTo>
                  <a:close/>
                </a:path>
                <a:path w="934720" h="471170">
                  <a:moveTo>
                    <a:pt x="682752" y="356616"/>
                  </a:moveTo>
                  <a:lnTo>
                    <a:pt x="682752" y="348996"/>
                  </a:lnTo>
                  <a:lnTo>
                    <a:pt x="676656" y="342900"/>
                  </a:lnTo>
                  <a:lnTo>
                    <a:pt x="676656" y="13716"/>
                  </a:lnTo>
                  <a:lnTo>
                    <a:pt x="670560" y="13716"/>
                  </a:lnTo>
                  <a:lnTo>
                    <a:pt x="670560" y="356616"/>
                  </a:lnTo>
                  <a:lnTo>
                    <a:pt x="682752" y="356616"/>
                  </a:lnTo>
                  <a:close/>
                </a:path>
                <a:path w="934720" h="471170">
                  <a:moveTo>
                    <a:pt x="883920" y="342900"/>
                  </a:moveTo>
                  <a:lnTo>
                    <a:pt x="676656" y="342900"/>
                  </a:lnTo>
                  <a:lnTo>
                    <a:pt x="682752" y="348996"/>
                  </a:lnTo>
                  <a:lnTo>
                    <a:pt x="682752" y="356616"/>
                  </a:lnTo>
                  <a:lnTo>
                    <a:pt x="833628" y="356616"/>
                  </a:lnTo>
                  <a:lnTo>
                    <a:pt x="883920" y="342900"/>
                  </a:lnTo>
                  <a:close/>
                </a:path>
                <a:path w="934720" h="471170">
                  <a:moveTo>
                    <a:pt x="885403" y="356254"/>
                  </a:moveTo>
                  <a:lnTo>
                    <a:pt x="883920" y="342900"/>
                  </a:lnTo>
                  <a:lnTo>
                    <a:pt x="833628" y="356616"/>
                  </a:lnTo>
                  <a:lnTo>
                    <a:pt x="884083" y="356616"/>
                  </a:lnTo>
                  <a:lnTo>
                    <a:pt x="885403" y="356254"/>
                  </a:lnTo>
                  <a:close/>
                </a:path>
                <a:path w="934720" h="471170">
                  <a:moveTo>
                    <a:pt x="934212" y="342900"/>
                  </a:moveTo>
                  <a:lnTo>
                    <a:pt x="883920" y="342900"/>
                  </a:lnTo>
                  <a:lnTo>
                    <a:pt x="885403" y="356254"/>
                  </a:lnTo>
                  <a:lnTo>
                    <a:pt x="934212" y="342900"/>
                  </a:lnTo>
                  <a:close/>
                </a:path>
                <a:path w="934720" h="471170">
                  <a:moveTo>
                    <a:pt x="885444" y="356616"/>
                  </a:moveTo>
                  <a:lnTo>
                    <a:pt x="885403" y="356254"/>
                  </a:lnTo>
                  <a:lnTo>
                    <a:pt x="884083" y="356616"/>
                  </a:lnTo>
                  <a:lnTo>
                    <a:pt x="885444" y="3566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35084" y="5712965"/>
            <a:ext cx="62388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0740" marR="5080" indent="-209867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Verdana"/>
                <a:cs typeface="Verdana"/>
              </a:rPr>
              <a:t>D’où </a:t>
            </a:r>
            <a:r>
              <a:rPr sz="2000" b="1" spc="-5" dirty="0">
                <a:latin typeface="Verdana"/>
                <a:cs typeface="Verdana"/>
              </a:rPr>
              <a:t>l’intérêt </a:t>
            </a:r>
            <a:r>
              <a:rPr sz="2000" b="1" dirty="0">
                <a:latin typeface="Verdana"/>
                <a:cs typeface="Verdana"/>
              </a:rPr>
              <a:t>de l’harmonisation comptable  internationale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00D917A-B1DB-AC5D-8564-6C55C65AC96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</a:t>
            </a:fld>
            <a:endParaRPr lang="fr-F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85120" y="1057147"/>
            <a:ext cx="47339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Principes </a:t>
            </a:r>
            <a:r>
              <a:rPr sz="3200" dirty="0"/>
              <a:t>des normes</a:t>
            </a:r>
            <a:r>
              <a:rPr sz="3200" spc="-85" dirty="0"/>
              <a:t> </a:t>
            </a:r>
            <a:r>
              <a:rPr sz="3200" dirty="0"/>
              <a:t>IFRS</a:t>
            </a:r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2056891"/>
            <a:ext cx="8426450" cy="3869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i="1" u="heavy" spc="-2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Caractéristiques </a:t>
            </a:r>
            <a:r>
              <a:rPr sz="2800" b="1" i="1" u="heavy" spc="-1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qualitatives</a:t>
            </a:r>
            <a:r>
              <a:rPr sz="2800" b="1" i="1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b="1" i="1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fondamentales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Arial"/>
              <a:cs typeface="Arial"/>
            </a:endParaRPr>
          </a:p>
          <a:p>
            <a:pPr marL="622300" marR="5080" indent="-609600" algn="just">
              <a:lnSpc>
                <a:spcPct val="80000"/>
              </a:lnSpc>
              <a:buSzPct val="70000"/>
              <a:buFont typeface="Wingdings"/>
              <a:buChar char=""/>
              <a:tabLst>
                <a:tab pos="622300" algn="l"/>
              </a:tabLst>
            </a:pPr>
            <a:r>
              <a:rPr sz="2000" u="heavy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L’image </a:t>
            </a:r>
            <a:r>
              <a:rPr sz="2000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fidèle </a:t>
            </a:r>
            <a:r>
              <a:rPr sz="2000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5" dirty="0">
                <a:latin typeface="Arial"/>
                <a:cs typeface="Arial"/>
              </a:rPr>
              <a:t>L'image </a:t>
            </a:r>
            <a:r>
              <a:rPr sz="2000" spc="-40" dirty="0">
                <a:latin typeface="Arial"/>
                <a:cs typeface="Arial"/>
              </a:rPr>
              <a:t>fidèle </a:t>
            </a:r>
            <a:r>
              <a:rPr sz="2000" spc="-75" dirty="0">
                <a:latin typeface="Arial"/>
                <a:cs typeface="Arial"/>
              </a:rPr>
              <a:t>apparaît </a:t>
            </a:r>
            <a:r>
              <a:rPr sz="2000" spc="-100" dirty="0">
                <a:latin typeface="Arial"/>
                <a:cs typeface="Arial"/>
              </a:rPr>
              <a:t>comme </a:t>
            </a:r>
            <a:r>
              <a:rPr sz="2000" spc="-80" dirty="0">
                <a:latin typeface="Arial"/>
                <a:cs typeface="Arial"/>
              </a:rPr>
              <a:t>une </a:t>
            </a:r>
            <a:r>
              <a:rPr sz="2000" spc="-20" dirty="0">
                <a:latin typeface="Arial"/>
                <a:cs typeface="Arial"/>
              </a:rPr>
              <a:t>finalité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5" dirty="0">
                <a:latin typeface="Arial"/>
                <a:cs typeface="Arial"/>
              </a:rPr>
              <a:t>la  </a:t>
            </a:r>
            <a:r>
              <a:rPr sz="2000" spc="-40" dirty="0">
                <a:latin typeface="Arial"/>
                <a:cs typeface="Arial"/>
              </a:rPr>
              <a:t>comptabilité </a:t>
            </a:r>
            <a:r>
              <a:rPr sz="2000" spc="-75" dirty="0">
                <a:latin typeface="Arial"/>
                <a:cs typeface="Arial"/>
              </a:rPr>
              <a:t>normalisée </a:t>
            </a:r>
            <a:r>
              <a:rPr sz="2000" spc="-20" dirty="0">
                <a:latin typeface="Arial"/>
                <a:cs typeface="Arial"/>
              </a:rPr>
              <a:t>: </a:t>
            </a:r>
            <a:r>
              <a:rPr sz="2000" spc="-105" dirty="0">
                <a:latin typeface="Arial"/>
                <a:cs typeface="Arial"/>
              </a:rPr>
              <a:t>les </a:t>
            </a:r>
            <a:r>
              <a:rPr sz="2000" spc="-65" dirty="0">
                <a:latin typeface="Arial"/>
                <a:cs typeface="Arial"/>
              </a:rPr>
              <a:t>états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105" dirty="0">
                <a:latin typeface="Arial"/>
                <a:cs typeface="Arial"/>
              </a:rPr>
              <a:t>synthèse </a:t>
            </a:r>
            <a:r>
              <a:rPr sz="2000" spc="-45" dirty="0">
                <a:latin typeface="Arial"/>
                <a:cs typeface="Arial"/>
              </a:rPr>
              <a:t>doivent </a:t>
            </a:r>
            <a:r>
              <a:rPr sz="2000" spc="-60" dirty="0">
                <a:latin typeface="Arial"/>
                <a:cs typeface="Arial"/>
              </a:rPr>
              <a:t>donner </a:t>
            </a:r>
            <a:r>
              <a:rPr sz="2000" spc="-80" dirty="0">
                <a:latin typeface="Arial"/>
                <a:cs typeface="Arial"/>
              </a:rPr>
              <a:t>une </a:t>
            </a:r>
            <a:r>
              <a:rPr sz="2000" spc="-105" dirty="0">
                <a:latin typeface="Arial"/>
                <a:cs typeface="Arial"/>
              </a:rPr>
              <a:t>image  </a:t>
            </a:r>
            <a:r>
              <a:rPr sz="2000" spc="-40" dirty="0">
                <a:latin typeface="Arial"/>
                <a:cs typeface="Arial"/>
              </a:rPr>
              <a:t>fidèle </a:t>
            </a:r>
            <a:r>
              <a:rPr sz="2000" spc="-60" dirty="0">
                <a:latin typeface="Arial"/>
                <a:cs typeface="Arial"/>
              </a:rPr>
              <a:t>du </a:t>
            </a:r>
            <a:r>
              <a:rPr sz="2000" spc="-40" dirty="0">
                <a:latin typeface="Arial"/>
                <a:cs typeface="Arial"/>
              </a:rPr>
              <a:t>patrimoine,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0" dirty="0">
                <a:latin typeface="Arial"/>
                <a:cs typeface="Arial"/>
              </a:rPr>
              <a:t>la </a:t>
            </a:r>
            <a:r>
              <a:rPr sz="2000" spc="-35" dirty="0">
                <a:latin typeface="Arial"/>
                <a:cs typeface="Arial"/>
              </a:rPr>
              <a:t>situation </a:t>
            </a:r>
            <a:r>
              <a:rPr sz="2000" spc="-60" dirty="0">
                <a:latin typeface="Arial"/>
                <a:cs typeface="Arial"/>
              </a:rPr>
              <a:t>financière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65" dirty="0">
                <a:latin typeface="Arial"/>
                <a:cs typeface="Arial"/>
              </a:rPr>
              <a:t>résultats </a:t>
            </a:r>
            <a:r>
              <a:rPr sz="2000" spc="-90" dirty="0">
                <a:latin typeface="Arial"/>
                <a:cs typeface="Arial"/>
              </a:rPr>
              <a:t>de  </a:t>
            </a:r>
            <a:r>
              <a:rPr sz="2000" spc="-45" dirty="0">
                <a:latin typeface="Arial"/>
                <a:cs typeface="Arial"/>
              </a:rPr>
              <a:t>l'entreprise.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"/>
            </a:pPr>
            <a:endParaRPr sz="2500">
              <a:latin typeface="Arial"/>
              <a:cs typeface="Arial"/>
            </a:endParaRPr>
          </a:p>
          <a:p>
            <a:pPr marL="622300" marR="5715" indent="-609600" algn="just">
              <a:lnSpc>
                <a:spcPct val="80000"/>
              </a:lnSpc>
              <a:buSzPct val="70000"/>
              <a:buFont typeface="Wingdings"/>
              <a:buChar char=""/>
              <a:tabLst>
                <a:tab pos="622300" algn="l"/>
              </a:tabLst>
            </a:pPr>
            <a:r>
              <a:rPr sz="2000" u="heavy" spc="-2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 </a:t>
            </a:r>
            <a:r>
              <a:rPr sz="2000" u="heavy" spc="-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prééminence </a:t>
            </a:r>
            <a:r>
              <a:rPr sz="2000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 </a:t>
            </a:r>
            <a:r>
              <a:rPr sz="2000" u="heavy" spc="-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 </a:t>
            </a:r>
            <a:r>
              <a:rPr sz="2000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substance </a:t>
            </a:r>
            <a:r>
              <a:rPr sz="2000" u="heavy" spc="-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sur </a:t>
            </a:r>
            <a:r>
              <a:rPr sz="2000" u="heavy" spc="-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 </a:t>
            </a:r>
            <a:r>
              <a:rPr sz="2000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forme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: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45" dirty="0">
                <a:latin typeface="Arial"/>
                <a:cs typeface="Arial"/>
              </a:rPr>
              <a:t>informations </a:t>
            </a:r>
            <a:r>
              <a:rPr sz="2000" spc="-50" dirty="0">
                <a:latin typeface="Arial"/>
                <a:cs typeface="Arial"/>
              </a:rPr>
              <a:t>doivent </a:t>
            </a:r>
            <a:r>
              <a:rPr sz="2000" spc="-35" dirty="0">
                <a:latin typeface="Arial"/>
                <a:cs typeface="Arial"/>
              </a:rPr>
              <a:t>être  </a:t>
            </a:r>
            <a:r>
              <a:rPr sz="2000" spc="-80" dirty="0">
                <a:latin typeface="Arial"/>
                <a:cs typeface="Arial"/>
              </a:rPr>
              <a:t>comptabilisées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95" dirty="0">
                <a:latin typeface="Arial"/>
                <a:cs typeface="Arial"/>
              </a:rPr>
              <a:t>présentées </a:t>
            </a:r>
            <a:r>
              <a:rPr sz="2000" spc="-60" dirty="0">
                <a:latin typeface="Arial"/>
                <a:cs typeface="Arial"/>
              </a:rPr>
              <a:t>conformément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35" dirty="0">
                <a:latin typeface="Arial"/>
                <a:cs typeface="Arial"/>
              </a:rPr>
              <a:t>leur </a:t>
            </a:r>
            <a:r>
              <a:rPr sz="2000" spc="-110" dirty="0">
                <a:latin typeface="Arial"/>
                <a:cs typeface="Arial"/>
              </a:rPr>
              <a:t>substance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35" dirty="0">
                <a:latin typeface="Arial"/>
                <a:cs typeface="Arial"/>
              </a:rPr>
              <a:t>leur  </a:t>
            </a:r>
            <a:r>
              <a:rPr sz="2000" spc="-40" dirty="0">
                <a:latin typeface="Arial"/>
                <a:cs typeface="Arial"/>
              </a:rPr>
              <a:t>réalité </a:t>
            </a:r>
            <a:r>
              <a:rPr sz="2000" spc="-80" dirty="0">
                <a:latin typeface="Arial"/>
                <a:cs typeface="Arial"/>
              </a:rPr>
              <a:t>économique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65" dirty="0">
                <a:latin typeface="Arial"/>
                <a:cs typeface="Arial"/>
              </a:rPr>
              <a:t>non </a:t>
            </a:r>
            <a:r>
              <a:rPr sz="2000" spc="-145" dirty="0">
                <a:latin typeface="Arial"/>
                <a:cs typeface="Arial"/>
              </a:rPr>
              <a:t>pas </a:t>
            </a:r>
            <a:r>
              <a:rPr sz="2000" spc="-75" dirty="0">
                <a:latin typeface="Arial"/>
                <a:cs typeface="Arial"/>
              </a:rPr>
              <a:t>seulement </a:t>
            </a:r>
            <a:r>
              <a:rPr sz="2000" spc="-95" dirty="0">
                <a:latin typeface="Arial"/>
                <a:cs typeface="Arial"/>
              </a:rPr>
              <a:t>selon </a:t>
            </a:r>
            <a:r>
              <a:rPr sz="2000" spc="-35" dirty="0">
                <a:latin typeface="Arial"/>
                <a:cs typeface="Arial"/>
              </a:rPr>
              <a:t>leur </a:t>
            </a:r>
            <a:r>
              <a:rPr sz="2000" spc="-45" dirty="0">
                <a:latin typeface="Arial"/>
                <a:cs typeface="Arial"/>
              </a:rPr>
              <a:t>forme </a:t>
            </a:r>
            <a:r>
              <a:rPr sz="2000" spc="-35" dirty="0">
                <a:latin typeface="Arial"/>
                <a:cs typeface="Arial"/>
              </a:rPr>
              <a:t>juridique,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10" dirty="0">
                <a:latin typeface="Arial"/>
                <a:cs typeface="Arial"/>
              </a:rPr>
              <a:t>ce,  </a:t>
            </a:r>
            <a:r>
              <a:rPr sz="2000" spc="-45" dirty="0">
                <a:latin typeface="Arial"/>
                <a:cs typeface="Arial"/>
              </a:rPr>
              <a:t>afin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65" dirty="0">
                <a:latin typeface="Arial"/>
                <a:cs typeface="Arial"/>
              </a:rPr>
              <a:t>présenter </a:t>
            </a:r>
            <a:r>
              <a:rPr sz="2000" spc="-80" dirty="0">
                <a:latin typeface="Arial"/>
                <a:cs typeface="Arial"/>
              </a:rPr>
              <a:t>une </a:t>
            </a:r>
            <a:r>
              <a:rPr sz="2000" spc="-105" dirty="0">
                <a:latin typeface="Arial"/>
                <a:cs typeface="Arial"/>
              </a:rPr>
              <a:t>image </a:t>
            </a:r>
            <a:r>
              <a:rPr sz="2000" spc="-40" dirty="0">
                <a:latin typeface="Arial"/>
                <a:cs typeface="Arial"/>
              </a:rPr>
              <a:t>fidèle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70" dirty="0">
                <a:latin typeface="Arial"/>
                <a:cs typeface="Arial"/>
              </a:rPr>
              <a:t>transactions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70" dirty="0">
                <a:latin typeface="Arial"/>
                <a:cs typeface="Arial"/>
              </a:rPr>
              <a:t>autres </a:t>
            </a:r>
            <a:r>
              <a:rPr sz="2000" spc="-95" dirty="0">
                <a:latin typeface="Arial"/>
                <a:cs typeface="Arial"/>
              </a:rPr>
              <a:t>événements  </a:t>
            </a:r>
            <a:r>
              <a:rPr sz="2000" spc="-60" dirty="0">
                <a:latin typeface="Arial"/>
                <a:cs typeface="Arial"/>
              </a:rPr>
              <a:t>qu’elle </a:t>
            </a:r>
            <a:r>
              <a:rPr sz="2000" spc="-110" dirty="0">
                <a:latin typeface="Arial"/>
                <a:cs typeface="Arial"/>
              </a:rPr>
              <a:t>vise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85" dirty="0">
                <a:latin typeface="Arial"/>
                <a:cs typeface="Arial"/>
              </a:rPr>
              <a:t>présenter. </a:t>
            </a:r>
            <a:r>
              <a:rPr sz="2000" spc="-250" dirty="0">
                <a:latin typeface="Arial"/>
                <a:cs typeface="Arial"/>
              </a:rPr>
              <a:t>Ce </a:t>
            </a:r>
            <a:r>
              <a:rPr sz="2000" spc="-80" dirty="0">
                <a:latin typeface="Arial"/>
                <a:cs typeface="Arial"/>
              </a:rPr>
              <a:t>concept </a:t>
            </a:r>
            <a:r>
              <a:rPr sz="2000" spc="-15" dirty="0">
                <a:latin typeface="Arial"/>
                <a:cs typeface="Arial"/>
              </a:rPr>
              <a:t>était </a:t>
            </a:r>
            <a:r>
              <a:rPr sz="2000" spc="-80" dirty="0">
                <a:latin typeface="Arial"/>
                <a:cs typeface="Arial"/>
              </a:rPr>
              <a:t>déjà développé </a:t>
            </a:r>
            <a:r>
              <a:rPr sz="2000" spc="-125" dirty="0">
                <a:latin typeface="Arial"/>
                <a:cs typeface="Arial"/>
              </a:rPr>
              <a:t>dans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60" dirty="0">
                <a:latin typeface="Arial"/>
                <a:cs typeface="Arial"/>
              </a:rPr>
              <a:t>norme </a:t>
            </a:r>
            <a:r>
              <a:rPr sz="2000" spc="-220" dirty="0">
                <a:latin typeface="Arial"/>
                <a:cs typeface="Arial"/>
              </a:rPr>
              <a:t>IAS  </a:t>
            </a:r>
            <a:r>
              <a:rPr sz="2000" spc="-100" dirty="0">
                <a:latin typeface="Arial"/>
                <a:cs typeface="Arial"/>
              </a:rPr>
              <a:t>1 </a:t>
            </a:r>
            <a:r>
              <a:rPr sz="2000" spc="-50" dirty="0">
                <a:latin typeface="Arial"/>
                <a:cs typeface="Arial"/>
              </a:rPr>
              <a:t>relative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40" dirty="0">
                <a:latin typeface="Arial"/>
                <a:cs typeface="Arial"/>
              </a:rPr>
              <a:t>publicité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80" dirty="0">
                <a:latin typeface="Arial"/>
                <a:cs typeface="Arial"/>
              </a:rPr>
              <a:t>méthodes </a:t>
            </a:r>
            <a:r>
              <a:rPr sz="2000" spc="-85" dirty="0">
                <a:latin typeface="Arial"/>
                <a:cs typeface="Arial"/>
              </a:rPr>
              <a:t>comptables </a:t>
            </a:r>
            <a:r>
              <a:rPr sz="2000" spc="-90" dirty="0">
                <a:latin typeface="Arial"/>
                <a:cs typeface="Arial"/>
              </a:rPr>
              <a:t>en </a:t>
            </a:r>
            <a:r>
              <a:rPr sz="2000" spc="-100" dirty="0">
                <a:latin typeface="Arial"/>
                <a:cs typeface="Arial"/>
              </a:rPr>
              <a:t>1975 </a:t>
            </a:r>
            <a:r>
              <a:rPr sz="2000" spc="-140" dirty="0">
                <a:latin typeface="Arial"/>
                <a:cs typeface="Arial"/>
              </a:rPr>
              <a:t>sous </a:t>
            </a:r>
            <a:r>
              <a:rPr sz="2000" spc="-55" dirty="0">
                <a:latin typeface="Arial"/>
                <a:cs typeface="Arial"/>
              </a:rPr>
              <a:t>le </a:t>
            </a:r>
            <a:r>
              <a:rPr sz="2000" spc="-35" dirty="0">
                <a:latin typeface="Arial"/>
                <a:cs typeface="Arial"/>
              </a:rPr>
              <a:t>terme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  <a:p>
            <a:pPr marL="622300" algn="just">
              <a:lnSpc>
                <a:spcPts val="1920"/>
              </a:lnSpc>
            </a:pPr>
            <a:r>
              <a:rPr sz="2000" spc="-90" dirty="0">
                <a:latin typeface="Arial"/>
                <a:cs typeface="Arial"/>
              </a:rPr>
              <a:t>« </a:t>
            </a:r>
            <a:r>
              <a:rPr sz="2000" spc="-80" dirty="0">
                <a:latin typeface="Arial"/>
                <a:cs typeface="Arial"/>
              </a:rPr>
              <a:t>prééminence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40" dirty="0">
                <a:latin typeface="Arial"/>
                <a:cs typeface="Arial"/>
              </a:rPr>
              <a:t>réalité </a:t>
            </a:r>
            <a:r>
              <a:rPr sz="2000" spc="-85" dirty="0">
                <a:latin typeface="Arial"/>
                <a:cs typeface="Arial"/>
              </a:rPr>
              <a:t>sur </a:t>
            </a:r>
            <a:r>
              <a:rPr sz="2000" spc="-90" dirty="0">
                <a:latin typeface="Arial"/>
                <a:cs typeface="Arial"/>
              </a:rPr>
              <a:t>l’apparence</a:t>
            </a:r>
            <a:r>
              <a:rPr sz="2000" spc="-275" dirty="0">
                <a:latin typeface="Arial"/>
                <a:cs typeface="Arial"/>
              </a:rPr>
              <a:t> </a:t>
            </a:r>
            <a:r>
              <a:rPr sz="2000" spc="-70" dirty="0">
                <a:latin typeface="Arial"/>
                <a:cs typeface="Arial"/>
              </a:rPr>
              <a:t>».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9BEFFF-7E1C-41CB-799D-DADC02FF1C8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40</a:t>
            </a:fld>
            <a:endParaRPr lang="fr-F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85120" y="1072387"/>
            <a:ext cx="47339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Principes </a:t>
            </a:r>
            <a:r>
              <a:rPr sz="3200" dirty="0"/>
              <a:t>des normes</a:t>
            </a:r>
            <a:r>
              <a:rPr sz="3200" spc="-85" dirty="0"/>
              <a:t> </a:t>
            </a:r>
            <a:r>
              <a:rPr sz="3200" dirty="0"/>
              <a:t>IFRS</a:t>
            </a:r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2271774"/>
            <a:ext cx="8426450" cy="3625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i="1" u="heavy" spc="-2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Caractéristiques </a:t>
            </a:r>
            <a:r>
              <a:rPr sz="2800" b="1" i="1" u="heavy" spc="-1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qualitatives</a:t>
            </a:r>
            <a:r>
              <a:rPr sz="2800" b="1" i="1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b="1" i="1" u="heavy" spc="-2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dérivées</a:t>
            </a:r>
            <a:endParaRPr sz="2800">
              <a:latin typeface="Arial"/>
              <a:cs typeface="Arial"/>
            </a:endParaRPr>
          </a:p>
          <a:p>
            <a:pPr marL="622300" indent="-609600" algn="just">
              <a:lnSpc>
                <a:spcPts val="2160"/>
              </a:lnSpc>
              <a:spcBef>
                <a:spcPts val="2430"/>
              </a:spcBef>
              <a:buSzPct val="70000"/>
              <a:buFont typeface="Wingdings"/>
              <a:buChar char=""/>
              <a:tabLst>
                <a:tab pos="622300" algn="l"/>
              </a:tabLst>
            </a:pPr>
            <a:r>
              <a:rPr sz="2000" u="heavy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Prudence </a:t>
            </a:r>
            <a:r>
              <a:rPr sz="2000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95" dirty="0">
                <a:latin typeface="Arial"/>
                <a:cs typeface="Arial"/>
              </a:rPr>
              <a:t>Le </a:t>
            </a:r>
            <a:r>
              <a:rPr sz="2000" spc="-100" dirty="0">
                <a:latin typeface="Arial"/>
                <a:cs typeface="Arial"/>
              </a:rPr>
              <a:t>cadre </a:t>
            </a:r>
            <a:r>
              <a:rPr sz="2000" spc="-70" dirty="0">
                <a:latin typeface="Arial"/>
                <a:cs typeface="Arial"/>
              </a:rPr>
              <a:t>conceptuel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140" dirty="0">
                <a:latin typeface="Arial"/>
                <a:cs typeface="Arial"/>
              </a:rPr>
              <a:t>l’IASB </a:t>
            </a:r>
            <a:r>
              <a:rPr sz="2000" spc="-10" dirty="0">
                <a:latin typeface="Arial"/>
                <a:cs typeface="Arial"/>
              </a:rPr>
              <a:t>définit </a:t>
            </a:r>
            <a:r>
              <a:rPr sz="2000" spc="-135" dirty="0">
                <a:latin typeface="Arial"/>
                <a:cs typeface="Arial"/>
              </a:rPr>
              <a:t>ce </a:t>
            </a:r>
            <a:r>
              <a:rPr sz="2000" spc="-50" dirty="0">
                <a:latin typeface="Arial"/>
                <a:cs typeface="Arial"/>
              </a:rPr>
              <a:t>principe </a:t>
            </a:r>
            <a:r>
              <a:rPr sz="2000" spc="-100" dirty="0">
                <a:latin typeface="Arial"/>
                <a:cs typeface="Arial"/>
              </a:rPr>
              <a:t>comme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étant</a:t>
            </a:r>
            <a:endParaRPr sz="2000">
              <a:latin typeface="Arial"/>
              <a:cs typeface="Arial"/>
            </a:endParaRPr>
          </a:p>
          <a:p>
            <a:pPr marL="621665" marR="6350" algn="just">
              <a:lnSpc>
                <a:spcPct val="80000"/>
              </a:lnSpc>
              <a:spcBef>
                <a:spcPts val="240"/>
              </a:spcBef>
            </a:pPr>
            <a:r>
              <a:rPr sz="2000" spc="-75" dirty="0">
                <a:latin typeface="Arial"/>
                <a:cs typeface="Arial"/>
              </a:rPr>
              <a:t>«la prise </a:t>
            </a:r>
            <a:r>
              <a:rPr sz="2000" spc="-90" dirty="0">
                <a:latin typeface="Arial"/>
                <a:cs typeface="Arial"/>
              </a:rPr>
              <a:t>en </a:t>
            </a:r>
            <a:r>
              <a:rPr sz="2000" spc="-65" dirty="0">
                <a:latin typeface="Arial"/>
                <a:cs typeface="Arial"/>
              </a:rPr>
              <a:t>compte </a:t>
            </a:r>
            <a:r>
              <a:rPr sz="2000" spc="-45" dirty="0">
                <a:latin typeface="Arial"/>
                <a:cs typeface="Arial"/>
              </a:rPr>
              <a:t>d’un </a:t>
            </a:r>
            <a:r>
              <a:rPr sz="2000" spc="-55" dirty="0">
                <a:latin typeface="Arial"/>
                <a:cs typeface="Arial"/>
              </a:rPr>
              <a:t>certain </a:t>
            </a:r>
            <a:r>
              <a:rPr sz="2000" spc="-95" dirty="0">
                <a:latin typeface="Arial"/>
                <a:cs typeface="Arial"/>
              </a:rPr>
              <a:t>degré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55" dirty="0">
                <a:latin typeface="Arial"/>
                <a:cs typeface="Arial"/>
              </a:rPr>
              <a:t>précaution </a:t>
            </a:r>
            <a:r>
              <a:rPr sz="2000" spc="-130" dirty="0">
                <a:latin typeface="Arial"/>
                <a:cs typeface="Arial"/>
              </a:rPr>
              <a:t>dans </a:t>
            </a:r>
            <a:r>
              <a:rPr sz="2000" spc="-95" dirty="0">
                <a:latin typeface="Arial"/>
                <a:cs typeface="Arial"/>
              </a:rPr>
              <a:t>l’exercice </a:t>
            </a:r>
            <a:r>
              <a:rPr sz="2000" spc="-130" dirty="0">
                <a:latin typeface="Arial"/>
                <a:cs typeface="Arial"/>
              </a:rPr>
              <a:t>des  </a:t>
            </a:r>
            <a:r>
              <a:rPr sz="2000" spc="-80" dirty="0">
                <a:latin typeface="Arial"/>
                <a:cs typeface="Arial"/>
              </a:rPr>
              <a:t>jugements </a:t>
            </a:r>
            <a:r>
              <a:rPr sz="2000" spc="-125" dirty="0">
                <a:latin typeface="Arial"/>
                <a:cs typeface="Arial"/>
              </a:rPr>
              <a:t>nécessaires </a:t>
            </a:r>
            <a:r>
              <a:rPr sz="2000" spc="-40" dirty="0">
                <a:latin typeface="Arial"/>
                <a:cs typeface="Arial"/>
              </a:rPr>
              <a:t>pour </a:t>
            </a:r>
            <a:r>
              <a:rPr sz="2000" spc="-60" dirty="0">
                <a:latin typeface="Arial"/>
                <a:cs typeface="Arial"/>
              </a:rPr>
              <a:t>préparer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65" dirty="0">
                <a:latin typeface="Arial"/>
                <a:cs typeface="Arial"/>
              </a:rPr>
              <a:t>estimations </a:t>
            </a:r>
            <a:r>
              <a:rPr sz="2000" spc="-125" dirty="0">
                <a:latin typeface="Arial"/>
                <a:cs typeface="Arial"/>
              </a:rPr>
              <a:t>dans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60" dirty="0">
                <a:latin typeface="Arial"/>
                <a:cs typeface="Arial"/>
              </a:rPr>
              <a:t>conditions  </a:t>
            </a:r>
            <a:r>
              <a:rPr sz="2000" spc="-25" dirty="0">
                <a:latin typeface="Arial"/>
                <a:cs typeface="Arial"/>
              </a:rPr>
              <a:t>d’incertitude, </a:t>
            </a:r>
            <a:r>
              <a:rPr sz="2000" spc="-40" dirty="0">
                <a:latin typeface="Arial"/>
                <a:cs typeface="Arial"/>
              </a:rPr>
              <a:t>pour </a:t>
            </a:r>
            <a:r>
              <a:rPr sz="2000" spc="-50" dirty="0">
                <a:latin typeface="Arial"/>
                <a:cs typeface="Arial"/>
              </a:rPr>
              <a:t>faire </a:t>
            </a:r>
            <a:r>
              <a:rPr sz="2000" spc="-90" dirty="0">
                <a:latin typeface="Arial"/>
                <a:cs typeface="Arial"/>
              </a:rPr>
              <a:t>en </a:t>
            </a:r>
            <a:r>
              <a:rPr sz="2000" spc="-60" dirty="0">
                <a:latin typeface="Arial"/>
                <a:cs typeface="Arial"/>
              </a:rPr>
              <a:t>sorte </a:t>
            </a:r>
            <a:r>
              <a:rPr sz="2000" spc="-80" dirty="0">
                <a:latin typeface="Arial"/>
                <a:cs typeface="Arial"/>
              </a:rPr>
              <a:t>que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65" dirty="0">
                <a:latin typeface="Arial"/>
                <a:cs typeface="Arial"/>
              </a:rPr>
              <a:t>actifs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45" dirty="0">
                <a:latin typeface="Arial"/>
                <a:cs typeface="Arial"/>
              </a:rPr>
              <a:t>produits </a:t>
            </a:r>
            <a:r>
              <a:rPr sz="2000" spc="-90" dirty="0">
                <a:latin typeface="Arial"/>
                <a:cs typeface="Arial"/>
              </a:rPr>
              <a:t>ne </a:t>
            </a:r>
            <a:r>
              <a:rPr sz="2000" spc="-60" dirty="0">
                <a:latin typeface="Arial"/>
                <a:cs typeface="Arial"/>
              </a:rPr>
              <a:t>soient </a:t>
            </a:r>
            <a:r>
              <a:rPr sz="2000" spc="-140" dirty="0">
                <a:latin typeface="Arial"/>
                <a:cs typeface="Arial"/>
              </a:rPr>
              <a:t>pas  </a:t>
            </a:r>
            <a:r>
              <a:rPr sz="2000" spc="-110" dirty="0">
                <a:latin typeface="Arial"/>
                <a:cs typeface="Arial"/>
              </a:rPr>
              <a:t>surévalués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80" dirty="0">
                <a:latin typeface="Arial"/>
                <a:cs typeface="Arial"/>
              </a:rPr>
              <a:t>que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120" dirty="0">
                <a:latin typeface="Arial"/>
                <a:cs typeface="Arial"/>
              </a:rPr>
              <a:t>passifs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130" dirty="0">
                <a:latin typeface="Arial"/>
                <a:cs typeface="Arial"/>
              </a:rPr>
              <a:t>charges </a:t>
            </a:r>
            <a:r>
              <a:rPr sz="2000" spc="-90" dirty="0">
                <a:latin typeface="Arial"/>
                <a:cs typeface="Arial"/>
              </a:rPr>
              <a:t>ne </a:t>
            </a:r>
            <a:r>
              <a:rPr sz="2000" spc="-60" dirty="0">
                <a:latin typeface="Arial"/>
                <a:cs typeface="Arial"/>
              </a:rPr>
              <a:t>soient </a:t>
            </a:r>
            <a:r>
              <a:rPr sz="2000" spc="-145" dirty="0">
                <a:latin typeface="Arial"/>
                <a:cs typeface="Arial"/>
              </a:rPr>
              <a:t>pas </a:t>
            </a:r>
            <a:r>
              <a:rPr sz="2000" spc="-120" dirty="0">
                <a:latin typeface="Arial"/>
                <a:cs typeface="Arial"/>
              </a:rPr>
              <a:t>sous-évalués</a:t>
            </a:r>
            <a:r>
              <a:rPr sz="2000" spc="-225" dirty="0">
                <a:latin typeface="Arial"/>
                <a:cs typeface="Arial"/>
              </a:rPr>
              <a:t> </a:t>
            </a:r>
            <a:r>
              <a:rPr sz="2000" spc="-70" dirty="0">
                <a:latin typeface="Arial"/>
                <a:cs typeface="Arial"/>
              </a:rPr>
              <a:t>».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Arial"/>
              <a:cs typeface="Arial"/>
            </a:endParaRPr>
          </a:p>
          <a:p>
            <a:pPr marL="622300" marR="5080" indent="-609600" algn="just">
              <a:lnSpc>
                <a:spcPct val="80000"/>
              </a:lnSpc>
              <a:buSzPct val="70000"/>
              <a:buFont typeface="Wingdings"/>
              <a:buChar char=""/>
              <a:tabLst>
                <a:tab pos="622300" algn="l"/>
              </a:tabLst>
            </a:pPr>
            <a:r>
              <a:rPr sz="2000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Neutralité </a:t>
            </a:r>
            <a:r>
              <a:rPr sz="2000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10" dirty="0">
                <a:latin typeface="Arial"/>
                <a:cs typeface="Arial"/>
              </a:rPr>
              <a:t>Pour </a:t>
            </a:r>
            <a:r>
              <a:rPr sz="2000" spc="-35" dirty="0">
                <a:latin typeface="Arial"/>
                <a:cs typeface="Arial"/>
              </a:rPr>
              <a:t>être </a:t>
            </a:r>
            <a:r>
              <a:rPr sz="2000" spc="-45" dirty="0">
                <a:latin typeface="Arial"/>
                <a:cs typeface="Arial"/>
              </a:rPr>
              <a:t>fiable, </a:t>
            </a:r>
            <a:r>
              <a:rPr sz="2000" spc="-20" dirty="0">
                <a:latin typeface="Arial"/>
                <a:cs typeface="Arial"/>
              </a:rPr>
              <a:t>l’information </a:t>
            </a:r>
            <a:r>
              <a:rPr sz="2000" spc="-75" dirty="0">
                <a:latin typeface="Arial"/>
                <a:cs typeface="Arial"/>
              </a:rPr>
              <a:t>contenue </a:t>
            </a:r>
            <a:r>
              <a:rPr sz="2000" spc="-130" dirty="0">
                <a:latin typeface="Arial"/>
                <a:cs typeface="Arial"/>
              </a:rPr>
              <a:t>dans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60" dirty="0">
                <a:latin typeface="Arial"/>
                <a:cs typeface="Arial"/>
              </a:rPr>
              <a:t>états  </a:t>
            </a:r>
            <a:r>
              <a:rPr sz="2000" spc="-70" dirty="0">
                <a:latin typeface="Arial"/>
                <a:cs typeface="Arial"/>
              </a:rPr>
              <a:t>financiers </a:t>
            </a:r>
            <a:r>
              <a:rPr sz="2000" dirty="0">
                <a:latin typeface="Arial"/>
                <a:cs typeface="Arial"/>
              </a:rPr>
              <a:t>doit </a:t>
            </a:r>
            <a:r>
              <a:rPr sz="2000" spc="-35" dirty="0">
                <a:latin typeface="Arial"/>
                <a:cs typeface="Arial"/>
              </a:rPr>
              <a:t>être </a:t>
            </a:r>
            <a:r>
              <a:rPr sz="2000" spc="-45" dirty="0">
                <a:latin typeface="Arial"/>
                <a:cs typeface="Arial"/>
              </a:rPr>
              <a:t>neutre, </a:t>
            </a:r>
            <a:r>
              <a:rPr sz="2000" spc="-65" dirty="0">
                <a:latin typeface="Arial"/>
                <a:cs typeface="Arial"/>
              </a:rPr>
              <a:t>c'est-à-dire </a:t>
            </a:r>
            <a:r>
              <a:rPr sz="2000" spc="-160" dirty="0">
                <a:latin typeface="Arial"/>
                <a:cs typeface="Arial"/>
              </a:rPr>
              <a:t>sans </a:t>
            </a:r>
            <a:r>
              <a:rPr sz="2000" spc="-15" dirty="0">
                <a:latin typeface="Arial"/>
                <a:cs typeface="Arial"/>
              </a:rPr>
              <a:t>parti </a:t>
            </a:r>
            <a:r>
              <a:rPr sz="2000" spc="-60" dirty="0">
                <a:latin typeface="Arial"/>
                <a:cs typeface="Arial"/>
              </a:rPr>
              <a:t>pris. </a:t>
            </a:r>
            <a:r>
              <a:rPr sz="2000" spc="-204" dirty="0">
                <a:latin typeface="Arial"/>
                <a:cs typeface="Arial"/>
              </a:rPr>
              <a:t>En </a:t>
            </a:r>
            <a:r>
              <a:rPr sz="2000" spc="-30" dirty="0">
                <a:latin typeface="Arial"/>
                <a:cs typeface="Arial"/>
              </a:rPr>
              <a:t>effet,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60" dirty="0">
                <a:latin typeface="Arial"/>
                <a:cs typeface="Arial"/>
              </a:rPr>
              <a:t>états  </a:t>
            </a:r>
            <a:r>
              <a:rPr sz="2000" spc="-70" dirty="0">
                <a:latin typeface="Arial"/>
                <a:cs typeface="Arial"/>
              </a:rPr>
              <a:t>financiers </a:t>
            </a:r>
            <a:r>
              <a:rPr sz="2000" spc="-90" dirty="0">
                <a:latin typeface="Arial"/>
                <a:cs typeface="Arial"/>
              </a:rPr>
              <a:t>ne </a:t>
            </a:r>
            <a:r>
              <a:rPr sz="2000" spc="-65" dirty="0">
                <a:latin typeface="Arial"/>
                <a:cs typeface="Arial"/>
              </a:rPr>
              <a:t>sont </a:t>
            </a:r>
            <a:r>
              <a:rPr sz="2000" spc="-145" dirty="0">
                <a:latin typeface="Arial"/>
                <a:cs typeface="Arial"/>
              </a:rPr>
              <a:t>pas </a:t>
            </a:r>
            <a:r>
              <a:rPr sz="2000" spc="-70" dirty="0">
                <a:latin typeface="Arial"/>
                <a:cs typeface="Arial"/>
              </a:rPr>
              <a:t>neutres </a:t>
            </a:r>
            <a:r>
              <a:rPr sz="2000" spc="-90" dirty="0">
                <a:latin typeface="Arial"/>
                <a:cs typeface="Arial"/>
              </a:rPr>
              <a:t>si, </a:t>
            </a:r>
            <a:r>
              <a:rPr sz="2000" spc="-60" dirty="0">
                <a:latin typeface="Arial"/>
                <a:cs typeface="Arial"/>
              </a:rPr>
              <a:t>par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70" dirty="0">
                <a:latin typeface="Arial"/>
                <a:cs typeface="Arial"/>
              </a:rPr>
              <a:t>sélection </a:t>
            </a:r>
            <a:r>
              <a:rPr sz="2000" spc="-60" dirty="0">
                <a:latin typeface="Arial"/>
                <a:cs typeface="Arial"/>
              </a:rPr>
              <a:t>ou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60" dirty="0">
                <a:latin typeface="Arial"/>
                <a:cs typeface="Arial"/>
              </a:rPr>
              <a:t>présentation </a:t>
            </a:r>
            <a:r>
              <a:rPr sz="2000" spc="-90" dirty="0">
                <a:latin typeface="Arial"/>
                <a:cs typeface="Arial"/>
              </a:rPr>
              <a:t>de  </a:t>
            </a:r>
            <a:r>
              <a:rPr sz="2000" spc="-25" dirty="0">
                <a:latin typeface="Arial"/>
                <a:cs typeface="Arial"/>
              </a:rPr>
              <a:t>l’information, </a:t>
            </a:r>
            <a:r>
              <a:rPr sz="2000" spc="-65" dirty="0">
                <a:latin typeface="Arial"/>
                <a:cs typeface="Arial"/>
              </a:rPr>
              <a:t>ils </a:t>
            </a:r>
            <a:r>
              <a:rPr sz="2000" spc="-45" dirty="0">
                <a:latin typeface="Arial"/>
                <a:cs typeface="Arial"/>
              </a:rPr>
              <a:t>influencent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95" dirty="0">
                <a:latin typeface="Arial"/>
                <a:cs typeface="Arial"/>
              </a:rPr>
              <a:t>prises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100" dirty="0">
                <a:latin typeface="Arial"/>
                <a:cs typeface="Arial"/>
              </a:rPr>
              <a:t>décisions </a:t>
            </a:r>
            <a:r>
              <a:rPr sz="2000" spc="-60" dirty="0">
                <a:latin typeface="Arial"/>
                <a:cs typeface="Arial"/>
              </a:rPr>
              <a:t>ou </a:t>
            </a:r>
            <a:r>
              <a:rPr sz="2000" spc="-55" dirty="0">
                <a:latin typeface="Arial"/>
                <a:cs typeface="Arial"/>
              </a:rPr>
              <a:t>le </a:t>
            </a:r>
            <a:r>
              <a:rPr sz="2000" spc="-65" dirty="0">
                <a:latin typeface="Arial"/>
                <a:cs typeface="Arial"/>
              </a:rPr>
              <a:t>jugement </a:t>
            </a:r>
            <a:r>
              <a:rPr sz="2000" spc="-45" dirty="0">
                <a:latin typeface="Arial"/>
                <a:cs typeface="Arial"/>
              </a:rPr>
              <a:t>afin  </a:t>
            </a:r>
            <a:r>
              <a:rPr sz="2000" spc="-40" dirty="0">
                <a:latin typeface="Arial"/>
                <a:cs typeface="Arial"/>
              </a:rPr>
              <a:t>d’obtenir </a:t>
            </a:r>
            <a:r>
              <a:rPr sz="2000" spc="-60" dirty="0">
                <a:latin typeface="Arial"/>
                <a:cs typeface="Arial"/>
              </a:rPr>
              <a:t>un </a:t>
            </a:r>
            <a:r>
              <a:rPr sz="2000" spc="-45" dirty="0">
                <a:latin typeface="Arial"/>
                <a:cs typeface="Arial"/>
              </a:rPr>
              <a:t>résultat </a:t>
            </a:r>
            <a:r>
              <a:rPr sz="2000" spc="-60" dirty="0">
                <a:latin typeface="Arial"/>
                <a:cs typeface="Arial"/>
              </a:rPr>
              <a:t>ou </a:t>
            </a:r>
            <a:r>
              <a:rPr sz="2000" spc="-80" dirty="0">
                <a:latin typeface="Arial"/>
                <a:cs typeface="Arial"/>
              </a:rPr>
              <a:t>une </a:t>
            </a:r>
            <a:r>
              <a:rPr sz="2000" spc="-125" dirty="0">
                <a:latin typeface="Arial"/>
                <a:cs typeface="Arial"/>
              </a:rPr>
              <a:t>issue</a:t>
            </a:r>
            <a:r>
              <a:rPr sz="2000" spc="-365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prédéterminée.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2044E8-9282-E096-6AE9-4919D6378F1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41</a:t>
            </a:fld>
            <a:endParaRPr lang="fr-FR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90988" y="923035"/>
            <a:ext cx="5321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Principes des normes</a:t>
            </a:r>
            <a:r>
              <a:rPr sz="3600" spc="-30" dirty="0"/>
              <a:t> </a:t>
            </a:r>
            <a:r>
              <a:rPr sz="3600" spc="-5" dirty="0"/>
              <a:t>IFRS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1177424" y="3035299"/>
            <a:ext cx="8427085" cy="31711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622300" marR="6350" indent="-609600" algn="just">
              <a:lnSpc>
                <a:spcPts val="2590"/>
              </a:lnSpc>
              <a:spcBef>
                <a:spcPts val="425"/>
              </a:spcBef>
              <a:buSzPct val="68750"/>
              <a:buFont typeface="Wingdings"/>
              <a:buChar char=""/>
              <a:tabLst>
                <a:tab pos="622935" algn="l"/>
              </a:tabLst>
            </a:pPr>
            <a:r>
              <a:rPr sz="2400" spc="-254" dirty="0">
                <a:latin typeface="Arial"/>
                <a:cs typeface="Arial"/>
              </a:rPr>
              <a:t>En </a:t>
            </a:r>
            <a:r>
              <a:rPr sz="2400" spc="-105" dirty="0">
                <a:latin typeface="Arial"/>
                <a:cs typeface="Arial"/>
              </a:rPr>
              <a:t>plus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95" dirty="0">
                <a:latin typeface="Arial"/>
                <a:cs typeface="Arial"/>
              </a:rPr>
              <a:t>caractéristiques </a:t>
            </a:r>
            <a:r>
              <a:rPr sz="2400" spc="-70" dirty="0">
                <a:latin typeface="Arial"/>
                <a:cs typeface="Arial"/>
              </a:rPr>
              <a:t>qualitatives </a:t>
            </a:r>
            <a:r>
              <a:rPr sz="2400" spc="-105" dirty="0">
                <a:latin typeface="Arial"/>
                <a:cs typeface="Arial"/>
              </a:rPr>
              <a:t>citées </a:t>
            </a:r>
            <a:r>
              <a:rPr sz="2400" spc="-140" dirty="0">
                <a:latin typeface="Arial"/>
                <a:cs typeface="Arial"/>
              </a:rPr>
              <a:t>ci-dessus, </a:t>
            </a:r>
            <a:r>
              <a:rPr sz="2400" spc="-130" dirty="0">
                <a:latin typeface="Arial"/>
                <a:cs typeface="Arial"/>
              </a:rPr>
              <a:t>les  </a:t>
            </a:r>
            <a:r>
              <a:rPr sz="2400" spc="-100" dirty="0">
                <a:latin typeface="Arial"/>
                <a:cs typeface="Arial"/>
              </a:rPr>
              <a:t>normes </a:t>
            </a:r>
            <a:r>
              <a:rPr sz="2400" spc="-355" dirty="0">
                <a:latin typeface="Arial"/>
                <a:cs typeface="Arial"/>
              </a:rPr>
              <a:t>IFRS </a:t>
            </a:r>
            <a:r>
              <a:rPr sz="2400" spc="-95" dirty="0">
                <a:latin typeface="Arial"/>
                <a:cs typeface="Arial"/>
              </a:rPr>
              <a:t>accordent </a:t>
            </a:r>
            <a:r>
              <a:rPr sz="2400" spc="-100" dirty="0">
                <a:latin typeface="Arial"/>
                <a:cs typeface="Arial"/>
              </a:rPr>
              <a:t>une </a:t>
            </a:r>
            <a:r>
              <a:rPr sz="2400" spc="-65" dirty="0">
                <a:latin typeface="Arial"/>
                <a:cs typeface="Arial"/>
              </a:rPr>
              <a:t>très </a:t>
            </a:r>
            <a:r>
              <a:rPr sz="2400" spc="-114" dirty="0">
                <a:latin typeface="Arial"/>
                <a:cs typeface="Arial"/>
              </a:rPr>
              <a:t>grande </a:t>
            </a:r>
            <a:r>
              <a:rPr sz="2400" spc="-70" dirty="0">
                <a:latin typeface="Arial"/>
                <a:cs typeface="Arial"/>
              </a:rPr>
              <a:t>importance </a:t>
            </a:r>
            <a:r>
              <a:rPr sz="2400" spc="-50" dirty="0">
                <a:latin typeface="Arial"/>
                <a:cs typeface="Arial"/>
              </a:rPr>
              <a:t>pour </a:t>
            </a:r>
            <a:r>
              <a:rPr sz="2400" spc="-65" dirty="0">
                <a:latin typeface="Arial"/>
                <a:cs typeface="Arial"/>
              </a:rPr>
              <a:t>le  </a:t>
            </a:r>
            <a:r>
              <a:rPr sz="2400" spc="-95" dirty="0">
                <a:latin typeface="Arial"/>
                <a:cs typeface="Arial"/>
              </a:rPr>
              <a:t>concept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u="heavy" spc="-3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JUSTE</a:t>
            </a:r>
            <a:r>
              <a:rPr sz="2400" u="heavy" spc="-2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heavy" spc="-2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VALEUR.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"/>
            </a:pPr>
            <a:endParaRPr sz="3250">
              <a:latin typeface="Arial"/>
              <a:cs typeface="Arial"/>
            </a:endParaRPr>
          </a:p>
          <a:p>
            <a:pPr marL="622300" marR="5080" indent="-609600" algn="just">
              <a:lnSpc>
                <a:spcPts val="2590"/>
              </a:lnSpc>
              <a:buSzPct val="68750"/>
              <a:buFont typeface="Wingdings"/>
              <a:buChar char=""/>
              <a:tabLst>
                <a:tab pos="622935" algn="l"/>
              </a:tabLst>
            </a:pPr>
            <a:r>
              <a:rPr sz="2400" spc="-260" dirty="0">
                <a:latin typeface="Arial"/>
                <a:cs typeface="Arial"/>
              </a:rPr>
              <a:t>La </a:t>
            </a:r>
            <a:r>
              <a:rPr sz="2400" spc="-30" dirty="0">
                <a:latin typeface="Arial"/>
                <a:cs typeface="Arial"/>
              </a:rPr>
              <a:t>notion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60" dirty="0">
                <a:latin typeface="Arial"/>
                <a:cs typeface="Arial"/>
              </a:rPr>
              <a:t>coût historique </a:t>
            </a:r>
            <a:r>
              <a:rPr sz="2400" spc="-110" dirty="0">
                <a:latin typeface="Arial"/>
                <a:cs typeface="Arial"/>
              </a:rPr>
              <a:t>chère </a:t>
            </a:r>
            <a:r>
              <a:rPr sz="2400" spc="-130" dirty="0">
                <a:latin typeface="Arial"/>
                <a:cs typeface="Arial"/>
              </a:rPr>
              <a:t>au </a:t>
            </a:r>
            <a:r>
              <a:rPr sz="2400" spc="-5" dirty="0">
                <a:latin typeface="Arial"/>
                <a:cs typeface="Arial"/>
              </a:rPr>
              <a:t>droit </a:t>
            </a:r>
            <a:r>
              <a:rPr sz="2400" spc="-85" dirty="0">
                <a:latin typeface="Arial"/>
                <a:cs typeface="Arial"/>
              </a:rPr>
              <a:t>comptable  </a:t>
            </a:r>
            <a:r>
              <a:rPr sz="2400" spc="-100" dirty="0">
                <a:latin typeface="Arial"/>
                <a:cs typeface="Arial"/>
              </a:rPr>
              <a:t>marocain est </a:t>
            </a:r>
            <a:r>
              <a:rPr sz="2400" spc="-110" dirty="0">
                <a:latin typeface="Arial"/>
                <a:cs typeface="Arial"/>
              </a:rPr>
              <a:t>appelée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80" dirty="0">
                <a:latin typeface="Arial"/>
                <a:cs typeface="Arial"/>
              </a:rPr>
              <a:t>disparaître. </a:t>
            </a:r>
            <a:r>
              <a:rPr sz="2400" spc="-150" dirty="0">
                <a:latin typeface="Arial"/>
                <a:cs typeface="Arial"/>
              </a:rPr>
              <a:t>C’est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95" dirty="0">
                <a:latin typeface="Arial"/>
                <a:cs typeface="Arial"/>
              </a:rPr>
              <a:t>concept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75" dirty="0">
                <a:latin typeface="Arial"/>
                <a:cs typeface="Arial"/>
              </a:rPr>
              <a:t>juste  </a:t>
            </a:r>
            <a:r>
              <a:rPr sz="2400" spc="-85" dirty="0">
                <a:latin typeface="Arial"/>
                <a:cs typeface="Arial"/>
              </a:rPr>
              <a:t>valeur </a:t>
            </a:r>
            <a:r>
              <a:rPr sz="2400" spc="-55" dirty="0">
                <a:latin typeface="Arial"/>
                <a:cs typeface="Arial"/>
              </a:rPr>
              <a:t>(«fair </a:t>
            </a:r>
            <a:r>
              <a:rPr sz="2400" spc="-105" dirty="0">
                <a:latin typeface="Arial"/>
                <a:cs typeface="Arial"/>
              </a:rPr>
              <a:t>value») </a:t>
            </a:r>
            <a:r>
              <a:rPr sz="2400" spc="-50" dirty="0">
                <a:latin typeface="Arial"/>
                <a:cs typeface="Arial"/>
              </a:rPr>
              <a:t>qui </a:t>
            </a:r>
            <a:r>
              <a:rPr sz="2400" spc="-175" dirty="0">
                <a:latin typeface="Arial"/>
                <a:cs typeface="Arial"/>
              </a:rPr>
              <a:t>va </a:t>
            </a:r>
            <a:r>
              <a:rPr sz="2400" spc="-100" dirty="0">
                <a:latin typeface="Arial"/>
                <a:cs typeface="Arial"/>
              </a:rPr>
              <a:t>progressivement </a:t>
            </a:r>
            <a:r>
              <a:rPr sz="2400" spc="-110" dirty="0">
                <a:latin typeface="Arial"/>
                <a:cs typeface="Arial"/>
              </a:rPr>
              <a:t>s’imposer, </a:t>
            </a:r>
            <a:r>
              <a:rPr sz="2400" spc="-85" dirty="0">
                <a:latin typeface="Arial"/>
                <a:cs typeface="Arial"/>
              </a:rPr>
              <a:t>non  </a:t>
            </a:r>
            <a:r>
              <a:rPr sz="2400" spc="-90" dirty="0">
                <a:latin typeface="Arial"/>
                <a:cs typeface="Arial"/>
              </a:rPr>
              <a:t>seulement </a:t>
            </a:r>
            <a:r>
              <a:rPr sz="2400" spc="-145" dirty="0">
                <a:latin typeface="Arial"/>
                <a:cs typeface="Arial"/>
              </a:rPr>
              <a:t>aux </a:t>
            </a:r>
            <a:r>
              <a:rPr sz="2400" spc="-65" dirty="0">
                <a:latin typeface="Arial"/>
                <a:cs typeface="Arial"/>
              </a:rPr>
              <a:t>instruments </a:t>
            </a:r>
            <a:r>
              <a:rPr sz="2400" spc="-85" dirty="0">
                <a:latin typeface="Arial"/>
                <a:cs typeface="Arial"/>
              </a:rPr>
              <a:t>financiers </a:t>
            </a:r>
            <a:r>
              <a:rPr sz="2400" spc="-130" dirty="0">
                <a:latin typeface="Arial"/>
                <a:cs typeface="Arial"/>
              </a:rPr>
              <a:t>mais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105" dirty="0">
                <a:latin typeface="Arial"/>
                <a:cs typeface="Arial"/>
              </a:rPr>
              <a:t>l’ensemble </a:t>
            </a:r>
            <a:r>
              <a:rPr sz="2400" spc="-165" dirty="0">
                <a:latin typeface="Arial"/>
                <a:cs typeface="Arial"/>
              </a:rPr>
              <a:t>des  </a:t>
            </a:r>
            <a:r>
              <a:rPr sz="2400" spc="-90" dirty="0">
                <a:latin typeface="Arial"/>
                <a:cs typeface="Arial"/>
              </a:rPr>
              <a:t>éléments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d’actif.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513792-D2F6-92FC-C056-1A8747B6EEF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42</a:t>
            </a:fld>
            <a:endParaRPr lang="fr-F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90404" y="1040383"/>
            <a:ext cx="55225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Contenu des états</a:t>
            </a:r>
            <a:r>
              <a:rPr sz="3600" spc="-30" dirty="0"/>
              <a:t> </a:t>
            </a:r>
            <a:r>
              <a:rPr sz="3600" spc="-5" dirty="0"/>
              <a:t>financiers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345069" y="2998722"/>
            <a:ext cx="8214995" cy="3463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465" marR="85725">
              <a:lnSpc>
                <a:spcPct val="100000"/>
              </a:lnSpc>
              <a:spcBef>
                <a:spcPts val="100"/>
              </a:spcBef>
            </a:pPr>
            <a:r>
              <a:rPr sz="2400" spc="-135" dirty="0">
                <a:latin typeface="Arial"/>
                <a:cs typeface="Arial"/>
              </a:rPr>
              <a:t>Pour </a:t>
            </a:r>
            <a:r>
              <a:rPr sz="2400" spc="-100" dirty="0">
                <a:latin typeface="Arial"/>
                <a:cs typeface="Arial"/>
              </a:rPr>
              <a:t>une </a:t>
            </a:r>
            <a:r>
              <a:rPr sz="2400" spc="-90" dirty="0">
                <a:latin typeface="Arial"/>
                <a:cs typeface="Arial"/>
              </a:rPr>
              <a:t>bonne </a:t>
            </a:r>
            <a:r>
              <a:rPr sz="2400" spc="-40" dirty="0">
                <a:latin typeface="Arial"/>
                <a:cs typeface="Arial"/>
              </a:rPr>
              <a:t>information,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60" dirty="0">
                <a:latin typeface="Arial"/>
                <a:cs typeface="Arial"/>
              </a:rPr>
              <a:t>jeu </a:t>
            </a:r>
            <a:r>
              <a:rPr sz="2400" spc="-65" dirty="0">
                <a:latin typeface="Arial"/>
                <a:cs typeface="Arial"/>
              </a:rPr>
              <a:t>complet </a:t>
            </a:r>
            <a:r>
              <a:rPr sz="2400" spc="-55" dirty="0">
                <a:latin typeface="Arial"/>
                <a:cs typeface="Arial"/>
              </a:rPr>
              <a:t>d'états </a:t>
            </a:r>
            <a:r>
              <a:rPr sz="2400" spc="-90" dirty="0">
                <a:latin typeface="Arial"/>
                <a:cs typeface="Arial"/>
              </a:rPr>
              <a:t>financiers  </a:t>
            </a:r>
            <a:r>
              <a:rPr sz="2400" spc="-95" dirty="0">
                <a:latin typeface="Arial"/>
                <a:cs typeface="Arial"/>
              </a:rPr>
              <a:t>comprend </a:t>
            </a:r>
            <a:r>
              <a:rPr sz="2400" spc="-80" dirty="0">
                <a:latin typeface="Arial"/>
                <a:cs typeface="Arial"/>
              </a:rPr>
              <a:t>cinq </a:t>
            </a:r>
            <a:r>
              <a:rPr sz="2400" spc="-100" dirty="0">
                <a:latin typeface="Arial"/>
                <a:cs typeface="Arial"/>
              </a:rPr>
              <a:t>documents</a:t>
            </a:r>
            <a:r>
              <a:rPr sz="2400" spc="-24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546100" indent="-533400">
              <a:lnSpc>
                <a:spcPct val="100000"/>
              </a:lnSpc>
              <a:spcBef>
                <a:spcPts val="1725"/>
              </a:spcBef>
              <a:buSzPct val="68750"/>
              <a:buFont typeface="Wingdings"/>
              <a:buChar char=""/>
              <a:tabLst>
                <a:tab pos="545465" algn="l"/>
                <a:tab pos="546100" algn="l"/>
              </a:tabLst>
            </a:pPr>
            <a:r>
              <a:rPr sz="2400" spc="-140" dirty="0">
                <a:latin typeface="Arial"/>
                <a:cs typeface="Arial"/>
              </a:rPr>
              <a:t>Un </a:t>
            </a:r>
            <a:r>
              <a:rPr sz="2400" spc="-65" dirty="0">
                <a:latin typeface="Arial"/>
                <a:cs typeface="Arial"/>
              </a:rPr>
              <a:t>bilan </a:t>
            </a:r>
            <a:r>
              <a:rPr sz="2400" i="1" spc="-110" dirty="0">
                <a:latin typeface="Arial"/>
                <a:cs typeface="Arial"/>
              </a:rPr>
              <a:t>(balance </a:t>
            </a:r>
            <a:r>
              <a:rPr sz="2400" i="1" spc="-114" dirty="0">
                <a:latin typeface="Arial"/>
                <a:cs typeface="Arial"/>
              </a:rPr>
              <a:t>sheet)</a:t>
            </a:r>
            <a:r>
              <a:rPr sz="2400" i="1" spc="-235" dirty="0">
                <a:latin typeface="Arial"/>
                <a:cs typeface="Arial"/>
              </a:rPr>
              <a:t> </a:t>
            </a:r>
            <a:r>
              <a:rPr sz="2400" i="1" spc="-2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546100" indent="-533400">
              <a:lnSpc>
                <a:spcPct val="100000"/>
              </a:lnSpc>
              <a:spcBef>
                <a:spcPts val="575"/>
              </a:spcBef>
              <a:buSzPct val="68750"/>
              <a:buFont typeface="Wingdings"/>
              <a:buChar char=""/>
              <a:tabLst>
                <a:tab pos="545465" algn="l"/>
                <a:tab pos="546100" algn="l"/>
              </a:tabLst>
            </a:pPr>
            <a:r>
              <a:rPr sz="2400" spc="-140" dirty="0">
                <a:latin typeface="Arial"/>
                <a:cs typeface="Arial"/>
              </a:rPr>
              <a:t>Un </a:t>
            </a:r>
            <a:r>
              <a:rPr sz="2400" spc="-85" dirty="0">
                <a:latin typeface="Arial"/>
                <a:cs typeface="Arial"/>
              </a:rPr>
              <a:t>compte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55" dirty="0">
                <a:latin typeface="Arial"/>
                <a:cs typeface="Arial"/>
              </a:rPr>
              <a:t>résultat </a:t>
            </a:r>
            <a:r>
              <a:rPr sz="2400" i="1" spc="-114" dirty="0">
                <a:latin typeface="Arial"/>
                <a:cs typeface="Arial"/>
              </a:rPr>
              <a:t>(income </a:t>
            </a:r>
            <a:r>
              <a:rPr sz="2400" i="1" spc="-60" dirty="0">
                <a:latin typeface="Arial"/>
                <a:cs typeface="Arial"/>
              </a:rPr>
              <a:t>statment)</a:t>
            </a:r>
            <a:r>
              <a:rPr sz="2400" i="1" spc="-30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545465" marR="86995" indent="-533400">
              <a:lnSpc>
                <a:spcPct val="100000"/>
              </a:lnSpc>
              <a:spcBef>
                <a:spcPts val="580"/>
              </a:spcBef>
              <a:buSzPct val="68750"/>
              <a:buFont typeface="Wingdings"/>
              <a:buChar char=""/>
              <a:tabLst>
                <a:tab pos="545465" algn="l"/>
                <a:tab pos="546100" algn="l"/>
              </a:tabLst>
            </a:pPr>
            <a:r>
              <a:rPr sz="2400" spc="-140" dirty="0">
                <a:latin typeface="Arial"/>
                <a:cs typeface="Arial"/>
              </a:rPr>
              <a:t>Un </a:t>
            </a:r>
            <a:r>
              <a:rPr sz="2400" spc="-35" dirty="0">
                <a:latin typeface="Arial"/>
                <a:cs typeface="Arial"/>
              </a:rPr>
              <a:t>état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55" dirty="0">
                <a:latin typeface="Arial"/>
                <a:cs typeface="Arial"/>
              </a:rPr>
              <a:t>variation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100" dirty="0">
                <a:latin typeface="Arial"/>
                <a:cs typeface="Arial"/>
              </a:rPr>
              <a:t>capitaux </a:t>
            </a:r>
            <a:r>
              <a:rPr sz="2400" spc="-95" dirty="0">
                <a:latin typeface="Arial"/>
                <a:cs typeface="Arial"/>
              </a:rPr>
              <a:t>propres </a:t>
            </a:r>
            <a:r>
              <a:rPr sz="2400" spc="-145" dirty="0">
                <a:latin typeface="Arial"/>
                <a:cs typeface="Arial"/>
              </a:rPr>
              <a:t>(</a:t>
            </a:r>
            <a:r>
              <a:rPr sz="2400" i="1" spc="-145" dirty="0">
                <a:latin typeface="Arial"/>
                <a:cs typeface="Arial"/>
              </a:rPr>
              <a:t>changes </a:t>
            </a:r>
            <a:r>
              <a:rPr sz="2400" i="1" spc="-45" dirty="0">
                <a:latin typeface="Arial"/>
                <a:cs typeface="Arial"/>
              </a:rPr>
              <a:t>in </a:t>
            </a:r>
            <a:r>
              <a:rPr sz="2400" i="1" spc="-65" dirty="0">
                <a:latin typeface="Arial"/>
                <a:cs typeface="Arial"/>
              </a:rPr>
              <a:t>equity  </a:t>
            </a:r>
            <a:r>
              <a:rPr sz="2400" i="1" spc="-75" dirty="0">
                <a:latin typeface="Arial"/>
                <a:cs typeface="Arial"/>
              </a:rPr>
              <a:t>statement)</a:t>
            </a:r>
            <a:r>
              <a:rPr sz="2400" i="1" spc="-165" dirty="0">
                <a:latin typeface="Arial"/>
                <a:cs typeface="Arial"/>
              </a:rPr>
              <a:t> </a:t>
            </a:r>
            <a:r>
              <a:rPr sz="2400" i="1" spc="-2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546100" indent="-533400">
              <a:lnSpc>
                <a:spcPct val="100000"/>
              </a:lnSpc>
              <a:spcBef>
                <a:spcPts val="575"/>
              </a:spcBef>
              <a:buSzPct val="68750"/>
              <a:buFont typeface="Wingdings"/>
              <a:buChar char=""/>
              <a:tabLst>
                <a:tab pos="545465" algn="l"/>
                <a:tab pos="546100" algn="l"/>
              </a:tabLst>
            </a:pPr>
            <a:r>
              <a:rPr sz="2400" spc="-140" dirty="0">
                <a:latin typeface="Arial"/>
                <a:cs typeface="Arial"/>
              </a:rPr>
              <a:t>Un </a:t>
            </a:r>
            <a:r>
              <a:rPr sz="2400" spc="-80" dirty="0">
                <a:latin typeface="Arial"/>
                <a:cs typeface="Arial"/>
              </a:rPr>
              <a:t>tableau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45" dirty="0">
                <a:latin typeface="Arial"/>
                <a:cs typeface="Arial"/>
              </a:rPr>
              <a:t>flux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60" dirty="0">
                <a:latin typeface="Arial"/>
                <a:cs typeface="Arial"/>
              </a:rPr>
              <a:t>trésorerie </a:t>
            </a:r>
            <a:r>
              <a:rPr sz="2400" i="1" spc="-155" dirty="0">
                <a:latin typeface="Arial"/>
                <a:cs typeface="Arial"/>
              </a:rPr>
              <a:t>(cash </a:t>
            </a:r>
            <a:r>
              <a:rPr sz="2400" i="1" spc="-15" dirty="0">
                <a:latin typeface="Arial"/>
                <a:cs typeface="Arial"/>
              </a:rPr>
              <a:t>flow </a:t>
            </a:r>
            <a:r>
              <a:rPr sz="2400" i="1" spc="-75" dirty="0">
                <a:latin typeface="Arial"/>
                <a:cs typeface="Arial"/>
              </a:rPr>
              <a:t>statement </a:t>
            </a:r>
            <a:r>
              <a:rPr sz="2400" spc="-265" dirty="0">
                <a:latin typeface="Arial"/>
                <a:cs typeface="Arial"/>
              </a:rPr>
              <a:t>IAS </a:t>
            </a:r>
            <a:r>
              <a:rPr sz="2400" spc="-100" dirty="0">
                <a:latin typeface="Arial"/>
                <a:cs typeface="Arial"/>
              </a:rPr>
              <a:t>7)</a:t>
            </a:r>
            <a:r>
              <a:rPr sz="2400" spc="-40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546100" indent="-533400">
              <a:lnSpc>
                <a:spcPct val="100000"/>
              </a:lnSpc>
              <a:spcBef>
                <a:spcPts val="575"/>
              </a:spcBef>
              <a:buSzPct val="68750"/>
              <a:buFont typeface="Wingdings"/>
              <a:buChar char=""/>
              <a:tabLst>
                <a:tab pos="545465" algn="l"/>
                <a:tab pos="546100" algn="l"/>
              </a:tabLst>
            </a:pPr>
            <a:r>
              <a:rPr sz="2400" spc="-140" dirty="0">
                <a:latin typeface="Arial"/>
                <a:cs typeface="Arial"/>
              </a:rPr>
              <a:t>Une </a:t>
            </a:r>
            <a:r>
              <a:rPr sz="2400" spc="-150" dirty="0">
                <a:latin typeface="Arial"/>
                <a:cs typeface="Arial"/>
              </a:rPr>
              <a:t>annexe </a:t>
            </a:r>
            <a:r>
              <a:rPr sz="2400" i="1" spc="-95" dirty="0">
                <a:latin typeface="Arial"/>
                <a:cs typeface="Arial"/>
              </a:rPr>
              <a:t>(accounting </a:t>
            </a:r>
            <a:r>
              <a:rPr sz="2400" i="1" spc="-105" dirty="0">
                <a:latin typeface="Arial"/>
                <a:cs typeface="Arial"/>
              </a:rPr>
              <a:t>policies and</a:t>
            </a:r>
            <a:r>
              <a:rPr sz="2400" i="1" spc="-145" dirty="0">
                <a:latin typeface="Arial"/>
                <a:cs typeface="Arial"/>
              </a:rPr>
              <a:t> </a:t>
            </a:r>
            <a:r>
              <a:rPr sz="2400" i="1" spc="-100" dirty="0">
                <a:latin typeface="Arial"/>
                <a:cs typeface="Arial"/>
              </a:rPr>
              <a:t>notes).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F1F82E7-91B5-3540-189D-2BCF82A0651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43</a:t>
            </a:fld>
            <a:endParaRPr lang="fr-FR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2516" y="2049271"/>
            <a:ext cx="6165850" cy="368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0" b="0" spc="-409" dirty="0">
                <a:solidFill>
                  <a:srgbClr val="FF0000"/>
                </a:solidFill>
                <a:latin typeface="Arial"/>
                <a:cs typeface="Arial"/>
              </a:rPr>
              <a:t>Etude</a:t>
            </a:r>
            <a:endParaRPr sz="80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</a:pPr>
            <a:r>
              <a:rPr sz="8000" b="0" spc="-535" dirty="0">
                <a:solidFill>
                  <a:srgbClr val="FF0000"/>
                </a:solidFill>
                <a:latin typeface="Arial"/>
                <a:cs typeface="Arial"/>
              </a:rPr>
              <a:t>des </a:t>
            </a:r>
            <a:r>
              <a:rPr sz="8000" b="0" spc="-280" dirty="0">
                <a:solidFill>
                  <a:srgbClr val="FF0000"/>
                </a:solidFill>
                <a:latin typeface="Arial"/>
                <a:cs typeface="Arial"/>
              </a:rPr>
              <a:t>principales  </a:t>
            </a:r>
            <a:r>
              <a:rPr sz="8000" b="0" spc="-330" dirty="0">
                <a:solidFill>
                  <a:srgbClr val="FF0000"/>
                </a:solidFill>
                <a:latin typeface="Arial"/>
                <a:cs typeface="Arial"/>
              </a:rPr>
              <a:t>normes</a:t>
            </a:r>
            <a:endParaRPr sz="8000">
              <a:latin typeface="Arial"/>
              <a:cs typeface="Arial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AFA3908-AB88-5AC7-BC5D-7FD3C123424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44</a:t>
            </a:fld>
            <a:endParaRPr lang="fr-FR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Immobilisations</a:t>
            </a:r>
            <a:r>
              <a:rPr spc="25" dirty="0"/>
              <a:t> </a:t>
            </a:r>
            <a:r>
              <a:rPr spc="-10" dirty="0"/>
              <a:t>incorporelles</a:t>
            </a:r>
          </a:p>
          <a:p>
            <a:pPr marL="889000" algn="ctr">
              <a:lnSpc>
                <a:spcPct val="100000"/>
              </a:lnSpc>
            </a:pPr>
            <a:r>
              <a:rPr spc="-5" dirty="0"/>
              <a:t>IAS </a:t>
            </a:r>
            <a:r>
              <a:rPr dirty="0"/>
              <a:t>38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77424" y="2442463"/>
            <a:ext cx="8267700" cy="392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000" spc="-204" dirty="0">
                <a:latin typeface="Arial"/>
                <a:cs typeface="Arial"/>
              </a:rPr>
              <a:t>Les </a:t>
            </a:r>
            <a:r>
              <a:rPr sz="2000" spc="-55" dirty="0">
                <a:latin typeface="Arial"/>
                <a:cs typeface="Arial"/>
              </a:rPr>
              <a:t>immobilisations </a:t>
            </a:r>
            <a:r>
              <a:rPr sz="2000" spc="-65" dirty="0">
                <a:latin typeface="Arial"/>
                <a:cs typeface="Arial"/>
              </a:rPr>
              <a:t>incorporelles comprennent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75" dirty="0">
                <a:latin typeface="Arial"/>
                <a:cs typeface="Arial"/>
              </a:rPr>
              <a:t>brevets, </a:t>
            </a:r>
            <a:r>
              <a:rPr sz="2000" spc="-105" dirty="0">
                <a:latin typeface="Arial"/>
                <a:cs typeface="Arial"/>
              </a:rPr>
              <a:t>les </a:t>
            </a:r>
            <a:r>
              <a:rPr sz="2000" spc="-40" dirty="0">
                <a:latin typeface="Arial"/>
                <a:cs typeface="Arial"/>
              </a:rPr>
              <a:t>droits, </a:t>
            </a:r>
            <a:r>
              <a:rPr sz="2000" spc="-110" dirty="0">
                <a:latin typeface="Arial"/>
                <a:cs typeface="Arial"/>
              </a:rPr>
              <a:t>les  </a:t>
            </a:r>
            <a:r>
              <a:rPr sz="2000" spc="-75" dirty="0">
                <a:latin typeface="Arial"/>
                <a:cs typeface="Arial"/>
              </a:rPr>
              <a:t>logiciels,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100" dirty="0">
                <a:latin typeface="Arial"/>
                <a:cs typeface="Arial"/>
              </a:rPr>
              <a:t>licences, marques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55" dirty="0">
                <a:latin typeface="Arial"/>
                <a:cs typeface="Arial"/>
              </a:rPr>
              <a:t>fabrique,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95" dirty="0">
                <a:latin typeface="Arial"/>
                <a:cs typeface="Arial"/>
              </a:rPr>
              <a:t>franchises,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55" dirty="0">
                <a:latin typeface="Arial"/>
                <a:cs typeface="Arial"/>
              </a:rPr>
              <a:t>frais  </a:t>
            </a:r>
            <a:r>
              <a:rPr sz="2000" spc="-70" dirty="0">
                <a:latin typeface="Arial"/>
                <a:cs typeface="Arial"/>
              </a:rPr>
              <a:t>d’établissement,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60" dirty="0">
                <a:latin typeface="Arial"/>
                <a:cs typeface="Arial"/>
              </a:rPr>
              <a:t>frais </a:t>
            </a:r>
            <a:r>
              <a:rPr sz="2000" spc="-90" dirty="0">
                <a:latin typeface="Arial"/>
                <a:cs typeface="Arial"/>
              </a:rPr>
              <a:t>de recherche </a:t>
            </a:r>
            <a:r>
              <a:rPr sz="2000" spc="-70" dirty="0">
                <a:latin typeface="Arial"/>
                <a:cs typeface="Arial"/>
              </a:rPr>
              <a:t>développement, </a:t>
            </a:r>
            <a:r>
              <a:rPr sz="2000" spc="-55" dirty="0">
                <a:latin typeface="Arial"/>
                <a:cs typeface="Arial"/>
              </a:rPr>
              <a:t>le </a:t>
            </a:r>
            <a:r>
              <a:rPr sz="2000" spc="-80" dirty="0">
                <a:latin typeface="Arial"/>
                <a:cs typeface="Arial"/>
              </a:rPr>
              <a:t>fonds commercial,  </a:t>
            </a:r>
            <a:r>
              <a:rPr sz="2000" spc="-55" dirty="0">
                <a:latin typeface="Arial"/>
                <a:cs typeface="Arial"/>
              </a:rPr>
              <a:t>le </a:t>
            </a:r>
            <a:r>
              <a:rPr sz="2000" spc="-5" dirty="0">
                <a:latin typeface="Arial"/>
                <a:cs typeface="Arial"/>
              </a:rPr>
              <a:t>droit </a:t>
            </a:r>
            <a:r>
              <a:rPr sz="2000" spc="-110" dirty="0">
                <a:latin typeface="Arial"/>
                <a:cs typeface="Arial"/>
              </a:rPr>
              <a:t>au </a:t>
            </a:r>
            <a:r>
              <a:rPr sz="2000" spc="-50" dirty="0">
                <a:latin typeface="Arial"/>
                <a:cs typeface="Arial"/>
              </a:rPr>
              <a:t>bail, </a:t>
            </a:r>
            <a:r>
              <a:rPr sz="2000" spc="-55" dirty="0">
                <a:latin typeface="Arial"/>
                <a:cs typeface="Arial"/>
              </a:rPr>
              <a:t>le</a:t>
            </a:r>
            <a:r>
              <a:rPr sz="2000" spc="-300" dirty="0">
                <a:latin typeface="Arial"/>
                <a:cs typeface="Arial"/>
              </a:rPr>
              <a:t> </a:t>
            </a:r>
            <a:r>
              <a:rPr sz="2000" spc="-130" dirty="0">
                <a:latin typeface="Arial"/>
                <a:cs typeface="Arial"/>
              </a:rPr>
              <a:t>goodwill,……..;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"/>
              <a:cs typeface="Arial"/>
            </a:endParaRPr>
          </a:p>
          <a:p>
            <a:pPr marL="12700" marR="6350" algn="just">
              <a:lnSpc>
                <a:spcPct val="100000"/>
              </a:lnSpc>
              <a:spcBef>
                <a:spcPts val="5"/>
              </a:spcBef>
            </a:pPr>
            <a:r>
              <a:rPr sz="2000" spc="-215" dirty="0">
                <a:latin typeface="Arial"/>
                <a:cs typeface="Arial"/>
              </a:rPr>
              <a:t>La </a:t>
            </a:r>
            <a:r>
              <a:rPr sz="2000" spc="-60" dirty="0">
                <a:latin typeface="Arial"/>
                <a:cs typeface="Arial"/>
              </a:rPr>
              <a:t>norme </a:t>
            </a:r>
            <a:r>
              <a:rPr sz="2000" spc="-215" dirty="0">
                <a:latin typeface="Arial"/>
                <a:cs typeface="Arial"/>
              </a:rPr>
              <a:t>IAS </a:t>
            </a:r>
            <a:r>
              <a:rPr sz="2000" spc="-100" dirty="0">
                <a:latin typeface="Arial"/>
                <a:cs typeface="Arial"/>
              </a:rPr>
              <a:t>38 </a:t>
            </a:r>
            <a:r>
              <a:rPr sz="2000" spc="-40" dirty="0">
                <a:latin typeface="Arial"/>
                <a:cs typeface="Arial"/>
              </a:rPr>
              <a:t>prévoit </a:t>
            </a:r>
            <a:r>
              <a:rPr sz="2000" spc="-60" dirty="0">
                <a:latin typeface="Arial"/>
                <a:cs typeface="Arial"/>
              </a:rPr>
              <a:t>l’évaluation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55" dirty="0">
                <a:latin typeface="Arial"/>
                <a:cs typeface="Arial"/>
              </a:rPr>
              <a:t>comptabilisation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55" dirty="0">
                <a:latin typeface="Arial"/>
                <a:cs typeface="Arial"/>
              </a:rPr>
              <a:t>immobilisations  </a:t>
            </a:r>
            <a:r>
              <a:rPr sz="2000" spc="-65" dirty="0">
                <a:latin typeface="Arial"/>
                <a:cs typeface="Arial"/>
              </a:rPr>
              <a:t>incorporelles </a:t>
            </a:r>
            <a:r>
              <a:rPr sz="2000" spc="-95" dirty="0">
                <a:latin typeface="Arial"/>
                <a:cs typeface="Arial"/>
              </a:rPr>
              <a:t>sauf </a:t>
            </a:r>
            <a:r>
              <a:rPr sz="2000" spc="-100" dirty="0">
                <a:latin typeface="Arial"/>
                <a:cs typeface="Arial"/>
              </a:rPr>
              <a:t>celles </a:t>
            </a:r>
            <a:r>
              <a:rPr sz="2000" spc="-50" dirty="0">
                <a:latin typeface="Arial"/>
                <a:cs typeface="Arial"/>
              </a:rPr>
              <a:t>traitées </a:t>
            </a:r>
            <a:r>
              <a:rPr sz="2000" spc="-60" dirty="0">
                <a:latin typeface="Arial"/>
                <a:cs typeface="Arial"/>
              </a:rPr>
              <a:t>par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85" dirty="0">
                <a:latin typeface="Arial"/>
                <a:cs typeface="Arial"/>
              </a:rPr>
              <a:t>normes </a:t>
            </a:r>
            <a:r>
              <a:rPr sz="2000" spc="-80" dirty="0">
                <a:latin typeface="Arial"/>
                <a:cs typeface="Arial"/>
              </a:rPr>
              <a:t>spécifiques: </a:t>
            </a:r>
            <a:r>
              <a:rPr sz="2000" spc="-60" dirty="0">
                <a:latin typeface="Arial"/>
                <a:cs typeface="Arial"/>
              </a:rPr>
              <a:t>Goodwill </a:t>
            </a:r>
            <a:r>
              <a:rPr sz="2000" spc="-290" dirty="0">
                <a:latin typeface="Arial"/>
                <a:cs typeface="Arial"/>
              </a:rPr>
              <a:t>IFRS</a:t>
            </a:r>
            <a:r>
              <a:rPr sz="2000" spc="-265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3.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spc="-215" dirty="0">
                <a:latin typeface="Arial"/>
                <a:cs typeface="Arial"/>
              </a:rPr>
              <a:t>La </a:t>
            </a:r>
            <a:r>
              <a:rPr sz="2000" spc="-60" dirty="0">
                <a:latin typeface="Arial"/>
                <a:cs typeface="Arial"/>
              </a:rPr>
              <a:t>norme </a:t>
            </a:r>
            <a:r>
              <a:rPr sz="2000" spc="-215" dirty="0">
                <a:latin typeface="Arial"/>
                <a:cs typeface="Arial"/>
              </a:rPr>
              <a:t>IAS </a:t>
            </a:r>
            <a:r>
              <a:rPr sz="2000" spc="-100" dirty="0">
                <a:latin typeface="Arial"/>
                <a:cs typeface="Arial"/>
              </a:rPr>
              <a:t>38 </a:t>
            </a:r>
            <a:r>
              <a:rPr sz="2000" spc="-155" dirty="0">
                <a:latin typeface="Arial"/>
                <a:cs typeface="Arial"/>
              </a:rPr>
              <a:t>a </a:t>
            </a:r>
            <a:r>
              <a:rPr sz="2000" spc="-55" dirty="0">
                <a:latin typeface="Arial"/>
                <a:cs typeface="Arial"/>
              </a:rPr>
              <a:t>été </a:t>
            </a:r>
            <a:r>
              <a:rPr sz="2000" spc="-90" dirty="0">
                <a:latin typeface="Arial"/>
                <a:cs typeface="Arial"/>
              </a:rPr>
              <a:t>approuvée en </a:t>
            </a:r>
            <a:r>
              <a:rPr sz="2000" spc="-5" dirty="0">
                <a:latin typeface="Arial"/>
                <a:cs typeface="Arial"/>
              </a:rPr>
              <a:t>juillet </a:t>
            </a:r>
            <a:r>
              <a:rPr sz="2000" spc="-105" dirty="0">
                <a:latin typeface="Arial"/>
                <a:cs typeface="Arial"/>
              </a:rPr>
              <a:t>1998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00" dirty="0">
                <a:latin typeface="Arial"/>
                <a:cs typeface="Arial"/>
              </a:rPr>
              <a:t>révisée </a:t>
            </a:r>
            <a:r>
              <a:rPr sz="2000" spc="-90" dirty="0">
                <a:latin typeface="Arial"/>
                <a:cs typeface="Arial"/>
              </a:rPr>
              <a:t>en </a:t>
            </a:r>
            <a:r>
              <a:rPr sz="2000" spc="-114" dirty="0">
                <a:latin typeface="Arial"/>
                <a:cs typeface="Arial"/>
              </a:rPr>
              <a:t>mars </a:t>
            </a:r>
            <a:r>
              <a:rPr sz="2000" spc="-95" dirty="0">
                <a:latin typeface="Arial"/>
                <a:cs typeface="Arial"/>
              </a:rPr>
              <a:t>2004, </a:t>
            </a:r>
            <a:r>
              <a:rPr sz="2000" spc="-55" dirty="0">
                <a:latin typeface="Arial"/>
                <a:cs typeface="Arial"/>
              </a:rPr>
              <a:t>elle  </a:t>
            </a:r>
            <a:r>
              <a:rPr sz="2000" spc="-75" dirty="0">
                <a:latin typeface="Arial"/>
                <a:cs typeface="Arial"/>
              </a:rPr>
              <a:t>annule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85" dirty="0">
                <a:latin typeface="Arial"/>
                <a:cs typeface="Arial"/>
              </a:rPr>
              <a:t>remplace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55" dirty="0">
                <a:latin typeface="Arial"/>
                <a:cs typeface="Arial"/>
              </a:rPr>
              <a:t>norme </a:t>
            </a:r>
            <a:r>
              <a:rPr sz="2000" spc="-215" dirty="0">
                <a:latin typeface="Arial"/>
                <a:cs typeface="Arial"/>
              </a:rPr>
              <a:t>IAS </a:t>
            </a:r>
            <a:r>
              <a:rPr sz="2000" spc="-100" dirty="0">
                <a:latin typeface="Arial"/>
                <a:cs typeface="Arial"/>
              </a:rPr>
              <a:t>4 </a:t>
            </a:r>
            <a:r>
              <a:rPr sz="2000" spc="-90" dirty="0">
                <a:latin typeface="Arial"/>
                <a:cs typeface="Arial"/>
              </a:rPr>
              <a:t>en </a:t>
            </a:r>
            <a:r>
              <a:rPr sz="2000" spc="-135" dirty="0">
                <a:latin typeface="Arial"/>
                <a:cs typeface="Arial"/>
              </a:rPr>
              <a:t>ce </a:t>
            </a:r>
            <a:r>
              <a:rPr sz="2000" spc="-35" dirty="0">
                <a:latin typeface="Arial"/>
                <a:cs typeface="Arial"/>
              </a:rPr>
              <a:t>qui </a:t>
            </a:r>
            <a:r>
              <a:rPr sz="2000" spc="-90" dirty="0">
                <a:latin typeface="Arial"/>
                <a:cs typeface="Arial"/>
              </a:rPr>
              <a:t>concerne </a:t>
            </a:r>
            <a:r>
              <a:rPr sz="2000" spc="-60" dirty="0">
                <a:latin typeface="Arial"/>
                <a:cs typeface="Arial"/>
              </a:rPr>
              <a:t>l’amortissement </a:t>
            </a:r>
            <a:r>
              <a:rPr sz="2000" spc="-130" dirty="0">
                <a:latin typeface="Arial"/>
                <a:cs typeface="Arial"/>
              </a:rPr>
              <a:t>des  </a:t>
            </a:r>
            <a:r>
              <a:rPr sz="2000" spc="-55" dirty="0">
                <a:latin typeface="Arial"/>
                <a:cs typeface="Arial"/>
              </a:rPr>
              <a:t>immobilisations </a:t>
            </a:r>
            <a:r>
              <a:rPr sz="2000" spc="-65" dirty="0">
                <a:latin typeface="Arial"/>
                <a:cs typeface="Arial"/>
              </a:rPr>
              <a:t>incorporelles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20" dirty="0">
                <a:latin typeface="Arial"/>
                <a:cs typeface="Arial"/>
              </a:rPr>
              <a:t>l’IAS </a:t>
            </a:r>
            <a:r>
              <a:rPr sz="2000" spc="-80" dirty="0">
                <a:latin typeface="Arial"/>
                <a:cs typeface="Arial"/>
              </a:rPr>
              <a:t>9, </a:t>
            </a:r>
            <a:r>
              <a:rPr sz="2000" spc="-50" dirty="0">
                <a:latin typeface="Arial"/>
                <a:cs typeface="Arial"/>
              </a:rPr>
              <a:t>relative </a:t>
            </a:r>
            <a:r>
              <a:rPr sz="2000" spc="-114" dirty="0">
                <a:latin typeface="Arial"/>
                <a:cs typeface="Arial"/>
              </a:rPr>
              <a:t>aux </a:t>
            </a:r>
            <a:r>
              <a:rPr sz="2000" spc="-65" dirty="0">
                <a:latin typeface="Arial"/>
                <a:cs typeface="Arial"/>
              </a:rPr>
              <a:t>frais </a:t>
            </a:r>
            <a:r>
              <a:rPr sz="2000" spc="-90" dirty="0">
                <a:latin typeface="Arial"/>
                <a:cs typeface="Arial"/>
              </a:rPr>
              <a:t>de recherche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80" dirty="0">
                <a:latin typeface="Arial"/>
                <a:cs typeface="Arial"/>
              </a:rPr>
              <a:t>de  </a:t>
            </a:r>
            <a:r>
              <a:rPr sz="2000" spc="-70" dirty="0">
                <a:latin typeface="Arial"/>
                <a:cs typeface="Arial"/>
              </a:rPr>
              <a:t>développement.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D96B35-B49C-2328-0282-FE30434AAD6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45</a:t>
            </a:fld>
            <a:endParaRPr lang="fr-F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Immobilisations</a:t>
            </a:r>
            <a:r>
              <a:rPr spc="25" dirty="0"/>
              <a:t> </a:t>
            </a:r>
            <a:r>
              <a:rPr spc="-10" dirty="0"/>
              <a:t>incorporelles</a:t>
            </a:r>
          </a:p>
          <a:p>
            <a:pPr marL="889000" algn="ctr">
              <a:lnSpc>
                <a:spcPct val="100000"/>
              </a:lnSpc>
            </a:pPr>
            <a:r>
              <a:rPr spc="-5" dirty="0"/>
              <a:t>IAS </a:t>
            </a:r>
            <a:r>
              <a:rPr dirty="0"/>
              <a:t>38</a:t>
            </a:r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2442463"/>
            <a:ext cx="8268334" cy="398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>
              <a:lnSpc>
                <a:spcPct val="100000"/>
              </a:lnSpc>
              <a:spcBef>
                <a:spcPts val="100"/>
              </a:spcBef>
            </a:pPr>
            <a:r>
              <a:rPr sz="2000" spc="-215" dirty="0">
                <a:latin typeface="Arial"/>
                <a:cs typeface="Arial"/>
              </a:rPr>
              <a:t>IAS </a:t>
            </a:r>
            <a:r>
              <a:rPr sz="2000" spc="-100" dirty="0">
                <a:latin typeface="Arial"/>
                <a:cs typeface="Arial"/>
              </a:rPr>
              <a:t>38 </a:t>
            </a:r>
            <a:r>
              <a:rPr sz="2000" spc="-70" dirty="0">
                <a:latin typeface="Arial"/>
                <a:cs typeface="Arial"/>
              </a:rPr>
              <a:t>s'applique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55" dirty="0">
                <a:latin typeface="Arial"/>
                <a:cs typeface="Arial"/>
              </a:rPr>
              <a:t>comptabilisation </a:t>
            </a:r>
            <a:r>
              <a:rPr sz="2000" spc="-140" dirty="0">
                <a:latin typeface="Arial"/>
                <a:cs typeface="Arial"/>
              </a:rPr>
              <a:t>des </a:t>
            </a:r>
            <a:r>
              <a:rPr sz="2000" spc="-55" dirty="0">
                <a:latin typeface="Arial"/>
                <a:cs typeface="Arial"/>
              </a:rPr>
              <a:t>immobilisations </a:t>
            </a:r>
            <a:r>
              <a:rPr sz="2000" spc="-65" dirty="0">
                <a:latin typeface="Arial"/>
                <a:cs typeface="Arial"/>
              </a:rPr>
              <a:t>incorporelles, </a:t>
            </a:r>
            <a:r>
              <a:rPr sz="2000" spc="-155" dirty="0">
                <a:latin typeface="Arial"/>
                <a:cs typeface="Arial"/>
              </a:rPr>
              <a:t>à  </a:t>
            </a:r>
            <a:r>
              <a:rPr sz="2000" spc="-55" dirty="0">
                <a:latin typeface="Arial"/>
                <a:cs typeface="Arial"/>
              </a:rPr>
              <a:t>l'exception: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55" dirty="0">
                <a:latin typeface="Arial"/>
                <a:cs typeface="Arial"/>
              </a:rPr>
              <a:t>immobilisations </a:t>
            </a:r>
            <a:r>
              <a:rPr sz="2000" spc="-65" dirty="0">
                <a:latin typeface="Arial"/>
                <a:cs typeface="Arial"/>
              </a:rPr>
              <a:t>incorporelles </a:t>
            </a:r>
            <a:r>
              <a:rPr sz="2000" spc="-30" dirty="0">
                <a:latin typeface="Arial"/>
                <a:cs typeface="Arial"/>
              </a:rPr>
              <a:t>entrant </a:t>
            </a:r>
            <a:r>
              <a:rPr sz="2000" spc="-125" dirty="0">
                <a:latin typeface="Arial"/>
                <a:cs typeface="Arial"/>
              </a:rPr>
              <a:t>dans </a:t>
            </a:r>
            <a:r>
              <a:rPr sz="2000" spc="-55" dirty="0">
                <a:latin typeface="Arial"/>
                <a:cs typeface="Arial"/>
              </a:rPr>
              <a:t>le </a:t>
            </a:r>
            <a:r>
              <a:rPr sz="2000" spc="-100" dirty="0">
                <a:latin typeface="Arial"/>
                <a:cs typeface="Arial"/>
              </a:rPr>
              <a:t>champ </a:t>
            </a:r>
            <a:r>
              <a:rPr sz="2000" spc="-50" dirty="0">
                <a:latin typeface="Arial"/>
                <a:cs typeface="Arial"/>
              </a:rPr>
              <a:t>d'application d'une  </a:t>
            </a:r>
            <a:r>
              <a:rPr sz="2000" spc="-45" dirty="0">
                <a:latin typeface="Arial"/>
                <a:cs typeface="Arial"/>
              </a:rPr>
              <a:t>autre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norme</a:t>
            </a:r>
            <a:endParaRPr sz="2000">
              <a:latin typeface="Arial"/>
              <a:cs typeface="Arial"/>
            </a:endParaRPr>
          </a:p>
          <a:p>
            <a:pPr marL="12700" marR="7620" algn="just">
              <a:lnSpc>
                <a:spcPct val="100000"/>
              </a:lnSpc>
              <a:spcBef>
                <a:spcPts val="48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65" dirty="0">
                <a:latin typeface="Arial"/>
                <a:cs typeface="Arial"/>
              </a:rPr>
              <a:t>actifs </a:t>
            </a:r>
            <a:r>
              <a:rPr sz="2000" spc="-70" dirty="0">
                <a:latin typeface="Arial"/>
                <a:cs typeface="Arial"/>
              </a:rPr>
              <a:t>financiers, </a:t>
            </a:r>
            <a:r>
              <a:rPr sz="2000" spc="-55" dirty="0">
                <a:latin typeface="Arial"/>
                <a:cs typeface="Arial"/>
              </a:rPr>
              <a:t>tels </a:t>
            </a:r>
            <a:r>
              <a:rPr sz="2000" spc="-85" dirty="0">
                <a:latin typeface="Arial"/>
                <a:cs typeface="Arial"/>
              </a:rPr>
              <a:t>que </a:t>
            </a:r>
            <a:r>
              <a:rPr sz="2000" spc="-60" dirty="0">
                <a:latin typeface="Arial"/>
                <a:cs typeface="Arial"/>
              </a:rPr>
              <a:t>définis </a:t>
            </a:r>
            <a:r>
              <a:rPr sz="2000" spc="-125" dirty="0">
                <a:latin typeface="Arial"/>
                <a:cs typeface="Arial"/>
              </a:rPr>
              <a:t>dans </a:t>
            </a:r>
            <a:r>
              <a:rPr sz="2000" spc="-215" dirty="0">
                <a:latin typeface="Arial"/>
                <a:cs typeface="Arial"/>
              </a:rPr>
              <a:t>IAS </a:t>
            </a:r>
            <a:r>
              <a:rPr sz="2000" spc="-100" dirty="0">
                <a:latin typeface="Arial"/>
                <a:cs typeface="Arial"/>
              </a:rPr>
              <a:t>32 </a:t>
            </a:r>
            <a:r>
              <a:rPr sz="2000" spc="-50" dirty="0">
                <a:latin typeface="Arial"/>
                <a:cs typeface="Arial"/>
              </a:rPr>
              <a:t>"Instruments </a:t>
            </a:r>
            <a:r>
              <a:rPr sz="2000" spc="-70" dirty="0">
                <a:latin typeface="Arial"/>
                <a:cs typeface="Arial"/>
              </a:rPr>
              <a:t>financiers </a:t>
            </a:r>
            <a:r>
              <a:rPr sz="2000" spc="-20" dirty="0">
                <a:latin typeface="Arial"/>
                <a:cs typeface="Arial"/>
              </a:rPr>
              <a:t>:  </a:t>
            </a:r>
            <a:r>
              <a:rPr sz="2000" spc="-60" dirty="0">
                <a:latin typeface="Arial"/>
                <a:cs typeface="Arial"/>
              </a:rPr>
              <a:t>présentation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»</a:t>
            </a:r>
            <a:endParaRPr sz="200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  <a:spcBef>
                <a:spcPts val="48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55" dirty="0">
                <a:latin typeface="Arial"/>
                <a:cs typeface="Arial"/>
              </a:rPr>
              <a:t>comptabilisation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50" dirty="0">
                <a:latin typeface="Arial"/>
                <a:cs typeface="Arial"/>
              </a:rPr>
              <a:t>l'évaluation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65" dirty="0">
                <a:latin typeface="Arial"/>
                <a:cs typeface="Arial"/>
              </a:rPr>
              <a:t>actifs </a:t>
            </a:r>
            <a:r>
              <a:rPr sz="2000" spc="-45" dirty="0">
                <a:latin typeface="Arial"/>
                <a:cs typeface="Arial"/>
              </a:rPr>
              <a:t>d'exploration </a:t>
            </a:r>
            <a:r>
              <a:rPr sz="2000" spc="-10" dirty="0">
                <a:latin typeface="Arial"/>
                <a:cs typeface="Arial"/>
              </a:rPr>
              <a:t>et  </a:t>
            </a:r>
            <a:r>
              <a:rPr sz="2000" spc="-55" dirty="0">
                <a:latin typeface="Arial"/>
                <a:cs typeface="Arial"/>
              </a:rPr>
              <a:t>d'évaluation </a:t>
            </a:r>
            <a:r>
              <a:rPr sz="2000" spc="-245" dirty="0">
                <a:latin typeface="Arial"/>
                <a:cs typeface="Arial"/>
              </a:rPr>
              <a:t>(IFRS </a:t>
            </a:r>
            <a:r>
              <a:rPr sz="2000" spc="-100" dirty="0">
                <a:latin typeface="Arial"/>
                <a:cs typeface="Arial"/>
              </a:rPr>
              <a:t>6 </a:t>
            </a:r>
            <a:r>
              <a:rPr sz="2000" spc="-70" dirty="0">
                <a:latin typeface="Arial"/>
                <a:cs typeface="Arial"/>
              </a:rPr>
              <a:t>"Prospection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65" dirty="0">
                <a:latin typeface="Arial"/>
                <a:cs typeface="Arial"/>
              </a:rPr>
              <a:t>évaluation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120" dirty="0">
                <a:latin typeface="Arial"/>
                <a:cs typeface="Arial"/>
              </a:rPr>
              <a:t>ressources </a:t>
            </a:r>
            <a:r>
              <a:rPr sz="2000" spc="-65" dirty="0">
                <a:latin typeface="Arial"/>
                <a:cs typeface="Arial"/>
              </a:rPr>
              <a:t>minérales" </a:t>
            </a:r>
            <a:r>
              <a:rPr sz="2000" spc="-60" dirty="0">
                <a:latin typeface="Arial"/>
                <a:cs typeface="Arial"/>
              </a:rPr>
              <a:t>),</a:t>
            </a:r>
            <a:r>
              <a:rPr sz="2000" spc="-18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et</a:t>
            </a:r>
            <a:endParaRPr sz="20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48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125" dirty="0">
                <a:latin typeface="Arial"/>
                <a:cs typeface="Arial"/>
              </a:rPr>
              <a:t>dépenses </a:t>
            </a:r>
            <a:r>
              <a:rPr sz="2000" spc="-65" dirty="0">
                <a:latin typeface="Arial"/>
                <a:cs typeface="Arial"/>
              </a:rPr>
              <a:t>relatives </a:t>
            </a:r>
            <a:r>
              <a:rPr sz="2000" spc="-114" dirty="0">
                <a:latin typeface="Arial"/>
                <a:cs typeface="Arial"/>
              </a:rPr>
              <a:t>aux </a:t>
            </a:r>
            <a:r>
              <a:rPr sz="2000" spc="-40" dirty="0">
                <a:latin typeface="Arial"/>
                <a:cs typeface="Arial"/>
              </a:rPr>
              <a:t>droits </a:t>
            </a:r>
            <a:r>
              <a:rPr sz="2000" spc="-65" dirty="0">
                <a:latin typeface="Arial"/>
                <a:cs typeface="Arial"/>
              </a:rPr>
              <a:t>miniers,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65" dirty="0">
                <a:latin typeface="Arial"/>
                <a:cs typeface="Arial"/>
              </a:rPr>
              <a:t>prospection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35" dirty="0">
                <a:latin typeface="Arial"/>
                <a:cs typeface="Arial"/>
              </a:rPr>
              <a:t>l'extraction </a:t>
            </a:r>
            <a:r>
              <a:rPr sz="2000" spc="-90" dirty="0">
                <a:latin typeface="Arial"/>
                <a:cs typeface="Arial"/>
              </a:rPr>
              <a:t>de  </a:t>
            </a:r>
            <a:r>
              <a:rPr sz="2000" spc="-75" dirty="0">
                <a:latin typeface="Arial"/>
                <a:cs typeface="Arial"/>
              </a:rPr>
              <a:t>minerais,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40" dirty="0">
                <a:latin typeface="Arial"/>
                <a:cs typeface="Arial"/>
              </a:rPr>
              <a:t>pétrole,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195" dirty="0">
                <a:latin typeface="Arial"/>
                <a:cs typeface="Arial"/>
              </a:rPr>
              <a:t>gaz</a:t>
            </a:r>
            <a:r>
              <a:rPr sz="2000" spc="165" dirty="0">
                <a:latin typeface="Arial"/>
                <a:cs typeface="Arial"/>
              </a:rPr>
              <a:t> </a:t>
            </a:r>
            <a:r>
              <a:rPr sz="2000" spc="-45" dirty="0">
                <a:latin typeface="Arial"/>
                <a:cs typeface="Arial"/>
              </a:rPr>
              <a:t>naturel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60" dirty="0">
                <a:latin typeface="Arial"/>
                <a:cs typeface="Arial"/>
              </a:rPr>
              <a:t>d'autres </a:t>
            </a:r>
            <a:r>
              <a:rPr sz="2000" spc="-114" dirty="0">
                <a:latin typeface="Arial"/>
                <a:cs typeface="Arial"/>
              </a:rPr>
              <a:t>ressources </a:t>
            </a:r>
            <a:r>
              <a:rPr sz="2000" spc="-75" dirty="0">
                <a:latin typeface="Arial"/>
                <a:cs typeface="Arial"/>
              </a:rPr>
              <a:t>similaires </a:t>
            </a:r>
            <a:r>
              <a:rPr sz="2000" spc="-60" dirty="0">
                <a:latin typeface="Arial"/>
                <a:cs typeface="Arial"/>
              </a:rPr>
              <a:t>non  </a:t>
            </a:r>
            <a:r>
              <a:rPr sz="2000" spc="-85" dirty="0">
                <a:latin typeface="Arial"/>
                <a:cs typeface="Arial"/>
              </a:rPr>
              <a:t>renouvelables.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2B1527-5E96-1BC6-88D1-0A20C1787CF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46</a:t>
            </a:fld>
            <a:endParaRPr lang="fr-F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Immobilisations</a:t>
            </a:r>
            <a:r>
              <a:rPr spc="25" dirty="0"/>
              <a:t> </a:t>
            </a:r>
            <a:r>
              <a:rPr spc="-10" dirty="0"/>
              <a:t>incorporelles</a:t>
            </a:r>
          </a:p>
          <a:p>
            <a:pPr marL="889000" algn="ctr">
              <a:lnSpc>
                <a:spcPct val="100000"/>
              </a:lnSpc>
            </a:pPr>
            <a:r>
              <a:rPr spc="-5" dirty="0"/>
              <a:t>IAS </a:t>
            </a:r>
            <a:r>
              <a:rPr dirty="0"/>
              <a:t>38</a:t>
            </a:r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52689" y="2518053"/>
            <a:ext cx="7976870" cy="3604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822960" algn="l"/>
                <a:tab pos="1324610" algn="l"/>
                <a:tab pos="2520950" algn="l"/>
                <a:tab pos="3025140" algn="l"/>
                <a:tab pos="5125085" algn="l"/>
                <a:tab pos="5815965" algn="l"/>
              </a:tabLst>
            </a:pPr>
            <a:r>
              <a:rPr sz="2800" spc="-590" dirty="0">
                <a:latin typeface="Arial"/>
                <a:cs typeface="Arial"/>
              </a:rPr>
              <a:t>L</a:t>
            </a:r>
            <a:r>
              <a:rPr sz="2800" spc="70" dirty="0">
                <a:latin typeface="Arial"/>
                <a:cs typeface="Arial"/>
              </a:rPr>
              <a:t>’</a:t>
            </a:r>
            <a:r>
              <a:rPr sz="2800" spc="-75" dirty="0">
                <a:latin typeface="Arial"/>
                <a:cs typeface="Arial"/>
              </a:rPr>
              <a:t>I</a:t>
            </a:r>
            <a:r>
              <a:rPr sz="2800" spc="-250" dirty="0">
                <a:latin typeface="Arial"/>
                <a:cs typeface="Arial"/>
              </a:rPr>
              <a:t>A</a:t>
            </a:r>
            <a:r>
              <a:rPr sz="2800" spc="-585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35" dirty="0">
                <a:latin typeface="Arial"/>
                <a:cs typeface="Arial"/>
              </a:rPr>
              <a:t>3</a:t>
            </a:r>
            <a:r>
              <a:rPr sz="2800" spc="-145" dirty="0">
                <a:latin typeface="Arial"/>
                <a:cs typeface="Arial"/>
              </a:rPr>
              <a:t>8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20" dirty="0">
                <a:latin typeface="Arial"/>
                <a:cs typeface="Arial"/>
              </a:rPr>
              <a:t>i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-95" dirty="0">
                <a:latin typeface="Arial"/>
                <a:cs typeface="Arial"/>
              </a:rPr>
              <a:t>p</a:t>
            </a:r>
            <a:r>
              <a:rPr sz="2800" spc="-75" dirty="0">
                <a:latin typeface="Arial"/>
                <a:cs typeface="Arial"/>
              </a:rPr>
              <a:t>o</a:t>
            </a:r>
            <a:r>
              <a:rPr sz="2800" spc="-315" dirty="0">
                <a:latin typeface="Arial"/>
                <a:cs typeface="Arial"/>
              </a:rPr>
              <a:t>s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95" dirty="0">
                <a:latin typeface="Arial"/>
                <a:cs typeface="Arial"/>
              </a:rPr>
              <a:t>d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40" dirty="0">
                <a:latin typeface="Arial"/>
                <a:cs typeface="Arial"/>
              </a:rPr>
              <a:t>c</a:t>
            </a:r>
            <a:r>
              <a:rPr sz="2800" spc="-85" dirty="0">
                <a:latin typeface="Arial"/>
                <a:cs typeface="Arial"/>
              </a:rPr>
              <a:t>o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-95" dirty="0">
                <a:latin typeface="Arial"/>
                <a:cs typeface="Arial"/>
              </a:rPr>
              <a:t>p</a:t>
            </a:r>
            <a:r>
              <a:rPr sz="2800" spc="114" dirty="0">
                <a:latin typeface="Arial"/>
                <a:cs typeface="Arial"/>
              </a:rPr>
              <a:t>t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-95" dirty="0">
                <a:latin typeface="Arial"/>
                <a:cs typeface="Arial"/>
              </a:rPr>
              <a:t>b</a:t>
            </a:r>
            <a:r>
              <a:rPr sz="2800" spc="20" dirty="0">
                <a:latin typeface="Arial"/>
                <a:cs typeface="Arial"/>
              </a:rPr>
              <a:t>i</a:t>
            </a:r>
            <a:r>
              <a:rPr sz="2800" spc="5" dirty="0">
                <a:latin typeface="Arial"/>
                <a:cs typeface="Arial"/>
              </a:rPr>
              <a:t>li</a:t>
            </a:r>
            <a:r>
              <a:rPr sz="2800" spc="-315" dirty="0">
                <a:latin typeface="Arial"/>
                <a:cs typeface="Arial"/>
              </a:rPr>
              <a:t>s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40" dirty="0">
                <a:latin typeface="Arial"/>
                <a:cs typeface="Arial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85" dirty="0">
                <a:latin typeface="Arial"/>
                <a:cs typeface="Arial"/>
              </a:rPr>
              <a:t>u</a:t>
            </a:r>
            <a:r>
              <a:rPr sz="2800" spc="-95" dirty="0">
                <a:latin typeface="Arial"/>
                <a:cs typeface="Arial"/>
              </a:rPr>
              <a:t>n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-105" dirty="0">
                <a:latin typeface="Arial"/>
                <a:cs typeface="Arial"/>
              </a:rPr>
              <a:t>mm</a:t>
            </a:r>
            <a:r>
              <a:rPr sz="2800" spc="-75" dirty="0">
                <a:latin typeface="Arial"/>
                <a:cs typeface="Arial"/>
              </a:rPr>
              <a:t>o</a:t>
            </a:r>
            <a:r>
              <a:rPr sz="2800" spc="-95" dirty="0">
                <a:latin typeface="Arial"/>
                <a:cs typeface="Arial"/>
              </a:rPr>
              <a:t>b</a:t>
            </a:r>
            <a:r>
              <a:rPr sz="2800" spc="5" dirty="0">
                <a:latin typeface="Arial"/>
                <a:cs typeface="Arial"/>
              </a:rPr>
              <a:t>il</a:t>
            </a:r>
            <a:r>
              <a:rPr sz="2800" spc="20" dirty="0">
                <a:latin typeface="Arial"/>
                <a:cs typeface="Arial"/>
              </a:rPr>
              <a:t>i</a:t>
            </a:r>
            <a:r>
              <a:rPr sz="2800" spc="-315" dirty="0">
                <a:latin typeface="Arial"/>
                <a:cs typeface="Arial"/>
              </a:rPr>
              <a:t>s</a:t>
            </a:r>
            <a:r>
              <a:rPr sz="2800" spc="-240" dirty="0">
                <a:latin typeface="Arial"/>
                <a:cs typeface="Arial"/>
              </a:rPr>
              <a:t>a</a:t>
            </a:r>
            <a:r>
              <a:rPr sz="2800" spc="150" dirty="0">
                <a:latin typeface="Arial"/>
                <a:cs typeface="Arial"/>
              </a:rPr>
              <a:t>t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-75" dirty="0">
                <a:latin typeface="Arial"/>
                <a:cs typeface="Arial"/>
              </a:rPr>
              <a:t>o</a:t>
            </a:r>
            <a:r>
              <a:rPr sz="2800" spc="-70" dirty="0">
                <a:latin typeface="Arial"/>
                <a:cs typeface="Arial"/>
              </a:rPr>
              <a:t>n 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Arial"/>
                <a:cs typeface="Arial"/>
              </a:rPr>
              <a:t>incorporelle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spc="-114" dirty="0">
                <a:latin typeface="Arial"/>
                <a:cs typeface="Arial"/>
              </a:rPr>
              <a:t>si: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2305"/>
              </a:spcBef>
              <a:buFont typeface="Wingdings"/>
              <a:buChar char=""/>
              <a:tabLst>
                <a:tab pos="375920" algn="l"/>
                <a:tab pos="772795" algn="l"/>
                <a:tab pos="1431290" algn="l"/>
                <a:tab pos="2953385" algn="l"/>
                <a:tab pos="3730625" algn="l"/>
                <a:tab pos="4355465" algn="l"/>
                <a:tab pos="6021705" algn="l"/>
              </a:tabLst>
            </a:pPr>
            <a:r>
              <a:rPr sz="2800" spc="-75" dirty="0">
                <a:latin typeface="Arial"/>
                <a:cs typeface="Arial"/>
              </a:rPr>
              <a:t>I</a:t>
            </a:r>
            <a:r>
              <a:rPr sz="2800" spc="15" dirty="0">
                <a:latin typeface="Arial"/>
                <a:cs typeface="Arial"/>
              </a:rPr>
              <a:t>l</a:t>
            </a:r>
            <a:r>
              <a:rPr sz="2800" spc="15" dirty="0">
                <a:latin typeface="Times New Roman"/>
                <a:cs typeface="Times New Roman"/>
              </a:rPr>
              <a:t>	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350" dirty="0">
                <a:latin typeface="Arial"/>
                <a:cs typeface="Arial"/>
              </a:rPr>
              <a:t>s</a:t>
            </a:r>
            <a:r>
              <a:rPr sz="2800" spc="155" dirty="0">
                <a:latin typeface="Arial"/>
                <a:cs typeface="Arial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85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85" dirty="0">
                <a:latin typeface="Arial"/>
                <a:cs typeface="Arial"/>
              </a:rPr>
              <a:t>o</a:t>
            </a:r>
            <a:r>
              <a:rPr sz="2800" spc="-95" dirty="0">
                <a:latin typeface="Arial"/>
                <a:cs typeface="Arial"/>
              </a:rPr>
              <a:t>b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-95" dirty="0">
                <a:latin typeface="Arial"/>
                <a:cs typeface="Arial"/>
              </a:rPr>
              <a:t>b</a:t>
            </a:r>
            <a:r>
              <a:rPr sz="2800" spc="5" dirty="0">
                <a:latin typeface="Arial"/>
                <a:cs typeface="Arial"/>
              </a:rPr>
              <a:t>l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85" dirty="0">
                <a:latin typeface="Arial"/>
                <a:cs typeface="Arial"/>
              </a:rPr>
              <a:t>q</a:t>
            </a:r>
            <a:r>
              <a:rPr sz="2800" spc="-95" dirty="0">
                <a:latin typeface="Arial"/>
                <a:cs typeface="Arial"/>
              </a:rPr>
              <a:t>u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" dirty="0">
                <a:latin typeface="Arial"/>
                <a:cs typeface="Arial"/>
              </a:rPr>
              <a:t>l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65" dirty="0">
                <a:latin typeface="Arial"/>
                <a:cs typeface="Arial"/>
              </a:rPr>
              <a:t>a</a:t>
            </a:r>
            <a:r>
              <a:rPr sz="2800" spc="-180" dirty="0">
                <a:latin typeface="Arial"/>
                <a:cs typeface="Arial"/>
              </a:rPr>
              <a:t>v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-120" dirty="0">
                <a:latin typeface="Arial"/>
                <a:cs typeface="Arial"/>
              </a:rPr>
              <a:t>n</a:t>
            </a:r>
            <a:r>
              <a:rPr sz="2800" spc="114" dirty="0">
                <a:latin typeface="Arial"/>
                <a:cs typeface="Arial"/>
              </a:rPr>
              <a:t>t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-270" dirty="0">
                <a:latin typeface="Arial"/>
                <a:cs typeface="Arial"/>
              </a:rPr>
              <a:t>g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70" dirty="0">
                <a:latin typeface="Arial"/>
                <a:cs typeface="Arial"/>
              </a:rPr>
              <a:t>é</a:t>
            </a:r>
            <a:r>
              <a:rPr sz="2800" spc="-240" dirty="0">
                <a:latin typeface="Arial"/>
                <a:cs typeface="Arial"/>
              </a:rPr>
              <a:t>c</a:t>
            </a:r>
            <a:r>
              <a:rPr sz="2800" spc="-85" dirty="0">
                <a:latin typeface="Arial"/>
                <a:cs typeface="Arial"/>
              </a:rPr>
              <a:t>o</a:t>
            </a:r>
            <a:r>
              <a:rPr sz="2800" spc="-95" dirty="0">
                <a:latin typeface="Arial"/>
                <a:cs typeface="Arial"/>
              </a:rPr>
              <a:t>n</a:t>
            </a:r>
            <a:r>
              <a:rPr sz="2800" spc="-85" dirty="0">
                <a:latin typeface="Arial"/>
                <a:cs typeface="Arial"/>
              </a:rPr>
              <a:t>o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20" dirty="0">
                <a:latin typeface="Arial"/>
                <a:cs typeface="Arial"/>
              </a:rPr>
              <a:t>i</a:t>
            </a:r>
            <a:r>
              <a:rPr sz="2800" spc="-85" dirty="0">
                <a:latin typeface="Arial"/>
                <a:cs typeface="Arial"/>
              </a:rPr>
              <a:t>qu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240" dirty="0">
                <a:latin typeface="Arial"/>
                <a:cs typeface="Arial"/>
              </a:rPr>
              <a:t>s 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Arial"/>
                <a:cs typeface="Arial"/>
              </a:rPr>
              <a:t>futurs </a:t>
            </a:r>
            <a:r>
              <a:rPr sz="2800" spc="-75" dirty="0">
                <a:latin typeface="Arial"/>
                <a:cs typeface="Arial"/>
              </a:rPr>
              <a:t>attribuables </a:t>
            </a:r>
            <a:r>
              <a:rPr sz="2800" spc="-220" dirty="0">
                <a:latin typeface="Arial"/>
                <a:cs typeface="Arial"/>
              </a:rPr>
              <a:t>à </a:t>
            </a:r>
            <a:r>
              <a:rPr sz="2800" spc="-50" dirty="0">
                <a:latin typeface="Arial"/>
                <a:cs typeface="Arial"/>
              </a:rPr>
              <a:t>l’actif </a:t>
            </a:r>
            <a:r>
              <a:rPr sz="2800" spc="-10" dirty="0">
                <a:latin typeface="Arial"/>
                <a:cs typeface="Arial"/>
              </a:rPr>
              <a:t>iront </a:t>
            </a:r>
            <a:r>
              <a:rPr sz="2800" spc="-220" dirty="0">
                <a:latin typeface="Arial"/>
                <a:cs typeface="Arial"/>
              </a:rPr>
              <a:t>à</a:t>
            </a:r>
            <a:r>
              <a:rPr sz="2800" spc="-400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l’entité.</a:t>
            </a:r>
            <a:endParaRPr sz="2800">
              <a:latin typeface="Arial"/>
              <a:cs typeface="Arial"/>
            </a:endParaRPr>
          </a:p>
          <a:p>
            <a:pPr marL="373380" indent="-361315">
              <a:lnSpc>
                <a:spcPct val="100000"/>
              </a:lnSpc>
              <a:spcBef>
                <a:spcPts val="2350"/>
              </a:spcBef>
              <a:buFont typeface="Wingdings"/>
              <a:buChar char=""/>
              <a:tabLst>
                <a:tab pos="374015" algn="l"/>
              </a:tabLst>
            </a:pPr>
            <a:r>
              <a:rPr sz="2800" spc="-275" dirty="0">
                <a:latin typeface="Arial"/>
                <a:cs typeface="Arial"/>
              </a:rPr>
              <a:t>Le </a:t>
            </a:r>
            <a:r>
              <a:rPr sz="2800" spc="-65" dirty="0">
                <a:latin typeface="Arial"/>
                <a:cs typeface="Arial"/>
              </a:rPr>
              <a:t>coût </a:t>
            </a:r>
            <a:r>
              <a:rPr sz="2800" spc="-130" dirty="0">
                <a:latin typeface="Arial"/>
                <a:cs typeface="Arial"/>
              </a:rPr>
              <a:t>de </a:t>
            </a:r>
            <a:r>
              <a:rPr sz="2800" spc="-80" dirty="0">
                <a:latin typeface="Arial"/>
                <a:cs typeface="Arial"/>
              </a:rPr>
              <a:t>cet </a:t>
            </a:r>
            <a:r>
              <a:rPr sz="2800" spc="-40" dirty="0">
                <a:latin typeface="Arial"/>
                <a:cs typeface="Arial"/>
              </a:rPr>
              <a:t>actif </a:t>
            </a:r>
            <a:r>
              <a:rPr sz="2800" spc="-50" dirty="0">
                <a:latin typeface="Arial"/>
                <a:cs typeface="Arial"/>
              </a:rPr>
              <a:t>peut être </a:t>
            </a:r>
            <a:r>
              <a:rPr sz="2800" spc="-140" dirty="0">
                <a:latin typeface="Arial"/>
                <a:cs typeface="Arial"/>
              </a:rPr>
              <a:t>évalué </a:t>
            </a:r>
            <a:r>
              <a:rPr sz="2800" spc="-130" dirty="0">
                <a:latin typeface="Arial"/>
                <a:cs typeface="Arial"/>
              </a:rPr>
              <a:t>de </a:t>
            </a:r>
            <a:r>
              <a:rPr sz="2800" spc="-125" dirty="0">
                <a:latin typeface="Arial"/>
                <a:cs typeface="Arial"/>
              </a:rPr>
              <a:t>façon</a:t>
            </a:r>
            <a:r>
              <a:rPr sz="2800" spc="-475" dirty="0">
                <a:latin typeface="Arial"/>
                <a:cs typeface="Arial"/>
              </a:rPr>
              <a:t> </a:t>
            </a:r>
            <a:r>
              <a:rPr sz="2800" spc="-70" dirty="0">
                <a:latin typeface="Arial"/>
                <a:cs typeface="Arial"/>
              </a:rPr>
              <a:t>fiable.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F1A432-7560-DC0A-DB7A-DD2E05FB11C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47</a:t>
            </a:fld>
            <a:endParaRPr lang="fr-FR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1357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Immobilisations</a:t>
            </a:r>
            <a:r>
              <a:rPr spc="25" dirty="0"/>
              <a:t> </a:t>
            </a:r>
            <a:r>
              <a:rPr spc="-10" dirty="0"/>
              <a:t>incorporelles</a:t>
            </a:r>
          </a:p>
          <a:p>
            <a:pPr marL="889000" algn="ctr">
              <a:lnSpc>
                <a:spcPct val="100000"/>
              </a:lnSpc>
            </a:pPr>
            <a:r>
              <a:rPr spc="-5" dirty="0"/>
              <a:t>IAS </a:t>
            </a:r>
            <a:r>
              <a:rPr dirty="0"/>
              <a:t>38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67696" y="2005075"/>
            <a:ext cx="8661400" cy="4853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00000"/>
              </a:lnSpc>
              <a:spcBef>
                <a:spcPts val="100"/>
              </a:spcBef>
              <a:tabLst>
                <a:tab pos="5954395" algn="l"/>
              </a:tabLst>
            </a:pPr>
            <a:r>
              <a:rPr sz="2400" b="1" i="1" spc="-220" dirty="0">
                <a:latin typeface="Arial"/>
                <a:cs typeface="Arial"/>
              </a:rPr>
              <a:t>Pour  </a:t>
            </a:r>
            <a:r>
              <a:rPr sz="2400" b="1" i="1" spc="-135" dirty="0">
                <a:latin typeface="Arial"/>
                <a:cs typeface="Arial"/>
              </a:rPr>
              <a:t>activer </a:t>
            </a:r>
            <a:r>
              <a:rPr sz="2400" b="1" i="1" spc="-215" dirty="0">
                <a:latin typeface="Arial"/>
                <a:cs typeface="Arial"/>
              </a:rPr>
              <a:t>les</a:t>
            </a:r>
            <a:r>
              <a:rPr sz="2400" b="1" i="1" dirty="0">
                <a:latin typeface="Arial"/>
                <a:cs typeface="Arial"/>
              </a:rPr>
              <a:t> </a:t>
            </a:r>
            <a:r>
              <a:rPr sz="2400" b="1" i="1" spc="-170" dirty="0">
                <a:latin typeface="Arial"/>
                <a:cs typeface="Arial"/>
              </a:rPr>
              <a:t>immobilisations</a:t>
            </a:r>
            <a:r>
              <a:rPr sz="2400" b="1" i="1" spc="30" dirty="0">
                <a:latin typeface="Arial"/>
                <a:cs typeface="Arial"/>
              </a:rPr>
              <a:t> </a:t>
            </a:r>
            <a:r>
              <a:rPr sz="2400" b="1" i="1" spc="-185" dirty="0">
                <a:latin typeface="Arial"/>
                <a:cs typeface="Arial"/>
              </a:rPr>
              <a:t>incorporelles</a:t>
            </a:r>
            <a:r>
              <a:rPr sz="2400" spc="-185" dirty="0">
                <a:latin typeface="Times New Roman"/>
                <a:cs typeface="Times New Roman"/>
              </a:rPr>
              <a:t>	</a:t>
            </a:r>
            <a:r>
              <a:rPr sz="2400" b="1" i="1" spc="-185" dirty="0">
                <a:latin typeface="Arial"/>
                <a:cs typeface="Arial"/>
              </a:rPr>
              <a:t>en </a:t>
            </a:r>
            <a:r>
              <a:rPr sz="2400" b="1" i="1" spc="-254" dirty="0">
                <a:latin typeface="Arial"/>
                <a:cs typeface="Arial"/>
              </a:rPr>
              <a:t>cours </a:t>
            </a:r>
            <a:r>
              <a:rPr sz="2400" b="1" i="1" spc="-120" dirty="0">
                <a:latin typeface="Arial"/>
                <a:cs typeface="Arial"/>
              </a:rPr>
              <a:t>6 </a:t>
            </a:r>
            <a:r>
              <a:rPr sz="2400" b="1" i="1" spc="-195" dirty="0">
                <a:latin typeface="Arial"/>
                <a:cs typeface="Arial"/>
              </a:rPr>
              <a:t>conditions  </a:t>
            </a:r>
            <a:r>
              <a:rPr sz="2400" b="1" i="1" spc="-155" dirty="0">
                <a:latin typeface="Arial"/>
                <a:cs typeface="Arial"/>
              </a:rPr>
              <a:t>doivent </a:t>
            </a:r>
            <a:r>
              <a:rPr sz="2400" b="1" i="1" spc="-100" dirty="0">
                <a:latin typeface="Arial"/>
                <a:cs typeface="Arial"/>
              </a:rPr>
              <a:t>être</a:t>
            </a:r>
            <a:r>
              <a:rPr sz="2400" b="1" i="1" spc="-114" dirty="0">
                <a:latin typeface="Arial"/>
                <a:cs typeface="Arial"/>
              </a:rPr>
              <a:t> </a:t>
            </a:r>
            <a:r>
              <a:rPr sz="2400" b="1" i="1" spc="-210" dirty="0">
                <a:latin typeface="Arial"/>
                <a:cs typeface="Arial"/>
              </a:rPr>
              <a:t>observées: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75"/>
              </a:spcBef>
              <a:buSzPct val="95833"/>
              <a:buChar char="•"/>
              <a:tabLst>
                <a:tab pos="120650" algn="l"/>
                <a:tab pos="1655445" algn="l"/>
                <a:tab pos="3200400" algn="l"/>
                <a:tab pos="4090035" algn="l"/>
                <a:tab pos="6045200" algn="l"/>
                <a:tab pos="6660515" algn="l"/>
              </a:tabLst>
            </a:pPr>
            <a:r>
              <a:rPr sz="2400" spc="-425" dirty="0">
                <a:latin typeface="Arial"/>
                <a:cs typeface="Arial"/>
              </a:rPr>
              <a:t>F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15" dirty="0">
                <a:latin typeface="Arial"/>
                <a:cs typeface="Arial"/>
              </a:rPr>
              <a:t>i</a:t>
            </a:r>
            <a:r>
              <a:rPr sz="2400" spc="-270" dirty="0">
                <a:latin typeface="Arial"/>
                <a:cs typeface="Arial"/>
              </a:rPr>
              <a:t>s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-50" dirty="0">
                <a:latin typeface="Arial"/>
                <a:cs typeface="Arial"/>
              </a:rPr>
              <a:t>b</a:t>
            </a:r>
            <a:r>
              <a:rPr sz="2400" spc="-20" dirty="0">
                <a:latin typeface="Arial"/>
                <a:cs typeface="Arial"/>
              </a:rPr>
              <a:t>i</a:t>
            </a:r>
            <a:r>
              <a:rPr sz="2400" spc="1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110" dirty="0">
                <a:latin typeface="Arial"/>
                <a:cs typeface="Arial"/>
              </a:rPr>
              <a:t>t</a:t>
            </a:r>
            <a:r>
              <a:rPr sz="2400" spc="-145" dirty="0">
                <a:latin typeface="Arial"/>
                <a:cs typeface="Arial"/>
              </a:rPr>
              <a:t>é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110" dirty="0">
                <a:latin typeface="Arial"/>
                <a:cs typeface="Arial"/>
              </a:rPr>
              <a:t>t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spc="-185" dirty="0">
                <a:latin typeface="Arial"/>
                <a:cs typeface="Arial"/>
              </a:rPr>
              <a:t>c</a:t>
            </a:r>
            <a:r>
              <a:rPr sz="2400" spc="-60" dirty="0">
                <a:latin typeface="Arial"/>
                <a:cs typeface="Arial"/>
              </a:rPr>
              <a:t>hn</a:t>
            </a:r>
            <a:r>
              <a:rPr sz="2400" spc="-25" dirty="0">
                <a:latin typeface="Arial"/>
                <a:cs typeface="Arial"/>
              </a:rPr>
              <a:t>i</a:t>
            </a:r>
            <a:r>
              <a:rPr sz="2400" spc="-105" dirty="0">
                <a:latin typeface="Arial"/>
                <a:cs typeface="Arial"/>
              </a:rPr>
              <a:t>qu</a:t>
            </a:r>
            <a:r>
              <a:rPr sz="2400" spc="-100" dirty="0">
                <a:latin typeface="Arial"/>
                <a:cs typeface="Arial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80" dirty="0">
                <a:latin typeface="Arial"/>
                <a:cs typeface="Arial"/>
              </a:rPr>
              <a:t>p</a:t>
            </a:r>
            <a:r>
              <a:rPr sz="2400" spc="-85" dirty="0">
                <a:latin typeface="Arial"/>
                <a:cs typeface="Arial"/>
              </a:rPr>
              <a:t>o</a:t>
            </a:r>
            <a:r>
              <a:rPr sz="2400" spc="-30" dirty="0">
                <a:latin typeface="Arial"/>
                <a:cs typeface="Arial"/>
              </a:rPr>
              <a:t>u</a:t>
            </a:r>
            <a:r>
              <a:rPr sz="2400" spc="-15" dirty="0">
                <a:latin typeface="Arial"/>
                <a:cs typeface="Arial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15" dirty="0">
                <a:latin typeface="Arial"/>
                <a:cs typeface="Arial"/>
              </a:rPr>
              <a:t>l</a:t>
            </a:r>
            <a:r>
              <a:rPr sz="2400" spc="-114" dirty="0">
                <a:latin typeface="Arial"/>
                <a:cs typeface="Arial"/>
              </a:rPr>
              <a:t>’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-185" dirty="0">
                <a:latin typeface="Arial"/>
                <a:cs typeface="Arial"/>
              </a:rPr>
              <a:t>c</a:t>
            </a:r>
            <a:r>
              <a:rPr sz="2400" spc="-114" dirty="0">
                <a:latin typeface="Arial"/>
                <a:cs typeface="Arial"/>
              </a:rPr>
              <a:t>h</a:t>
            </a:r>
            <a:r>
              <a:rPr sz="2400" spc="-120" dirty="0">
                <a:latin typeface="Arial"/>
                <a:cs typeface="Arial"/>
              </a:rPr>
              <a:t>è</a:t>
            </a:r>
            <a:r>
              <a:rPr sz="2400" spc="-150" dirty="0">
                <a:latin typeface="Arial"/>
                <a:cs typeface="Arial"/>
              </a:rPr>
              <a:t>v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spc="-85" dirty="0">
                <a:latin typeface="Arial"/>
                <a:cs typeface="Arial"/>
              </a:rPr>
              <a:t>m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spc="-100" dirty="0">
                <a:latin typeface="Arial"/>
                <a:cs typeface="Arial"/>
              </a:rPr>
              <a:t>n</a:t>
            </a:r>
            <a:r>
              <a:rPr sz="2400" spc="135" dirty="0">
                <a:latin typeface="Arial"/>
                <a:cs typeface="Arial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14" dirty="0">
                <a:latin typeface="Arial"/>
                <a:cs typeface="Arial"/>
              </a:rPr>
              <a:t>d</a:t>
            </a:r>
            <a:r>
              <a:rPr sz="2400" spc="-110" dirty="0">
                <a:latin typeface="Arial"/>
                <a:cs typeface="Arial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15" dirty="0">
                <a:latin typeface="Arial"/>
                <a:cs typeface="Arial"/>
              </a:rPr>
              <a:t>l</a:t>
            </a:r>
            <a:r>
              <a:rPr sz="2400" spc="75" dirty="0">
                <a:latin typeface="Arial"/>
                <a:cs typeface="Arial"/>
              </a:rPr>
              <a:t>’</a:t>
            </a:r>
            <a:r>
              <a:rPr sz="2400" spc="15" dirty="0">
                <a:latin typeface="Arial"/>
                <a:cs typeface="Arial"/>
              </a:rPr>
              <a:t>i</a:t>
            </a:r>
            <a:r>
              <a:rPr sz="2400" spc="-95" dirty="0">
                <a:latin typeface="Arial"/>
                <a:cs typeface="Arial"/>
              </a:rPr>
              <a:t>m</a:t>
            </a:r>
            <a:r>
              <a:rPr sz="2400" spc="-85" dirty="0">
                <a:latin typeface="Arial"/>
                <a:cs typeface="Arial"/>
              </a:rPr>
              <a:t>m</a:t>
            </a:r>
            <a:r>
              <a:rPr sz="2400" spc="-80" dirty="0">
                <a:latin typeface="Arial"/>
                <a:cs typeface="Arial"/>
              </a:rPr>
              <a:t>o</a:t>
            </a:r>
            <a:r>
              <a:rPr sz="2400" spc="-50" dirty="0">
                <a:latin typeface="Arial"/>
                <a:cs typeface="Arial"/>
              </a:rPr>
              <a:t>b</a:t>
            </a:r>
            <a:r>
              <a:rPr sz="2400" spc="-35" dirty="0">
                <a:latin typeface="Arial"/>
                <a:cs typeface="Arial"/>
              </a:rPr>
              <a:t>i</a:t>
            </a:r>
            <a:r>
              <a:rPr sz="2400" spc="15" dirty="0">
                <a:latin typeface="Arial"/>
                <a:cs typeface="Arial"/>
              </a:rPr>
              <a:t>li</a:t>
            </a:r>
            <a:r>
              <a:rPr sz="2400" spc="-270" dirty="0">
                <a:latin typeface="Arial"/>
                <a:cs typeface="Arial"/>
              </a:rPr>
              <a:t>s</a:t>
            </a:r>
            <a:r>
              <a:rPr sz="2400" spc="-215" dirty="0">
                <a:latin typeface="Arial"/>
                <a:cs typeface="Arial"/>
              </a:rPr>
              <a:t>a</a:t>
            </a:r>
            <a:r>
              <a:rPr sz="2400" spc="75" dirty="0">
                <a:latin typeface="Arial"/>
                <a:cs typeface="Arial"/>
              </a:rPr>
              <a:t>ti</a:t>
            </a:r>
            <a:r>
              <a:rPr sz="2400" spc="-80" dirty="0">
                <a:latin typeface="Arial"/>
                <a:cs typeface="Arial"/>
              </a:rPr>
              <a:t>o</a:t>
            </a:r>
            <a:r>
              <a:rPr sz="2400" spc="-60" dirty="0">
                <a:latin typeface="Arial"/>
                <a:cs typeface="Arial"/>
              </a:rPr>
              <a:t>n 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60" dirty="0">
                <a:latin typeface="Arial"/>
                <a:cs typeface="Arial"/>
              </a:rPr>
              <a:t>incorporelle.</a:t>
            </a:r>
            <a:endParaRPr sz="2400">
              <a:latin typeface="Arial"/>
              <a:cs typeface="Arial"/>
            </a:endParaRPr>
          </a:p>
          <a:p>
            <a:pPr marL="120014" indent="-107950">
              <a:lnSpc>
                <a:spcPct val="100000"/>
              </a:lnSpc>
              <a:spcBef>
                <a:spcPts val="575"/>
              </a:spcBef>
              <a:buSzPct val="95833"/>
              <a:buChar char="•"/>
              <a:tabLst>
                <a:tab pos="120650" algn="l"/>
              </a:tabLst>
            </a:pPr>
            <a:r>
              <a:rPr sz="2400" spc="-35" dirty="0">
                <a:latin typeface="Arial"/>
                <a:cs typeface="Arial"/>
              </a:rPr>
              <a:t>Intention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25" dirty="0">
                <a:latin typeface="Arial"/>
                <a:cs typeface="Arial"/>
              </a:rPr>
              <a:t>l’entité </a:t>
            </a:r>
            <a:r>
              <a:rPr sz="2400" spc="-120" dirty="0">
                <a:latin typeface="Arial"/>
                <a:cs typeface="Arial"/>
              </a:rPr>
              <a:t>d’achever </a:t>
            </a:r>
            <a:r>
              <a:rPr sz="2400" spc="-65" dirty="0">
                <a:latin typeface="Arial"/>
                <a:cs typeface="Arial"/>
              </a:rPr>
              <a:t>le</a:t>
            </a:r>
            <a:r>
              <a:rPr sz="2400" spc="-3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projet.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75"/>
              </a:spcBef>
              <a:buSzPct val="95833"/>
              <a:buChar char="•"/>
              <a:tabLst>
                <a:tab pos="120650" algn="l"/>
              </a:tabLst>
            </a:pPr>
            <a:r>
              <a:rPr sz="2400" spc="-140" dirty="0">
                <a:latin typeface="Arial"/>
                <a:cs typeface="Arial"/>
              </a:rPr>
              <a:t>Capacité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30" dirty="0">
                <a:latin typeface="Arial"/>
                <a:cs typeface="Arial"/>
              </a:rPr>
              <a:t>l’entité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25" dirty="0">
                <a:latin typeface="Arial"/>
                <a:cs typeface="Arial"/>
              </a:rPr>
              <a:t>mettre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114" dirty="0">
                <a:latin typeface="Arial"/>
                <a:cs typeface="Arial"/>
              </a:rPr>
              <a:t>service </a:t>
            </a:r>
            <a:r>
              <a:rPr sz="2400" spc="-45" dirty="0">
                <a:latin typeface="Arial"/>
                <a:cs typeface="Arial"/>
              </a:rPr>
              <a:t>l’immobilisation </a:t>
            </a:r>
            <a:r>
              <a:rPr sz="2400" spc="-80" dirty="0">
                <a:latin typeface="Arial"/>
                <a:cs typeface="Arial"/>
              </a:rPr>
              <a:t>ou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95" dirty="0">
                <a:latin typeface="Arial"/>
                <a:cs typeface="Arial"/>
              </a:rPr>
              <a:t>la  vendre.</a:t>
            </a:r>
            <a:endParaRPr sz="2400">
              <a:latin typeface="Arial"/>
              <a:cs typeface="Arial"/>
            </a:endParaRPr>
          </a:p>
          <a:p>
            <a:pPr marL="12700" marR="6350">
              <a:lnSpc>
                <a:spcPct val="100000"/>
              </a:lnSpc>
              <a:spcBef>
                <a:spcPts val="575"/>
              </a:spcBef>
              <a:buSzPct val="95833"/>
              <a:buChar char="•"/>
              <a:tabLst>
                <a:tab pos="120650" algn="l"/>
              </a:tabLst>
            </a:pPr>
            <a:r>
              <a:rPr sz="2400" spc="-114" dirty="0">
                <a:latin typeface="Arial"/>
                <a:cs typeface="Arial"/>
              </a:rPr>
              <a:t>Enumérer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110" dirty="0">
                <a:latin typeface="Arial"/>
                <a:cs typeface="Arial"/>
              </a:rPr>
              <a:t>façon </a:t>
            </a:r>
            <a:r>
              <a:rPr sz="2400" spc="-30" dirty="0">
                <a:latin typeface="Arial"/>
                <a:cs typeface="Arial"/>
              </a:rPr>
              <a:t>dont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25" dirty="0">
                <a:latin typeface="Arial"/>
                <a:cs typeface="Arial"/>
              </a:rPr>
              <a:t>projet </a:t>
            </a:r>
            <a:r>
              <a:rPr sz="2400" spc="-170" dirty="0">
                <a:latin typeface="Arial"/>
                <a:cs typeface="Arial"/>
              </a:rPr>
              <a:t>va </a:t>
            </a:r>
            <a:r>
              <a:rPr sz="2400" spc="-100" dirty="0">
                <a:latin typeface="Arial"/>
                <a:cs typeface="Arial"/>
              </a:rPr>
              <a:t>générer </a:t>
            </a:r>
            <a:r>
              <a:rPr sz="2400" spc="-155" dirty="0">
                <a:latin typeface="Arial"/>
                <a:cs typeface="Arial"/>
              </a:rPr>
              <a:t>des avantages </a:t>
            </a:r>
            <a:r>
              <a:rPr sz="2400" spc="-55" dirty="0">
                <a:latin typeface="Arial"/>
                <a:cs typeface="Arial"/>
              </a:rPr>
              <a:t>futures  </a:t>
            </a:r>
            <a:r>
              <a:rPr sz="2400" spc="-110" dirty="0">
                <a:latin typeface="Arial"/>
                <a:cs typeface="Arial"/>
              </a:rPr>
              <a:t>économiques.</a:t>
            </a:r>
            <a:endParaRPr sz="2400">
              <a:latin typeface="Arial"/>
              <a:cs typeface="Arial"/>
            </a:endParaRPr>
          </a:p>
          <a:p>
            <a:pPr marL="120014" indent="-107950">
              <a:lnSpc>
                <a:spcPct val="100000"/>
              </a:lnSpc>
              <a:spcBef>
                <a:spcPts val="580"/>
              </a:spcBef>
              <a:buSzPct val="95833"/>
              <a:buChar char="•"/>
              <a:tabLst>
                <a:tab pos="120650" algn="l"/>
              </a:tabLst>
            </a:pPr>
            <a:r>
              <a:rPr sz="2400" spc="-65" dirty="0">
                <a:latin typeface="Arial"/>
                <a:cs typeface="Arial"/>
              </a:rPr>
              <a:t>Disponibilité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140" dirty="0">
                <a:latin typeface="Arial"/>
                <a:cs typeface="Arial"/>
              </a:rPr>
              <a:t>ressources </a:t>
            </a:r>
            <a:r>
              <a:rPr sz="2400" spc="-150" dirty="0">
                <a:latin typeface="Arial"/>
                <a:cs typeface="Arial"/>
              </a:rPr>
              <a:t>nécessaires </a:t>
            </a:r>
            <a:r>
              <a:rPr sz="2400" spc="-50" dirty="0">
                <a:latin typeface="Arial"/>
                <a:cs typeface="Arial"/>
              </a:rPr>
              <a:t>pour </a:t>
            </a:r>
            <a:r>
              <a:rPr sz="2400" spc="-120" dirty="0">
                <a:latin typeface="Arial"/>
                <a:cs typeface="Arial"/>
              </a:rPr>
              <a:t>achever </a:t>
            </a:r>
            <a:r>
              <a:rPr sz="2400" spc="-65" dirty="0">
                <a:latin typeface="Arial"/>
                <a:cs typeface="Arial"/>
              </a:rPr>
              <a:t>le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projet.</a:t>
            </a:r>
            <a:endParaRPr sz="2400">
              <a:latin typeface="Arial"/>
              <a:cs typeface="Arial"/>
            </a:endParaRPr>
          </a:p>
          <a:p>
            <a:pPr marL="12700" marR="5715">
              <a:lnSpc>
                <a:spcPct val="100000"/>
              </a:lnSpc>
              <a:spcBef>
                <a:spcPts val="575"/>
              </a:spcBef>
              <a:buSzPct val="95833"/>
              <a:buChar char="•"/>
              <a:tabLst>
                <a:tab pos="120650" algn="l"/>
                <a:tab pos="1329055" algn="l"/>
                <a:tab pos="1784350" algn="l"/>
                <a:tab pos="2785745" algn="l"/>
                <a:tab pos="3075305" algn="l"/>
                <a:tab pos="4138929" algn="l"/>
                <a:tab pos="4985385" algn="l"/>
                <a:tab pos="5810250" algn="l"/>
                <a:tab pos="6648450" algn="l"/>
                <a:tab pos="7134859" algn="l"/>
                <a:tab pos="7945120" algn="l"/>
                <a:tab pos="8501380" algn="l"/>
              </a:tabLst>
            </a:pPr>
            <a:r>
              <a:rPr sz="2400" spc="-455" dirty="0">
                <a:latin typeface="Arial"/>
                <a:cs typeface="Arial"/>
              </a:rPr>
              <a:t>C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-135" dirty="0">
                <a:latin typeface="Arial"/>
                <a:cs typeface="Arial"/>
              </a:rPr>
              <a:t>p</a:t>
            </a:r>
            <a:r>
              <a:rPr sz="2400" spc="-145" dirty="0">
                <a:latin typeface="Arial"/>
                <a:cs typeface="Arial"/>
              </a:rPr>
              <a:t>a</a:t>
            </a:r>
            <a:r>
              <a:rPr sz="2400" spc="-185" dirty="0">
                <a:latin typeface="Arial"/>
                <a:cs typeface="Arial"/>
              </a:rPr>
              <a:t>c</a:t>
            </a:r>
            <a:r>
              <a:rPr sz="2400" spc="15" dirty="0">
                <a:latin typeface="Arial"/>
                <a:cs typeface="Arial"/>
              </a:rPr>
              <a:t>i</a:t>
            </a:r>
            <a:r>
              <a:rPr sz="2400" spc="110" dirty="0">
                <a:latin typeface="Arial"/>
                <a:cs typeface="Arial"/>
              </a:rPr>
              <a:t>t</a:t>
            </a:r>
            <a:r>
              <a:rPr sz="2400" spc="-145" dirty="0">
                <a:latin typeface="Arial"/>
                <a:cs typeface="Arial"/>
              </a:rPr>
              <a:t>é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14" dirty="0">
                <a:latin typeface="Arial"/>
                <a:cs typeface="Arial"/>
              </a:rPr>
              <a:t>d</a:t>
            </a:r>
            <a:r>
              <a:rPr sz="2400" spc="-110" dirty="0">
                <a:latin typeface="Arial"/>
                <a:cs typeface="Arial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15" dirty="0">
                <a:latin typeface="Arial"/>
                <a:cs typeface="Arial"/>
              </a:rPr>
              <a:t>l</a:t>
            </a:r>
            <a:r>
              <a:rPr sz="2400" spc="-105" dirty="0">
                <a:latin typeface="Arial"/>
                <a:cs typeface="Arial"/>
              </a:rPr>
              <a:t>’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spc="-100" dirty="0">
                <a:latin typeface="Arial"/>
                <a:cs typeface="Arial"/>
              </a:rPr>
              <a:t>n</a:t>
            </a:r>
            <a:r>
              <a:rPr sz="2400" spc="75" dirty="0">
                <a:latin typeface="Arial"/>
                <a:cs typeface="Arial"/>
              </a:rPr>
              <a:t>ti</a:t>
            </a:r>
            <a:r>
              <a:rPr sz="2400" spc="110" dirty="0">
                <a:latin typeface="Arial"/>
                <a:cs typeface="Arial"/>
              </a:rPr>
              <a:t>t</a:t>
            </a:r>
            <a:r>
              <a:rPr sz="2400" spc="-145" dirty="0">
                <a:latin typeface="Arial"/>
                <a:cs typeface="Arial"/>
              </a:rPr>
              <a:t>é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90" dirty="0">
                <a:latin typeface="Arial"/>
                <a:cs typeface="Arial"/>
              </a:rPr>
              <a:t>à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55" dirty="0">
                <a:latin typeface="Arial"/>
                <a:cs typeface="Arial"/>
              </a:rPr>
              <a:t>é</a:t>
            </a:r>
            <a:r>
              <a:rPr sz="2400" spc="-160" dirty="0">
                <a:latin typeface="Arial"/>
                <a:cs typeface="Arial"/>
              </a:rPr>
              <a:t>v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15" dirty="0">
                <a:latin typeface="Arial"/>
                <a:cs typeface="Arial"/>
              </a:rPr>
              <a:t>l</a:t>
            </a:r>
            <a:r>
              <a:rPr sz="2400" spc="-114" dirty="0">
                <a:latin typeface="Arial"/>
                <a:cs typeface="Arial"/>
              </a:rPr>
              <a:t>u</a:t>
            </a:r>
            <a:r>
              <a:rPr sz="2400" spc="-110" dirty="0">
                <a:latin typeface="Arial"/>
                <a:cs typeface="Arial"/>
              </a:rPr>
              <a:t>e</a:t>
            </a:r>
            <a:r>
              <a:rPr sz="2400" spc="35" dirty="0">
                <a:latin typeface="Arial"/>
                <a:cs typeface="Arial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5" dirty="0">
                <a:latin typeface="Arial"/>
                <a:cs typeface="Arial"/>
              </a:rPr>
              <a:t>d</a:t>
            </a:r>
            <a:r>
              <a:rPr sz="2400" spc="-55" dirty="0">
                <a:latin typeface="Arial"/>
                <a:cs typeface="Arial"/>
              </a:rPr>
              <a:t>’</a:t>
            </a:r>
            <a:r>
              <a:rPr sz="2400" spc="-105" dirty="0">
                <a:latin typeface="Arial"/>
                <a:cs typeface="Arial"/>
              </a:rPr>
              <a:t>un</a:t>
            </a:r>
            <a:r>
              <a:rPr sz="2400" spc="-100" dirty="0">
                <a:latin typeface="Arial"/>
                <a:cs typeface="Arial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15" dirty="0">
                <a:latin typeface="Arial"/>
                <a:cs typeface="Arial"/>
              </a:rPr>
              <a:t>f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-210" dirty="0">
                <a:latin typeface="Arial"/>
                <a:cs typeface="Arial"/>
              </a:rPr>
              <a:t>ç</a:t>
            </a:r>
            <a:r>
              <a:rPr sz="2400" spc="-80" dirty="0">
                <a:latin typeface="Arial"/>
                <a:cs typeface="Arial"/>
              </a:rPr>
              <a:t>o</a:t>
            </a:r>
            <a:r>
              <a:rPr sz="2400" spc="-75" dirty="0">
                <a:latin typeface="Arial"/>
                <a:cs typeface="Arial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40" dirty="0">
                <a:latin typeface="Arial"/>
                <a:cs typeface="Arial"/>
              </a:rPr>
              <a:t>f</a:t>
            </a:r>
            <a:r>
              <a:rPr sz="2400" spc="45" dirty="0">
                <a:latin typeface="Arial"/>
                <a:cs typeface="Arial"/>
              </a:rPr>
              <a:t>i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-50" dirty="0">
                <a:latin typeface="Arial"/>
                <a:cs typeface="Arial"/>
              </a:rPr>
              <a:t>b</a:t>
            </a:r>
            <a:r>
              <a:rPr sz="2400" spc="-20" dirty="0">
                <a:latin typeface="Arial"/>
                <a:cs typeface="Arial"/>
              </a:rPr>
              <a:t>l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15" dirty="0">
                <a:latin typeface="Arial"/>
                <a:cs typeface="Arial"/>
              </a:rPr>
              <a:t>l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spc="-265" dirty="0">
                <a:latin typeface="Arial"/>
                <a:cs typeface="Arial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10" dirty="0">
                <a:latin typeface="Arial"/>
                <a:cs typeface="Arial"/>
              </a:rPr>
              <a:t>c</a:t>
            </a:r>
            <a:r>
              <a:rPr sz="2400" spc="-90" dirty="0">
                <a:latin typeface="Arial"/>
                <a:cs typeface="Arial"/>
              </a:rPr>
              <a:t>o</a:t>
            </a:r>
            <a:r>
              <a:rPr sz="2400" spc="-70" dirty="0">
                <a:latin typeface="Arial"/>
                <a:cs typeface="Arial"/>
              </a:rPr>
              <a:t>ut</a:t>
            </a:r>
            <a:r>
              <a:rPr sz="2400" spc="-75" dirty="0">
                <a:latin typeface="Arial"/>
                <a:cs typeface="Arial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15" dirty="0">
                <a:latin typeface="Arial"/>
                <a:cs typeface="Arial"/>
              </a:rPr>
              <a:t>li</a:t>
            </a:r>
            <a:r>
              <a:rPr sz="2400" spc="-140" dirty="0">
                <a:latin typeface="Arial"/>
                <a:cs typeface="Arial"/>
              </a:rPr>
              <a:t>é</a:t>
            </a:r>
            <a:r>
              <a:rPr sz="2400" spc="-265" dirty="0">
                <a:latin typeface="Arial"/>
                <a:cs typeface="Arial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40" dirty="0">
                <a:latin typeface="Arial"/>
                <a:cs typeface="Arial"/>
              </a:rPr>
              <a:t>à 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Arial"/>
                <a:cs typeface="Arial"/>
              </a:rPr>
              <a:t>l’immobilisation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incorporelle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0D8635-89B9-2828-27B7-E84E348EA7C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48</a:t>
            </a:fld>
            <a:endParaRPr lang="fr-F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90988" y="791971"/>
            <a:ext cx="517969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Immobilisations</a:t>
            </a:r>
            <a:r>
              <a:rPr sz="3200" spc="-50" dirty="0"/>
              <a:t> </a:t>
            </a:r>
            <a:r>
              <a:rPr sz="3200" spc="-5" dirty="0"/>
              <a:t>incorporelles</a:t>
            </a:r>
            <a:endParaRPr sz="3200"/>
          </a:p>
          <a:p>
            <a:pPr marL="456565" algn="ctr">
              <a:lnSpc>
                <a:spcPct val="100000"/>
              </a:lnSpc>
            </a:pPr>
            <a:r>
              <a:rPr sz="3200" dirty="0"/>
              <a:t>IAS</a:t>
            </a:r>
            <a:r>
              <a:rPr sz="3200" spc="-35" dirty="0"/>
              <a:t> </a:t>
            </a:r>
            <a:r>
              <a:rPr sz="3200" dirty="0"/>
              <a:t>38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729116" y="2314447"/>
            <a:ext cx="7876540" cy="4584065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601980">
              <a:lnSpc>
                <a:spcPct val="100000"/>
              </a:lnSpc>
              <a:spcBef>
                <a:spcPts val="1240"/>
              </a:spcBef>
            </a:pPr>
            <a:r>
              <a:rPr sz="2400" u="heavy" spc="-3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ACTIFS </a:t>
            </a:r>
            <a:r>
              <a:rPr sz="2400" u="heavy" spc="-3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INCORPORELS </a:t>
            </a:r>
            <a:r>
              <a:rPr sz="2400" u="heavy" spc="-2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ACQUIS </a:t>
            </a:r>
            <a:r>
              <a:rPr sz="2400" u="heavy" spc="-4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PAR </a:t>
            </a:r>
            <a:r>
              <a:rPr sz="2400" u="heavy" spc="-3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L'ENTREPRISE</a:t>
            </a:r>
            <a:r>
              <a:rPr sz="2400" spc="-320" dirty="0">
                <a:latin typeface="Arial"/>
                <a:cs typeface="Arial"/>
              </a:rPr>
              <a:t> 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70485" marR="5080" indent="-58419" algn="just">
              <a:lnSpc>
                <a:spcPct val="93500"/>
              </a:lnSpc>
              <a:spcBef>
                <a:spcPts val="1325"/>
              </a:spcBef>
            </a:pPr>
            <a:r>
              <a:rPr sz="2400" spc="-100" dirty="0">
                <a:latin typeface="Arial"/>
                <a:cs typeface="Arial"/>
              </a:rPr>
              <a:t>Lorsqu'ils </a:t>
            </a:r>
            <a:r>
              <a:rPr sz="2400" spc="-80" dirty="0">
                <a:latin typeface="Arial"/>
                <a:cs typeface="Arial"/>
              </a:rPr>
              <a:t>sont </a:t>
            </a:r>
            <a:r>
              <a:rPr sz="2400" spc="-130" dirty="0">
                <a:latin typeface="Arial"/>
                <a:cs typeface="Arial"/>
              </a:rPr>
              <a:t>acquis </a:t>
            </a:r>
            <a:r>
              <a:rPr sz="2400" spc="-100" dirty="0">
                <a:latin typeface="Arial"/>
                <a:cs typeface="Arial"/>
              </a:rPr>
              <a:t>séparément, </a:t>
            </a:r>
            <a:r>
              <a:rPr sz="2400" spc="-80" dirty="0">
                <a:latin typeface="Arial"/>
                <a:cs typeface="Arial"/>
              </a:rPr>
              <a:t>c'est-à-dire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110" dirty="0">
                <a:latin typeface="Arial"/>
                <a:cs typeface="Arial"/>
              </a:rPr>
              <a:t>dehors </a:t>
            </a:r>
            <a:r>
              <a:rPr sz="2400" spc="-45" dirty="0">
                <a:latin typeface="Arial"/>
                <a:cs typeface="Arial"/>
              </a:rPr>
              <a:t>d'un  </a:t>
            </a:r>
            <a:r>
              <a:rPr sz="2400" spc="-80" dirty="0">
                <a:latin typeface="Arial"/>
                <a:cs typeface="Arial"/>
              </a:rPr>
              <a:t>regroupement </a:t>
            </a:r>
            <a:r>
              <a:rPr sz="2400" spc="-75" dirty="0">
                <a:latin typeface="Arial"/>
                <a:cs typeface="Arial"/>
              </a:rPr>
              <a:t>d'entreprises, </a:t>
            </a:r>
            <a:r>
              <a:rPr sz="2400" spc="-25" dirty="0">
                <a:latin typeface="Arial"/>
                <a:cs typeface="Arial"/>
              </a:rPr>
              <a:t>l’identification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80" dirty="0">
                <a:latin typeface="Arial"/>
                <a:cs typeface="Arial"/>
              </a:rPr>
              <a:t>actifs  incorporels </a:t>
            </a:r>
            <a:r>
              <a:rPr sz="2400" spc="-110" dirty="0">
                <a:latin typeface="Arial"/>
                <a:cs typeface="Arial"/>
              </a:rPr>
              <a:t>ne </a:t>
            </a:r>
            <a:r>
              <a:rPr sz="2400" spc="-145" dirty="0">
                <a:latin typeface="Arial"/>
                <a:cs typeface="Arial"/>
              </a:rPr>
              <a:t>pose </a:t>
            </a:r>
            <a:r>
              <a:rPr sz="2400" spc="-180" dirty="0">
                <a:latin typeface="Arial"/>
                <a:cs typeface="Arial"/>
              </a:rPr>
              <a:t>pas </a:t>
            </a:r>
            <a:r>
              <a:rPr sz="2400" spc="-110" dirty="0">
                <a:latin typeface="Arial"/>
                <a:cs typeface="Arial"/>
              </a:rPr>
              <a:t>de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problèmes.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50">
              <a:latin typeface="Arial"/>
              <a:cs typeface="Arial"/>
            </a:endParaRPr>
          </a:p>
          <a:p>
            <a:pPr marL="70485" marR="8890" algn="just">
              <a:lnSpc>
                <a:spcPts val="2590"/>
              </a:lnSpc>
            </a:pPr>
            <a:r>
              <a:rPr sz="2400" spc="-200" dirty="0">
                <a:latin typeface="Arial"/>
                <a:cs typeface="Arial"/>
              </a:rPr>
              <a:t>Dans </a:t>
            </a:r>
            <a:r>
              <a:rPr sz="2400" spc="-90" dirty="0">
                <a:latin typeface="Arial"/>
                <a:cs typeface="Arial"/>
              </a:rPr>
              <a:t>certains </a:t>
            </a:r>
            <a:r>
              <a:rPr sz="2400" spc="-185" dirty="0">
                <a:latin typeface="Arial"/>
                <a:cs typeface="Arial"/>
              </a:rPr>
              <a:t>cas, </a:t>
            </a:r>
            <a:r>
              <a:rPr sz="2400" spc="-95" dirty="0">
                <a:latin typeface="Arial"/>
                <a:cs typeface="Arial"/>
              </a:rPr>
              <a:t>cependant, </a:t>
            </a:r>
            <a:r>
              <a:rPr sz="2400" spc="15" dirty="0">
                <a:latin typeface="Arial"/>
                <a:cs typeface="Arial"/>
              </a:rPr>
              <a:t>il </a:t>
            </a:r>
            <a:r>
              <a:rPr sz="2400" spc="-65" dirty="0">
                <a:latin typeface="Arial"/>
                <a:cs typeface="Arial"/>
              </a:rPr>
              <a:t>n'est </a:t>
            </a:r>
            <a:r>
              <a:rPr sz="2400" spc="-180" dirty="0">
                <a:latin typeface="Arial"/>
                <a:cs typeface="Arial"/>
              </a:rPr>
              <a:t>pas </a:t>
            </a:r>
            <a:r>
              <a:rPr sz="2400" spc="-150" dirty="0">
                <a:latin typeface="Arial"/>
                <a:cs typeface="Arial"/>
              </a:rPr>
              <a:t>aisé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70" dirty="0">
                <a:latin typeface="Arial"/>
                <a:cs typeface="Arial"/>
              </a:rPr>
              <a:t>distinguer  </a:t>
            </a:r>
            <a:r>
              <a:rPr sz="2400" spc="-100" dirty="0">
                <a:latin typeface="Arial"/>
                <a:cs typeface="Arial"/>
              </a:rPr>
              <a:t>une </a:t>
            </a:r>
            <a:r>
              <a:rPr sz="2400" spc="-55" dirty="0">
                <a:latin typeface="Arial"/>
                <a:cs typeface="Arial"/>
              </a:rPr>
              <a:t>immobilisation </a:t>
            </a:r>
            <a:r>
              <a:rPr sz="2400" spc="-60" dirty="0">
                <a:latin typeface="Arial"/>
                <a:cs typeface="Arial"/>
              </a:rPr>
              <a:t>incorporelle </a:t>
            </a:r>
            <a:r>
              <a:rPr sz="2400" spc="-65" dirty="0">
                <a:latin typeface="Arial"/>
                <a:cs typeface="Arial"/>
              </a:rPr>
              <a:t>d'une </a:t>
            </a:r>
            <a:r>
              <a:rPr sz="2400" spc="-55" dirty="0">
                <a:latin typeface="Arial"/>
                <a:cs typeface="Arial"/>
              </a:rPr>
              <a:t>immobilisation  </a:t>
            </a:r>
            <a:r>
              <a:rPr sz="2400" spc="-65" dirty="0">
                <a:latin typeface="Arial"/>
                <a:cs typeface="Arial"/>
              </a:rPr>
              <a:t>corporelle.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50">
              <a:latin typeface="Arial"/>
              <a:cs typeface="Arial"/>
            </a:endParaRPr>
          </a:p>
          <a:p>
            <a:pPr marL="70485" marR="5715" algn="just">
              <a:lnSpc>
                <a:spcPts val="2590"/>
              </a:lnSpc>
            </a:pPr>
            <a:r>
              <a:rPr sz="2400" spc="-190" dirty="0">
                <a:latin typeface="Arial"/>
                <a:cs typeface="Arial"/>
              </a:rPr>
              <a:t>Par </a:t>
            </a:r>
            <a:r>
              <a:rPr sz="2400" spc="-114" dirty="0">
                <a:latin typeface="Arial"/>
                <a:cs typeface="Arial"/>
              </a:rPr>
              <a:t>exemple,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70" dirty="0">
                <a:latin typeface="Arial"/>
                <a:cs typeface="Arial"/>
              </a:rPr>
              <a:t>logiciel </a:t>
            </a:r>
            <a:r>
              <a:rPr sz="2400" spc="-40" dirty="0">
                <a:latin typeface="Arial"/>
                <a:cs typeface="Arial"/>
              </a:rPr>
              <a:t>permettant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55" dirty="0">
                <a:latin typeface="Arial"/>
                <a:cs typeface="Arial"/>
              </a:rPr>
              <a:t>fonctionnement </a:t>
            </a:r>
            <a:r>
              <a:rPr sz="2400" spc="-65" dirty="0">
                <a:latin typeface="Arial"/>
                <a:cs typeface="Arial"/>
              </a:rPr>
              <a:t>d'une  </a:t>
            </a:r>
            <a:r>
              <a:rPr sz="2400" spc="-105" dirty="0">
                <a:latin typeface="Arial"/>
                <a:cs typeface="Arial"/>
              </a:rPr>
              <a:t>machine </a:t>
            </a:r>
            <a:r>
              <a:rPr sz="2400" spc="-150" dirty="0">
                <a:latin typeface="Arial"/>
                <a:cs typeface="Arial"/>
              </a:rPr>
              <a:t>sera </a:t>
            </a:r>
            <a:r>
              <a:rPr sz="2400" spc="-110" dirty="0">
                <a:latin typeface="Arial"/>
                <a:cs typeface="Arial"/>
              </a:rPr>
              <a:t>considéré </a:t>
            </a:r>
            <a:r>
              <a:rPr sz="2400" spc="-120" dirty="0">
                <a:latin typeface="Arial"/>
                <a:cs typeface="Arial"/>
              </a:rPr>
              <a:t>comme </a:t>
            </a:r>
            <a:r>
              <a:rPr sz="2400" spc="-40" dirty="0">
                <a:latin typeface="Arial"/>
                <a:cs typeface="Arial"/>
              </a:rPr>
              <a:t>partie </a:t>
            </a:r>
            <a:r>
              <a:rPr sz="2400" spc="-65" dirty="0">
                <a:latin typeface="Arial"/>
                <a:cs typeface="Arial"/>
              </a:rPr>
              <a:t>intégrante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5" dirty="0">
                <a:latin typeface="Arial"/>
                <a:cs typeface="Arial"/>
              </a:rPr>
              <a:t>l'actif  </a:t>
            </a:r>
            <a:r>
              <a:rPr sz="2400" spc="-65" dirty="0">
                <a:latin typeface="Arial"/>
                <a:cs typeface="Arial"/>
              </a:rPr>
              <a:t>corporel </a:t>
            </a:r>
            <a:r>
              <a:rPr sz="2400" spc="-10" dirty="0">
                <a:latin typeface="Arial"/>
                <a:cs typeface="Arial"/>
              </a:rPr>
              <a:t>et </a:t>
            </a:r>
            <a:r>
              <a:rPr sz="2400" spc="-80" dirty="0">
                <a:latin typeface="Arial"/>
                <a:cs typeface="Arial"/>
              </a:rPr>
              <a:t>non </a:t>
            </a:r>
            <a:r>
              <a:rPr sz="2400" spc="-120" dirty="0">
                <a:latin typeface="Arial"/>
                <a:cs typeface="Arial"/>
              </a:rPr>
              <a:t>comme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30" dirty="0">
                <a:latin typeface="Arial"/>
                <a:cs typeface="Arial"/>
              </a:rPr>
              <a:t>actif</a:t>
            </a:r>
            <a:r>
              <a:rPr sz="2400" spc="-47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incorporel.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3D870C-CE83-AD1C-C6ED-0DD56B29600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49</a:t>
            </a:fld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7327" y="563879"/>
            <a:ext cx="8859011" cy="1461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6425" y="726439"/>
            <a:ext cx="7637145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68625" marR="5080" indent="-2956560">
              <a:lnSpc>
                <a:spcPct val="100000"/>
              </a:lnSpc>
              <a:spcBef>
                <a:spcPts val="100"/>
              </a:spcBef>
            </a:pPr>
            <a:r>
              <a:rPr sz="2900" spc="-5" dirty="0"/>
              <a:t>La </a:t>
            </a:r>
            <a:r>
              <a:rPr sz="2900" dirty="0"/>
              <a:t>comptabilité à tendance à </a:t>
            </a:r>
            <a:r>
              <a:rPr sz="2900" spc="-5" dirty="0"/>
              <a:t>devenir </a:t>
            </a:r>
            <a:r>
              <a:rPr sz="2900" dirty="0"/>
              <a:t>un</a:t>
            </a:r>
            <a:r>
              <a:rPr sz="2900" spc="-180" dirty="0"/>
              <a:t> </a:t>
            </a:r>
            <a:r>
              <a:rPr sz="2900" dirty="0"/>
              <a:t>langage  </a:t>
            </a:r>
            <a:r>
              <a:rPr sz="2900" spc="-5" dirty="0"/>
              <a:t>universelle</a:t>
            </a:r>
            <a:endParaRPr sz="29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10017" y="2172715"/>
            <a:ext cx="8072120" cy="4164329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86385" marR="6985" indent="-274320" algn="just">
              <a:lnSpc>
                <a:spcPts val="3020"/>
              </a:lnSpc>
              <a:spcBef>
                <a:spcPts val="480"/>
              </a:spcBef>
              <a:buClr>
                <a:srgbClr val="9BBB58"/>
              </a:buClr>
              <a:buChar char="•"/>
              <a:tabLst>
                <a:tab pos="287020" algn="l"/>
              </a:tabLst>
            </a:pPr>
            <a:r>
              <a:rPr sz="2800" spc="-275" dirty="0">
                <a:latin typeface="Arial"/>
                <a:cs typeface="Arial"/>
              </a:rPr>
              <a:t>Le </a:t>
            </a:r>
            <a:r>
              <a:rPr sz="2800" spc="-110" dirty="0">
                <a:latin typeface="Arial"/>
                <a:cs typeface="Arial"/>
              </a:rPr>
              <a:t>capitalisme </a:t>
            </a:r>
            <a:r>
              <a:rPr sz="2800" spc="-70" dirty="0">
                <a:latin typeface="Arial"/>
                <a:cs typeface="Arial"/>
              </a:rPr>
              <a:t>financier </a:t>
            </a:r>
            <a:r>
              <a:rPr sz="2800" spc="-120" dirty="0">
                <a:latin typeface="Arial"/>
                <a:cs typeface="Arial"/>
              </a:rPr>
              <a:t>est </a:t>
            </a:r>
            <a:r>
              <a:rPr sz="2800" spc="-85" dirty="0">
                <a:latin typeface="Arial"/>
                <a:cs typeface="Arial"/>
              </a:rPr>
              <a:t>planétaire bien </a:t>
            </a:r>
            <a:r>
              <a:rPr sz="2800" spc="-125" dirty="0">
                <a:latin typeface="Arial"/>
                <a:cs typeface="Arial"/>
              </a:rPr>
              <a:t>avant </a:t>
            </a:r>
            <a:r>
              <a:rPr sz="2800" spc="-105" dirty="0">
                <a:latin typeface="Arial"/>
                <a:cs typeface="Arial"/>
              </a:rPr>
              <a:t>la  </a:t>
            </a:r>
            <a:r>
              <a:rPr sz="2800" spc="-90" dirty="0">
                <a:latin typeface="Arial"/>
                <a:cs typeface="Arial"/>
              </a:rPr>
              <a:t>globalisation </a:t>
            </a:r>
            <a:r>
              <a:rPr sz="2800" spc="-130" dirty="0">
                <a:latin typeface="Arial"/>
                <a:cs typeface="Arial"/>
              </a:rPr>
              <a:t>de </a:t>
            </a:r>
            <a:r>
              <a:rPr sz="2800" spc="40" dirty="0">
                <a:latin typeface="Arial"/>
                <a:cs typeface="Arial"/>
              </a:rPr>
              <a:t>l’ </a:t>
            </a:r>
            <a:r>
              <a:rPr sz="2800" spc="-120" dirty="0">
                <a:latin typeface="Arial"/>
                <a:cs typeface="Arial"/>
              </a:rPr>
              <a:t>économie</a:t>
            </a:r>
            <a:r>
              <a:rPr sz="2800" spc="-390" dirty="0">
                <a:latin typeface="Arial"/>
                <a:cs typeface="Arial"/>
              </a:rPr>
              <a:t> </a:t>
            </a:r>
            <a:r>
              <a:rPr sz="2800" spc="-7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286385" marR="5080" indent="-274320" algn="just">
              <a:lnSpc>
                <a:spcPts val="3020"/>
              </a:lnSpc>
              <a:spcBef>
                <a:spcPts val="680"/>
              </a:spcBef>
              <a:buClr>
                <a:srgbClr val="9BBB58"/>
              </a:buClr>
              <a:buChar char="•"/>
              <a:tabLst>
                <a:tab pos="287020" algn="l"/>
              </a:tabLst>
            </a:pPr>
            <a:r>
              <a:rPr sz="2800" spc="-285" dirty="0">
                <a:latin typeface="Arial"/>
                <a:cs typeface="Arial"/>
              </a:rPr>
              <a:t>Les </a:t>
            </a:r>
            <a:r>
              <a:rPr sz="2800" spc="-140" dirty="0">
                <a:latin typeface="Arial"/>
                <a:cs typeface="Arial"/>
              </a:rPr>
              <a:t>investisseurs</a:t>
            </a:r>
            <a:r>
              <a:rPr sz="2800" spc="49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ont </a:t>
            </a:r>
            <a:r>
              <a:rPr sz="2800" spc="-120" dirty="0">
                <a:latin typeface="Arial"/>
                <a:cs typeface="Arial"/>
              </a:rPr>
              <a:t>besoin </a:t>
            </a:r>
            <a:r>
              <a:rPr sz="2800" spc="-100" dirty="0">
                <a:latin typeface="Arial"/>
                <a:cs typeface="Arial"/>
              </a:rPr>
              <a:t>d’états financiers </a:t>
            </a:r>
            <a:r>
              <a:rPr sz="2800" spc="-190" dirty="0">
                <a:latin typeface="Arial"/>
                <a:cs typeface="Arial"/>
              </a:rPr>
              <a:t>des  </a:t>
            </a:r>
            <a:r>
              <a:rPr sz="2800" spc="-105" dirty="0">
                <a:latin typeface="Arial"/>
                <a:cs typeface="Arial"/>
              </a:rPr>
              <a:t>entreprises </a:t>
            </a:r>
            <a:r>
              <a:rPr sz="2800" spc="-40" dirty="0">
                <a:latin typeface="Arial"/>
                <a:cs typeface="Arial"/>
              </a:rPr>
              <a:t>reflétant </a:t>
            </a:r>
            <a:r>
              <a:rPr sz="2800" spc="-114" dirty="0">
                <a:latin typeface="Arial"/>
                <a:cs typeface="Arial"/>
              </a:rPr>
              <a:t>leurs</a:t>
            </a:r>
            <a:r>
              <a:rPr sz="2800" spc="545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situations </a:t>
            </a:r>
            <a:r>
              <a:rPr sz="2800" spc="-175" dirty="0">
                <a:latin typeface="Arial"/>
                <a:cs typeface="Arial"/>
              </a:rPr>
              <a:t>exacts </a:t>
            </a:r>
            <a:r>
              <a:rPr sz="2800" spc="-85" dirty="0">
                <a:latin typeface="Arial"/>
                <a:cs typeface="Arial"/>
              </a:rPr>
              <a:t>d’une  </a:t>
            </a:r>
            <a:r>
              <a:rPr sz="2800" spc="-105" dirty="0">
                <a:latin typeface="Arial"/>
                <a:cs typeface="Arial"/>
              </a:rPr>
              <a:t>manière </a:t>
            </a:r>
            <a:r>
              <a:rPr sz="2800" spc="-135" dirty="0">
                <a:latin typeface="Arial"/>
                <a:cs typeface="Arial"/>
              </a:rPr>
              <a:t>sincère </a:t>
            </a:r>
            <a:r>
              <a:rPr sz="2800" spc="-15" dirty="0">
                <a:latin typeface="Arial"/>
                <a:cs typeface="Arial"/>
              </a:rPr>
              <a:t>et </a:t>
            </a:r>
            <a:r>
              <a:rPr sz="2800" spc="-130" dirty="0">
                <a:latin typeface="Arial"/>
                <a:cs typeface="Arial"/>
              </a:rPr>
              <a:t>de </a:t>
            </a:r>
            <a:r>
              <a:rPr sz="2800" spc="-110" dirty="0">
                <a:latin typeface="Arial"/>
                <a:cs typeface="Arial"/>
              </a:rPr>
              <a:t>comparer </a:t>
            </a:r>
            <a:r>
              <a:rPr sz="2800" spc="-155" dirty="0">
                <a:latin typeface="Arial"/>
                <a:cs typeface="Arial"/>
              </a:rPr>
              <a:t>les </a:t>
            </a:r>
            <a:r>
              <a:rPr sz="2800" spc="-80" dirty="0">
                <a:latin typeface="Arial"/>
                <a:cs typeface="Arial"/>
              </a:rPr>
              <a:t>situations </a:t>
            </a:r>
            <a:r>
              <a:rPr sz="2800" spc="-90" dirty="0">
                <a:latin typeface="Arial"/>
                <a:cs typeface="Arial"/>
              </a:rPr>
              <a:t>d  </a:t>
            </a:r>
            <a:r>
              <a:rPr sz="2800" spc="-105" dirty="0">
                <a:latin typeface="Arial"/>
                <a:cs typeface="Arial"/>
              </a:rPr>
              <a:t>entreprises </a:t>
            </a:r>
            <a:r>
              <a:rPr sz="2800" spc="-114" dirty="0">
                <a:latin typeface="Arial"/>
                <a:cs typeface="Arial"/>
              </a:rPr>
              <a:t>installées </a:t>
            </a:r>
            <a:r>
              <a:rPr sz="2800" spc="-180" dirty="0">
                <a:latin typeface="Arial"/>
                <a:cs typeface="Arial"/>
              </a:rPr>
              <a:t>dans </a:t>
            </a:r>
            <a:r>
              <a:rPr sz="2800" spc="-190" dirty="0">
                <a:latin typeface="Arial"/>
                <a:cs typeface="Arial"/>
              </a:rPr>
              <a:t>des </a:t>
            </a:r>
            <a:r>
              <a:rPr sz="2800" spc="-210" dirty="0">
                <a:latin typeface="Arial"/>
                <a:cs typeface="Arial"/>
              </a:rPr>
              <a:t>pays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70" dirty="0">
                <a:latin typeface="Arial"/>
                <a:cs typeface="Arial"/>
              </a:rPr>
              <a:t>différents.</a:t>
            </a:r>
            <a:endParaRPr sz="2800">
              <a:latin typeface="Arial"/>
              <a:cs typeface="Arial"/>
            </a:endParaRPr>
          </a:p>
          <a:p>
            <a:pPr marL="286385" marR="5715" indent="-274320" algn="just">
              <a:lnSpc>
                <a:spcPts val="3020"/>
              </a:lnSpc>
              <a:spcBef>
                <a:spcPts val="685"/>
              </a:spcBef>
              <a:buClr>
                <a:srgbClr val="9BBB58"/>
              </a:buClr>
              <a:buChar char="•"/>
              <a:tabLst>
                <a:tab pos="287020" algn="l"/>
              </a:tabLst>
            </a:pPr>
            <a:r>
              <a:rPr sz="2800" spc="-80" dirty="0">
                <a:latin typeface="Arial"/>
                <a:cs typeface="Arial"/>
              </a:rPr>
              <a:t>L’utilisation </a:t>
            </a:r>
            <a:r>
              <a:rPr sz="2800" spc="-130" dirty="0">
                <a:latin typeface="Arial"/>
                <a:cs typeface="Arial"/>
              </a:rPr>
              <a:t>de </a:t>
            </a:r>
            <a:r>
              <a:rPr sz="2800" spc="-120" dirty="0">
                <a:latin typeface="Arial"/>
                <a:cs typeface="Arial"/>
              </a:rPr>
              <a:t>normes </a:t>
            </a:r>
            <a:r>
              <a:rPr sz="2800" spc="-90" dirty="0">
                <a:latin typeface="Arial"/>
                <a:cs typeface="Arial"/>
              </a:rPr>
              <a:t>par </a:t>
            </a:r>
            <a:r>
              <a:rPr sz="2800" spc="-204" dirty="0">
                <a:latin typeface="Arial"/>
                <a:cs typeface="Arial"/>
              </a:rPr>
              <a:t>pays </a:t>
            </a:r>
            <a:r>
              <a:rPr sz="2800" spc="-130" dirty="0">
                <a:latin typeface="Arial"/>
                <a:cs typeface="Arial"/>
              </a:rPr>
              <a:t>ne </a:t>
            </a:r>
            <a:r>
              <a:rPr sz="2800" spc="-95" dirty="0">
                <a:latin typeface="Arial"/>
                <a:cs typeface="Arial"/>
              </a:rPr>
              <a:t>permets </a:t>
            </a:r>
            <a:r>
              <a:rPr sz="2800" spc="-100" dirty="0">
                <a:latin typeface="Arial"/>
                <a:cs typeface="Arial"/>
              </a:rPr>
              <a:t>d’avoir  </a:t>
            </a:r>
            <a:r>
              <a:rPr sz="2800" spc="-65" dirty="0">
                <a:latin typeface="Arial"/>
                <a:cs typeface="Arial"/>
              </a:rPr>
              <a:t>cette</a:t>
            </a:r>
            <a:r>
              <a:rPr sz="2800" spc="-170" dirty="0">
                <a:latin typeface="Arial"/>
                <a:cs typeface="Arial"/>
              </a:rPr>
              <a:t> </a:t>
            </a:r>
            <a:r>
              <a:rPr sz="2800" spc="-85" dirty="0">
                <a:latin typeface="Arial"/>
                <a:cs typeface="Arial"/>
              </a:rPr>
              <a:t>comparabilité.</a:t>
            </a:r>
            <a:endParaRPr sz="2800">
              <a:latin typeface="Arial"/>
              <a:cs typeface="Arial"/>
            </a:endParaRPr>
          </a:p>
          <a:p>
            <a:pPr marL="286385" marR="7620" indent="-274320" algn="just">
              <a:lnSpc>
                <a:spcPts val="3020"/>
              </a:lnSpc>
              <a:spcBef>
                <a:spcPts val="680"/>
              </a:spcBef>
              <a:buClr>
                <a:srgbClr val="9BBB58"/>
              </a:buClr>
              <a:buChar char="•"/>
              <a:tabLst>
                <a:tab pos="287020" algn="l"/>
              </a:tabLst>
            </a:pPr>
            <a:r>
              <a:rPr sz="2800" spc="-300" dirty="0">
                <a:latin typeface="Arial"/>
                <a:cs typeface="Arial"/>
              </a:rPr>
              <a:t>La </a:t>
            </a:r>
            <a:r>
              <a:rPr sz="2800" spc="-125" dirty="0">
                <a:latin typeface="Arial"/>
                <a:cs typeface="Arial"/>
              </a:rPr>
              <a:t>recherche </a:t>
            </a:r>
            <a:r>
              <a:rPr sz="2800" spc="-65" dirty="0">
                <a:latin typeface="Arial"/>
                <a:cs typeface="Arial"/>
              </a:rPr>
              <a:t>d’un </a:t>
            </a:r>
            <a:r>
              <a:rPr sz="2800" spc="-180" dirty="0">
                <a:latin typeface="Arial"/>
                <a:cs typeface="Arial"/>
              </a:rPr>
              <a:t>langage </a:t>
            </a:r>
            <a:r>
              <a:rPr sz="2800" spc="-100" dirty="0">
                <a:latin typeface="Arial"/>
                <a:cs typeface="Arial"/>
              </a:rPr>
              <a:t>comptable </a:t>
            </a:r>
            <a:r>
              <a:rPr sz="2800" spc="-105" dirty="0">
                <a:latin typeface="Arial"/>
                <a:cs typeface="Arial"/>
              </a:rPr>
              <a:t>universelle </a:t>
            </a:r>
            <a:r>
              <a:rPr sz="2800" spc="-160" dirty="0">
                <a:latin typeface="Arial"/>
                <a:cs typeface="Arial"/>
              </a:rPr>
              <a:t>s’est  </a:t>
            </a:r>
            <a:r>
              <a:rPr sz="2800" spc="-10" dirty="0">
                <a:latin typeface="Arial"/>
                <a:cs typeface="Arial"/>
              </a:rPr>
              <a:t>fait </a:t>
            </a:r>
            <a:r>
              <a:rPr sz="2800" spc="-65" dirty="0">
                <a:latin typeface="Arial"/>
                <a:cs typeface="Arial"/>
              </a:rPr>
              <a:t>sentir </a:t>
            </a:r>
            <a:r>
              <a:rPr sz="2800" spc="-125" dirty="0">
                <a:latin typeface="Arial"/>
                <a:cs typeface="Arial"/>
              </a:rPr>
              <a:t>depuis </a:t>
            </a:r>
            <a:r>
              <a:rPr sz="2800" spc="-114" dirty="0">
                <a:latin typeface="Arial"/>
                <a:cs typeface="Arial"/>
              </a:rPr>
              <a:t>longtemps</a:t>
            </a:r>
            <a:r>
              <a:rPr sz="2800" spc="-320" dirty="0">
                <a:latin typeface="Arial"/>
                <a:cs typeface="Arial"/>
              </a:rPr>
              <a:t> </a:t>
            </a:r>
            <a:r>
              <a:rPr sz="2800" spc="-7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00B15A-FBBB-107D-DAA6-2BE33CBACFD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</a:t>
            </a:fld>
            <a:endParaRPr lang="fr-F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61092" y="613663"/>
            <a:ext cx="517969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Immobilisations</a:t>
            </a:r>
            <a:r>
              <a:rPr sz="3200" spc="-50" dirty="0"/>
              <a:t> </a:t>
            </a:r>
            <a:r>
              <a:rPr sz="3200" spc="-5" dirty="0"/>
              <a:t>incorporelles</a:t>
            </a:r>
            <a:endParaRPr sz="3200"/>
          </a:p>
          <a:p>
            <a:pPr marL="456565" algn="ctr">
              <a:lnSpc>
                <a:spcPct val="100000"/>
              </a:lnSpc>
            </a:pPr>
            <a:r>
              <a:rPr sz="3200" dirty="0"/>
              <a:t>IAS</a:t>
            </a:r>
            <a:r>
              <a:rPr sz="3200" spc="-35" dirty="0"/>
              <a:t> </a:t>
            </a:r>
            <a:r>
              <a:rPr sz="3200" dirty="0"/>
              <a:t>38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177424" y="2099563"/>
            <a:ext cx="8427720" cy="430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6120" algn="just">
              <a:lnSpc>
                <a:spcPct val="100000"/>
              </a:lnSpc>
              <a:spcBef>
                <a:spcPts val="100"/>
              </a:spcBef>
            </a:pPr>
            <a:r>
              <a:rPr sz="2400" u="heavy" spc="-3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ACTIFS </a:t>
            </a:r>
            <a:r>
              <a:rPr sz="2400" u="heavy" spc="-3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INCORPORELS </a:t>
            </a:r>
            <a:r>
              <a:rPr sz="2400" u="heavy" spc="-2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ACQUIS </a:t>
            </a:r>
            <a:r>
              <a:rPr sz="2400" u="heavy" spc="-3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SUITE </a:t>
            </a:r>
            <a:r>
              <a:rPr sz="2400" u="heavy" spc="-2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 </a:t>
            </a:r>
            <a:r>
              <a:rPr sz="2400" u="heavy" spc="-1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UN </a:t>
            </a:r>
            <a:r>
              <a:rPr sz="2400" u="heavy" spc="-3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REGROUPEMENT</a:t>
            </a:r>
            <a:r>
              <a:rPr sz="2400" spc="-375" dirty="0">
                <a:latin typeface="Arial"/>
                <a:cs typeface="Arial"/>
              </a:rPr>
              <a:t> </a:t>
            </a:r>
            <a:r>
              <a:rPr sz="2400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250">
              <a:latin typeface="Arial"/>
              <a:cs typeface="Arial"/>
            </a:endParaRPr>
          </a:p>
          <a:p>
            <a:pPr marL="622300" marR="8255" indent="-609600" algn="just">
              <a:lnSpc>
                <a:spcPts val="2590"/>
              </a:lnSpc>
              <a:buSzPct val="68750"/>
              <a:buFont typeface="Wingdings"/>
              <a:buChar char=""/>
              <a:tabLst>
                <a:tab pos="622300" algn="l"/>
              </a:tabLst>
            </a:pPr>
            <a:r>
              <a:rPr sz="2400" spc="-254" dirty="0">
                <a:latin typeface="Arial"/>
                <a:cs typeface="Arial"/>
              </a:rPr>
              <a:t>En </a:t>
            </a:r>
            <a:r>
              <a:rPr sz="2400" spc="-220" dirty="0">
                <a:latin typeface="Arial"/>
                <a:cs typeface="Arial"/>
              </a:rPr>
              <a:t>cas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95" dirty="0">
                <a:latin typeface="Arial"/>
                <a:cs typeface="Arial"/>
              </a:rPr>
              <a:t>regroupements </a:t>
            </a:r>
            <a:r>
              <a:rPr sz="2400" spc="-75" dirty="0">
                <a:latin typeface="Arial"/>
                <a:cs typeface="Arial"/>
              </a:rPr>
              <a:t>d'entreprises,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105" dirty="0">
                <a:latin typeface="Arial"/>
                <a:cs typeface="Arial"/>
              </a:rPr>
              <a:t>société </a:t>
            </a:r>
            <a:r>
              <a:rPr sz="2400" spc="-125" dirty="0">
                <a:latin typeface="Arial"/>
                <a:cs typeface="Arial"/>
              </a:rPr>
              <a:t>acheteuse  </a:t>
            </a:r>
            <a:r>
              <a:rPr sz="2400" spc="-5" dirty="0">
                <a:latin typeface="Arial"/>
                <a:cs typeface="Arial"/>
              </a:rPr>
              <a:t>doit </a:t>
            </a:r>
            <a:r>
              <a:rPr sz="2400" spc="-20" dirty="0">
                <a:latin typeface="Arial"/>
                <a:cs typeface="Arial"/>
              </a:rPr>
              <a:t>identifier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75" dirty="0">
                <a:latin typeface="Arial"/>
                <a:cs typeface="Arial"/>
              </a:rPr>
              <a:t>actifs </a:t>
            </a:r>
            <a:r>
              <a:rPr sz="2400" spc="-80" dirty="0">
                <a:latin typeface="Arial"/>
                <a:cs typeface="Arial"/>
              </a:rPr>
              <a:t>incorporels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100" dirty="0">
                <a:latin typeface="Arial"/>
                <a:cs typeface="Arial"/>
              </a:rPr>
              <a:t>société </a:t>
            </a:r>
            <a:r>
              <a:rPr sz="2400" spc="-110" dirty="0">
                <a:latin typeface="Arial"/>
                <a:cs typeface="Arial"/>
              </a:rPr>
              <a:t>achetée,  </a:t>
            </a:r>
            <a:r>
              <a:rPr sz="2400" spc="-120" dirty="0">
                <a:latin typeface="Arial"/>
                <a:cs typeface="Arial"/>
              </a:rPr>
              <a:t>lesquels </a:t>
            </a:r>
            <a:r>
              <a:rPr sz="2400" spc="-110" dirty="0">
                <a:latin typeface="Arial"/>
                <a:cs typeface="Arial"/>
              </a:rPr>
              <a:t>ne </a:t>
            </a:r>
            <a:r>
              <a:rPr sz="2400" spc="-40" dirty="0">
                <a:latin typeface="Arial"/>
                <a:cs typeface="Arial"/>
              </a:rPr>
              <a:t>figurent </a:t>
            </a:r>
            <a:r>
              <a:rPr sz="2400" spc="-180" dirty="0">
                <a:latin typeface="Arial"/>
                <a:cs typeface="Arial"/>
              </a:rPr>
              <a:t>pas </a:t>
            </a:r>
            <a:r>
              <a:rPr sz="2400" spc="-55" dirty="0">
                <a:latin typeface="Arial"/>
                <a:cs typeface="Arial"/>
              </a:rPr>
              <a:t>toujours </a:t>
            </a:r>
            <a:r>
              <a:rPr sz="2400" spc="-130" dirty="0">
                <a:latin typeface="Arial"/>
                <a:cs typeface="Arial"/>
              </a:rPr>
              <a:t>au </a:t>
            </a:r>
            <a:r>
              <a:rPr sz="2400" spc="-65" dirty="0">
                <a:latin typeface="Arial"/>
                <a:cs typeface="Arial"/>
              </a:rPr>
              <a:t>bilan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55" dirty="0">
                <a:latin typeface="Arial"/>
                <a:cs typeface="Arial"/>
              </a:rPr>
              <a:t>cette</a:t>
            </a:r>
            <a:r>
              <a:rPr sz="2400" spc="-36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dernière.</a:t>
            </a:r>
            <a:endParaRPr sz="2400">
              <a:latin typeface="Arial"/>
              <a:cs typeface="Arial"/>
            </a:endParaRPr>
          </a:p>
          <a:p>
            <a:pPr marL="622300" marR="6350" algn="just">
              <a:lnSpc>
                <a:spcPts val="2590"/>
              </a:lnSpc>
              <a:spcBef>
                <a:spcPts val="580"/>
              </a:spcBef>
            </a:pPr>
            <a:r>
              <a:rPr sz="2400" spc="-65" dirty="0">
                <a:latin typeface="Arial"/>
                <a:cs typeface="Arial"/>
              </a:rPr>
              <a:t>II </a:t>
            </a:r>
            <a:r>
              <a:rPr sz="2400" spc="-80" dirty="0">
                <a:latin typeface="Arial"/>
                <a:cs typeface="Arial"/>
              </a:rPr>
              <a:t>s'agit </a:t>
            </a:r>
            <a:r>
              <a:rPr sz="2400" spc="-110" dirty="0">
                <a:latin typeface="Arial"/>
                <a:cs typeface="Arial"/>
              </a:rPr>
              <a:t>donc </a:t>
            </a:r>
            <a:r>
              <a:rPr sz="2400" spc="-60" dirty="0">
                <a:latin typeface="Arial"/>
                <a:cs typeface="Arial"/>
              </a:rPr>
              <a:t>d'actifs </a:t>
            </a:r>
            <a:r>
              <a:rPr sz="2400" spc="-145" dirty="0">
                <a:latin typeface="Arial"/>
                <a:cs typeface="Arial"/>
              </a:rPr>
              <a:t>générés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45" dirty="0">
                <a:latin typeface="Arial"/>
                <a:cs typeface="Arial"/>
              </a:rPr>
              <a:t>interne </a:t>
            </a:r>
            <a:r>
              <a:rPr sz="2400" spc="-80" dirty="0">
                <a:latin typeface="Arial"/>
                <a:cs typeface="Arial"/>
              </a:rPr>
              <a:t>par </a:t>
            </a:r>
            <a:r>
              <a:rPr sz="2400" spc="-95" dirty="0">
                <a:latin typeface="Arial"/>
                <a:cs typeface="Arial"/>
              </a:rPr>
              <a:t>la </a:t>
            </a:r>
            <a:r>
              <a:rPr sz="2400" spc="-100" dirty="0">
                <a:latin typeface="Arial"/>
                <a:cs typeface="Arial"/>
              </a:rPr>
              <a:t>société </a:t>
            </a:r>
            <a:r>
              <a:rPr sz="2400" spc="-105" dirty="0">
                <a:latin typeface="Arial"/>
                <a:cs typeface="Arial"/>
              </a:rPr>
              <a:t>achetée.  </a:t>
            </a:r>
            <a:r>
              <a:rPr sz="2400" spc="-245" dirty="0">
                <a:latin typeface="Arial"/>
                <a:cs typeface="Arial"/>
              </a:rPr>
              <a:t>Les </a:t>
            </a:r>
            <a:r>
              <a:rPr sz="2400" spc="-75" dirty="0">
                <a:latin typeface="Arial"/>
                <a:cs typeface="Arial"/>
              </a:rPr>
              <a:t>actifs </a:t>
            </a:r>
            <a:r>
              <a:rPr sz="2400" spc="-114" dirty="0">
                <a:latin typeface="Arial"/>
                <a:cs typeface="Arial"/>
              </a:rPr>
              <a:t>suivants</a:t>
            </a:r>
            <a:r>
              <a:rPr sz="2400" spc="434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peuvent </a:t>
            </a:r>
            <a:r>
              <a:rPr sz="2400" spc="-100" dirty="0">
                <a:latin typeface="Arial"/>
                <a:cs typeface="Arial"/>
              </a:rPr>
              <a:t>ainsi </a:t>
            </a:r>
            <a:r>
              <a:rPr sz="2400" spc="-40" dirty="0">
                <a:latin typeface="Arial"/>
                <a:cs typeface="Arial"/>
              </a:rPr>
              <a:t>être </a:t>
            </a:r>
            <a:r>
              <a:rPr sz="2400" spc="-50" dirty="0">
                <a:latin typeface="Arial"/>
                <a:cs typeface="Arial"/>
              </a:rPr>
              <a:t>identifiés </a:t>
            </a:r>
            <a:r>
              <a:rPr sz="2400" spc="-85" dirty="0">
                <a:latin typeface="Arial"/>
                <a:cs typeface="Arial"/>
              </a:rPr>
              <a:t>lors </a:t>
            </a:r>
            <a:r>
              <a:rPr sz="2400" spc="-60" dirty="0">
                <a:latin typeface="Arial"/>
                <a:cs typeface="Arial"/>
              </a:rPr>
              <a:t>d’un  </a:t>
            </a:r>
            <a:r>
              <a:rPr sz="2400" spc="-90" dirty="0">
                <a:latin typeface="Arial"/>
                <a:cs typeface="Arial"/>
              </a:rPr>
              <a:t>rachat </a:t>
            </a:r>
            <a:r>
              <a:rPr sz="2400" spc="-110" dirty="0">
                <a:latin typeface="Arial"/>
                <a:cs typeface="Arial"/>
              </a:rPr>
              <a:t>(marques, </a:t>
            </a:r>
            <a:r>
              <a:rPr sz="2400" spc="-40" dirty="0">
                <a:latin typeface="Arial"/>
                <a:cs typeface="Arial"/>
              </a:rPr>
              <a:t>fichier </a:t>
            </a:r>
            <a:r>
              <a:rPr sz="2400" spc="-75" dirty="0">
                <a:latin typeface="Arial"/>
                <a:cs typeface="Arial"/>
              </a:rPr>
              <a:t>clients, </a:t>
            </a:r>
            <a:r>
              <a:rPr sz="2400" spc="-170" dirty="0">
                <a:latin typeface="Arial"/>
                <a:cs typeface="Arial"/>
              </a:rPr>
              <a:t>base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25" dirty="0">
                <a:latin typeface="Arial"/>
                <a:cs typeface="Arial"/>
              </a:rPr>
              <a:t>données </a:t>
            </a:r>
            <a:r>
              <a:rPr sz="2400" spc="-25" dirty="0">
                <a:latin typeface="Arial"/>
                <a:cs typeface="Arial"/>
              </a:rPr>
              <a:t>;</a:t>
            </a:r>
            <a:r>
              <a:rPr sz="2400" spc="-36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etc).</a:t>
            </a:r>
            <a:endParaRPr sz="2400">
              <a:latin typeface="Arial"/>
              <a:cs typeface="Arial"/>
            </a:endParaRPr>
          </a:p>
          <a:p>
            <a:pPr marL="622300" marR="5080" indent="-609600" algn="just">
              <a:lnSpc>
                <a:spcPts val="2590"/>
              </a:lnSpc>
              <a:spcBef>
                <a:spcPts val="585"/>
              </a:spcBef>
              <a:buSzPct val="68750"/>
              <a:buFont typeface="Wingdings"/>
              <a:buChar char=""/>
              <a:tabLst>
                <a:tab pos="622300" algn="l"/>
              </a:tabLst>
            </a:pPr>
            <a:r>
              <a:rPr sz="2400" spc="-140" dirty="0">
                <a:latin typeface="Arial"/>
                <a:cs typeface="Arial"/>
              </a:rPr>
              <a:t>Toute </a:t>
            </a:r>
            <a:r>
              <a:rPr sz="2400" spc="-135" dirty="0">
                <a:latin typeface="Arial"/>
                <a:cs typeface="Arial"/>
              </a:rPr>
              <a:t>somme </a:t>
            </a:r>
            <a:r>
              <a:rPr sz="2400" spc="-150" dirty="0">
                <a:latin typeface="Arial"/>
                <a:cs typeface="Arial"/>
              </a:rPr>
              <a:t>payée </a:t>
            </a:r>
            <a:r>
              <a:rPr sz="2400" spc="-80" dirty="0">
                <a:latin typeface="Arial"/>
                <a:cs typeface="Arial"/>
              </a:rPr>
              <a:t>par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105" dirty="0">
                <a:latin typeface="Arial"/>
                <a:cs typeface="Arial"/>
              </a:rPr>
              <a:t>société </a:t>
            </a:r>
            <a:r>
              <a:rPr sz="2400" spc="-130" dirty="0">
                <a:latin typeface="Arial"/>
                <a:cs typeface="Arial"/>
              </a:rPr>
              <a:t>acheteuse mais </a:t>
            </a:r>
            <a:r>
              <a:rPr sz="2400" spc="-80" dirty="0">
                <a:latin typeface="Arial"/>
                <a:cs typeface="Arial"/>
              </a:rPr>
              <a:t>non  affectée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35" dirty="0">
                <a:latin typeface="Arial"/>
                <a:cs typeface="Arial"/>
              </a:rPr>
              <a:t>actif </a:t>
            </a:r>
            <a:r>
              <a:rPr sz="2400" spc="-40" dirty="0">
                <a:latin typeface="Arial"/>
                <a:cs typeface="Arial"/>
              </a:rPr>
              <a:t>identifiable </a:t>
            </a:r>
            <a:r>
              <a:rPr sz="2400" spc="-150" dirty="0">
                <a:latin typeface="Arial"/>
                <a:cs typeface="Arial"/>
              </a:rPr>
              <a:t>sera </a:t>
            </a:r>
            <a:r>
              <a:rPr sz="2400" spc="-114" dirty="0">
                <a:latin typeface="Arial"/>
                <a:cs typeface="Arial"/>
              </a:rPr>
              <a:t>considérée </a:t>
            </a:r>
            <a:r>
              <a:rPr sz="2400" spc="-120" dirty="0">
                <a:latin typeface="Arial"/>
                <a:cs typeface="Arial"/>
              </a:rPr>
              <a:t>comme </a:t>
            </a:r>
            <a:r>
              <a:rPr sz="2400" spc="-80" dirty="0">
                <a:latin typeface="Arial"/>
                <a:cs typeface="Arial"/>
              </a:rPr>
              <a:t>un</a:t>
            </a:r>
            <a:r>
              <a:rPr sz="2400" spc="-23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écart  </a:t>
            </a:r>
            <a:r>
              <a:rPr sz="2400" spc="-60" dirty="0">
                <a:latin typeface="Arial"/>
                <a:cs typeface="Arial"/>
              </a:rPr>
              <a:t>d'acquisition </a:t>
            </a:r>
            <a:r>
              <a:rPr sz="2400" spc="-80" dirty="0">
                <a:latin typeface="Arial"/>
                <a:cs typeface="Arial"/>
              </a:rPr>
              <a:t>ou </a:t>
            </a:r>
            <a:r>
              <a:rPr sz="2400" i="1" spc="-50" dirty="0">
                <a:latin typeface="Arial"/>
                <a:cs typeface="Arial"/>
              </a:rPr>
              <a:t>goodwill</a:t>
            </a:r>
            <a:r>
              <a:rPr sz="2400" spc="-50" dirty="0">
                <a:latin typeface="Arial"/>
                <a:cs typeface="Arial"/>
              </a:rPr>
              <a:t>, </a:t>
            </a:r>
            <a:r>
              <a:rPr sz="2400" spc="-15" dirty="0">
                <a:latin typeface="Arial"/>
                <a:cs typeface="Arial"/>
              </a:rPr>
              <a:t>lui </a:t>
            </a:r>
            <a:r>
              <a:rPr sz="2400" spc="-160" dirty="0">
                <a:latin typeface="Arial"/>
                <a:cs typeface="Arial"/>
              </a:rPr>
              <a:t>aussi </a:t>
            </a:r>
            <a:r>
              <a:rPr sz="2400" spc="-110" dirty="0">
                <a:latin typeface="Arial"/>
                <a:cs typeface="Arial"/>
              </a:rPr>
              <a:t>considéré </a:t>
            </a:r>
            <a:r>
              <a:rPr sz="2400" spc="-120" dirty="0">
                <a:latin typeface="Arial"/>
                <a:cs typeface="Arial"/>
              </a:rPr>
              <a:t>comme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35" dirty="0">
                <a:latin typeface="Arial"/>
                <a:cs typeface="Arial"/>
              </a:rPr>
              <a:t>actif  </a:t>
            </a:r>
            <a:r>
              <a:rPr sz="2400" spc="-60" dirty="0">
                <a:latin typeface="Arial"/>
                <a:cs typeface="Arial"/>
              </a:rPr>
              <a:t>incorporel </a:t>
            </a:r>
            <a:r>
              <a:rPr sz="2400" spc="-295" dirty="0">
                <a:latin typeface="Arial"/>
                <a:cs typeface="Arial"/>
              </a:rPr>
              <a:t>(IFRS</a:t>
            </a:r>
            <a:r>
              <a:rPr sz="2400" spc="-24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3).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62BA0BB-3731-FEFD-BB3D-E41240C435C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50</a:t>
            </a:fld>
            <a:endParaRPr lang="fr-FR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4728" y="1086103"/>
            <a:ext cx="64369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IFRS 3 </a:t>
            </a:r>
            <a:r>
              <a:rPr sz="3200" spc="-5" dirty="0"/>
              <a:t>Regroupements</a:t>
            </a:r>
            <a:r>
              <a:rPr sz="3200" spc="-125" dirty="0"/>
              <a:t> </a:t>
            </a:r>
            <a:r>
              <a:rPr sz="3200" spc="-5" dirty="0"/>
              <a:t>d'entreprises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177424" y="2355595"/>
            <a:ext cx="8426450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</a:pPr>
            <a:r>
              <a:rPr sz="2000" spc="-290" dirty="0">
                <a:latin typeface="Arial"/>
                <a:cs typeface="Arial"/>
              </a:rPr>
              <a:t>IFRS </a:t>
            </a:r>
            <a:r>
              <a:rPr sz="2000" spc="-100" dirty="0">
                <a:latin typeface="Arial"/>
                <a:cs typeface="Arial"/>
              </a:rPr>
              <a:t>3 </a:t>
            </a:r>
            <a:r>
              <a:rPr sz="2000" spc="-70" dirty="0">
                <a:latin typeface="Arial"/>
                <a:cs typeface="Arial"/>
              </a:rPr>
              <a:t>s'applique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80" dirty="0">
                <a:latin typeface="Arial"/>
                <a:cs typeface="Arial"/>
              </a:rPr>
              <a:t>une </a:t>
            </a:r>
            <a:r>
              <a:rPr sz="2000" spc="-60" dirty="0">
                <a:latin typeface="Arial"/>
                <a:cs typeface="Arial"/>
              </a:rPr>
              <a:t>transaction ou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65" dirty="0">
                <a:latin typeface="Arial"/>
                <a:cs typeface="Arial"/>
              </a:rPr>
              <a:t>un </a:t>
            </a:r>
            <a:r>
              <a:rPr sz="2000" spc="-45" dirty="0">
                <a:latin typeface="Arial"/>
                <a:cs typeface="Arial"/>
              </a:rPr>
              <a:t>autre </a:t>
            </a:r>
            <a:r>
              <a:rPr sz="2000" spc="-80" dirty="0">
                <a:latin typeface="Arial"/>
                <a:cs typeface="Arial"/>
              </a:rPr>
              <a:t>évènement </a:t>
            </a:r>
            <a:r>
              <a:rPr sz="2000" spc="-35" dirty="0">
                <a:latin typeface="Arial"/>
                <a:cs typeface="Arial"/>
              </a:rPr>
              <a:t>qui </a:t>
            </a:r>
            <a:r>
              <a:rPr sz="2000" spc="-60" dirty="0">
                <a:latin typeface="Arial"/>
                <a:cs typeface="Arial"/>
              </a:rPr>
              <a:t>répond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75" dirty="0">
                <a:latin typeface="Arial"/>
                <a:cs typeface="Arial"/>
              </a:rPr>
              <a:t>la  </a:t>
            </a:r>
            <a:r>
              <a:rPr sz="2000" spc="-20" dirty="0">
                <a:latin typeface="Arial"/>
                <a:cs typeface="Arial"/>
              </a:rPr>
              <a:t>définition </a:t>
            </a:r>
            <a:r>
              <a:rPr sz="2000" spc="-30" dirty="0">
                <a:latin typeface="Arial"/>
                <a:cs typeface="Arial"/>
              </a:rPr>
              <a:t>d'un </a:t>
            </a:r>
            <a:r>
              <a:rPr sz="2000" spc="-65" dirty="0">
                <a:latin typeface="Arial"/>
                <a:cs typeface="Arial"/>
              </a:rPr>
              <a:t>regroupement </a:t>
            </a:r>
            <a:r>
              <a:rPr sz="2000" spc="-60" dirty="0">
                <a:latin typeface="Arial"/>
                <a:cs typeface="Arial"/>
              </a:rPr>
              <a:t>d'entreprises. </a:t>
            </a:r>
            <a:r>
              <a:rPr sz="2000" spc="-204" dirty="0">
                <a:latin typeface="Arial"/>
                <a:cs typeface="Arial"/>
              </a:rPr>
              <a:t>En </a:t>
            </a:r>
            <a:r>
              <a:rPr sz="2000" spc="-95" dirty="0">
                <a:latin typeface="Arial"/>
                <a:cs typeface="Arial"/>
              </a:rPr>
              <a:t>revanche, </a:t>
            </a:r>
            <a:r>
              <a:rPr sz="2000" spc="-55" dirty="0">
                <a:latin typeface="Arial"/>
                <a:cs typeface="Arial"/>
              </a:rPr>
              <a:t>elle </a:t>
            </a:r>
            <a:r>
              <a:rPr sz="2000" spc="-90" dirty="0">
                <a:latin typeface="Arial"/>
                <a:cs typeface="Arial"/>
              </a:rPr>
              <a:t>ne </a:t>
            </a:r>
            <a:r>
              <a:rPr sz="2000" spc="-65" dirty="0">
                <a:latin typeface="Arial"/>
                <a:cs typeface="Arial"/>
              </a:rPr>
              <a:t>s'applique </a:t>
            </a:r>
            <a:r>
              <a:rPr sz="2000" spc="-145" dirty="0">
                <a:latin typeface="Arial"/>
                <a:cs typeface="Arial"/>
              </a:rPr>
              <a:t>pas</a:t>
            </a:r>
            <a:r>
              <a:rPr sz="2000" spc="-42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"/>
              <a:cs typeface="Arial"/>
            </a:endParaRPr>
          </a:p>
          <a:p>
            <a:pPr marL="212725" indent="-200660" algn="just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215" dirty="0">
                <a:latin typeface="Arial"/>
                <a:cs typeface="Arial"/>
              </a:rPr>
              <a:t>La </a:t>
            </a:r>
            <a:r>
              <a:rPr sz="2000" spc="-30" dirty="0">
                <a:latin typeface="Arial"/>
                <a:cs typeface="Arial"/>
              </a:rPr>
              <a:t>formation </a:t>
            </a:r>
            <a:r>
              <a:rPr sz="2000" spc="-60" dirty="0">
                <a:latin typeface="Arial"/>
                <a:cs typeface="Arial"/>
              </a:rPr>
              <a:t>d’une </a:t>
            </a:r>
            <a:r>
              <a:rPr sz="2000" spc="-70" dirty="0">
                <a:latin typeface="Arial"/>
                <a:cs typeface="Arial"/>
              </a:rPr>
              <a:t>coentreprise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48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90" dirty="0">
                <a:latin typeface="Arial"/>
                <a:cs typeface="Arial"/>
              </a:rPr>
              <a:t>L’acquisition </a:t>
            </a:r>
            <a:r>
              <a:rPr sz="2000" spc="-45" dirty="0">
                <a:latin typeface="Arial"/>
                <a:cs typeface="Arial"/>
              </a:rPr>
              <a:t>d’un </a:t>
            </a:r>
            <a:r>
              <a:rPr sz="2000" spc="-25" dirty="0">
                <a:latin typeface="Arial"/>
                <a:cs typeface="Arial"/>
              </a:rPr>
              <a:t>actif </a:t>
            </a:r>
            <a:r>
              <a:rPr sz="2000" spc="-65" dirty="0">
                <a:latin typeface="Arial"/>
                <a:cs typeface="Arial"/>
              </a:rPr>
              <a:t>ou </a:t>
            </a:r>
            <a:r>
              <a:rPr sz="2000" spc="-45" dirty="0">
                <a:latin typeface="Arial"/>
                <a:cs typeface="Arial"/>
              </a:rPr>
              <a:t>d’un </a:t>
            </a:r>
            <a:r>
              <a:rPr sz="2000" spc="-85" dirty="0">
                <a:latin typeface="Arial"/>
                <a:cs typeface="Arial"/>
              </a:rPr>
              <a:t>groupe </a:t>
            </a:r>
            <a:r>
              <a:rPr sz="2000" spc="-65" dirty="0">
                <a:latin typeface="Arial"/>
                <a:cs typeface="Arial"/>
              </a:rPr>
              <a:t>d’actifs </a:t>
            </a:r>
            <a:r>
              <a:rPr sz="2000" spc="-35" dirty="0">
                <a:latin typeface="Arial"/>
                <a:cs typeface="Arial"/>
              </a:rPr>
              <a:t>qui </a:t>
            </a:r>
            <a:r>
              <a:rPr sz="2000" spc="-95" dirty="0">
                <a:latin typeface="Arial"/>
                <a:cs typeface="Arial"/>
              </a:rPr>
              <a:t>ne </a:t>
            </a:r>
            <a:r>
              <a:rPr sz="2000" spc="-55" dirty="0">
                <a:latin typeface="Arial"/>
                <a:cs typeface="Arial"/>
              </a:rPr>
              <a:t>constitue </a:t>
            </a:r>
            <a:r>
              <a:rPr sz="2000" spc="-145" dirty="0">
                <a:latin typeface="Arial"/>
                <a:cs typeface="Arial"/>
              </a:rPr>
              <a:t>pas </a:t>
            </a:r>
            <a:r>
              <a:rPr sz="2000" spc="-80" dirty="0">
                <a:latin typeface="Arial"/>
                <a:cs typeface="Arial"/>
              </a:rPr>
              <a:t>une  </a:t>
            </a:r>
            <a:r>
              <a:rPr sz="2000" spc="-60" dirty="0">
                <a:latin typeface="Arial"/>
                <a:cs typeface="Arial"/>
              </a:rPr>
              <a:t>entreprise. </a:t>
            </a:r>
            <a:r>
              <a:rPr sz="2000" spc="-160" dirty="0">
                <a:latin typeface="Arial"/>
                <a:cs typeface="Arial"/>
              </a:rPr>
              <a:t>Dans </a:t>
            </a:r>
            <a:r>
              <a:rPr sz="2000" spc="-90" dirty="0">
                <a:latin typeface="Arial"/>
                <a:cs typeface="Arial"/>
              </a:rPr>
              <a:t>de </a:t>
            </a:r>
            <a:r>
              <a:rPr sz="2000" spc="-60" dirty="0">
                <a:latin typeface="Arial"/>
                <a:cs typeface="Arial"/>
              </a:rPr>
              <a:t>tels </a:t>
            </a:r>
            <a:r>
              <a:rPr sz="2000" spc="-150" dirty="0">
                <a:latin typeface="Arial"/>
                <a:cs typeface="Arial"/>
              </a:rPr>
              <a:t>cas, </a:t>
            </a:r>
            <a:r>
              <a:rPr sz="2000" spc="-70" dirty="0">
                <a:latin typeface="Arial"/>
                <a:cs typeface="Arial"/>
              </a:rPr>
              <a:t>l’acquéreur </a:t>
            </a:r>
            <a:r>
              <a:rPr sz="2000" spc="-5" dirty="0">
                <a:latin typeface="Arial"/>
                <a:cs typeface="Arial"/>
              </a:rPr>
              <a:t>doit </a:t>
            </a:r>
            <a:r>
              <a:rPr sz="2000" spc="-15" dirty="0">
                <a:latin typeface="Arial"/>
                <a:cs typeface="Arial"/>
              </a:rPr>
              <a:t>identifier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60" dirty="0">
                <a:latin typeface="Arial"/>
                <a:cs typeface="Arial"/>
              </a:rPr>
              <a:t>comptabiliser </a:t>
            </a:r>
            <a:r>
              <a:rPr sz="2000" spc="-105" dirty="0">
                <a:latin typeface="Arial"/>
                <a:cs typeface="Arial"/>
              </a:rPr>
              <a:t>les </a:t>
            </a:r>
            <a:r>
              <a:rPr sz="2000" spc="-60" dirty="0">
                <a:latin typeface="Arial"/>
                <a:cs typeface="Arial"/>
              </a:rPr>
              <a:t>actifs  individuels </a:t>
            </a:r>
            <a:r>
              <a:rPr sz="2000" spc="-45" dirty="0">
                <a:latin typeface="Arial"/>
                <a:cs typeface="Arial"/>
              </a:rPr>
              <a:t>identifiables </a:t>
            </a:r>
            <a:r>
              <a:rPr sz="2000" spc="-110" dirty="0">
                <a:latin typeface="Arial"/>
                <a:cs typeface="Arial"/>
              </a:rPr>
              <a:t>acquis </a:t>
            </a:r>
            <a:r>
              <a:rPr sz="2000" spc="-80" dirty="0">
                <a:latin typeface="Arial"/>
                <a:cs typeface="Arial"/>
              </a:rPr>
              <a:t>(y compris </a:t>
            </a:r>
            <a:r>
              <a:rPr sz="2000" spc="-105" dirty="0">
                <a:latin typeface="Arial"/>
                <a:cs typeface="Arial"/>
              </a:rPr>
              <a:t>les </a:t>
            </a:r>
            <a:r>
              <a:rPr sz="2000" spc="-65" dirty="0">
                <a:latin typeface="Arial"/>
                <a:cs typeface="Arial"/>
              </a:rPr>
              <a:t>actifs </a:t>
            </a:r>
            <a:r>
              <a:rPr sz="2000" spc="-35" dirty="0">
                <a:latin typeface="Arial"/>
                <a:cs typeface="Arial"/>
              </a:rPr>
              <a:t>qui </a:t>
            </a:r>
            <a:r>
              <a:rPr sz="2000" spc="-55" dirty="0">
                <a:latin typeface="Arial"/>
                <a:cs typeface="Arial"/>
              </a:rPr>
              <a:t>répondent </a:t>
            </a:r>
            <a:r>
              <a:rPr sz="2000" spc="-155" dirty="0">
                <a:latin typeface="Arial"/>
                <a:cs typeface="Arial"/>
              </a:rPr>
              <a:t>à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20" dirty="0">
                <a:latin typeface="Arial"/>
                <a:cs typeface="Arial"/>
              </a:rPr>
              <a:t>définition </a:t>
            </a:r>
            <a:r>
              <a:rPr sz="2000" spc="-55" dirty="0">
                <a:latin typeface="Arial"/>
                <a:cs typeface="Arial"/>
              </a:rPr>
              <a:t>- 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35" dirty="0">
                <a:latin typeface="Arial"/>
                <a:cs typeface="Arial"/>
              </a:rPr>
              <a:t>qui </a:t>
            </a:r>
            <a:r>
              <a:rPr sz="2000" spc="-60" dirty="0">
                <a:latin typeface="Arial"/>
                <a:cs typeface="Arial"/>
              </a:rPr>
              <a:t>satisfont </a:t>
            </a:r>
            <a:r>
              <a:rPr sz="2000" spc="-114" dirty="0">
                <a:latin typeface="Arial"/>
                <a:cs typeface="Arial"/>
              </a:rPr>
              <a:t>aux </a:t>
            </a:r>
            <a:r>
              <a:rPr sz="2000" spc="-60" dirty="0">
                <a:latin typeface="Arial"/>
                <a:cs typeface="Arial"/>
              </a:rPr>
              <a:t>critères </a:t>
            </a:r>
            <a:r>
              <a:rPr sz="2000" spc="-55" dirty="0">
                <a:latin typeface="Arial"/>
                <a:cs typeface="Arial"/>
              </a:rPr>
              <a:t>- </a:t>
            </a:r>
            <a:r>
              <a:rPr sz="2000" spc="-50" dirty="0">
                <a:latin typeface="Arial"/>
                <a:cs typeface="Arial"/>
              </a:rPr>
              <a:t>d’immobilisations </a:t>
            </a:r>
            <a:r>
              <a:rPr sz="2000" spc="-65" dirty="0">
                <a:latin typeface="Arial"/>
                <a:cs typeface="Arial"/>
              </a:rPr>
              <a:t>incorporelles </a:t>
            </a:r>
            <a:r>
              <a:rPr sz="2000" spc="-125" dirty="0">
                <a:latin typeface="Arial"/>
                <a:cs typeface="Arial"/>
              </a:rPr>
              <a:t>dans </a:t>
            </a:r>
            <a:r>
              <a:rPr sz="2000" spc="-215" dirty="0">
                <a:latin typeface="Arial"/>
                <a:cs typeface="Arial"/>
              </a:rPr>
              <a:t>IAS </a:t>
            </a:r>
            <a:r>
              <a:rPr sz="2000" spc="-105" dirty="0">
                <a:latin typeface="Arial"/>
                <a:cs typeface="Arial"/>
              </a:rPr>
              <a:t>38  </a:t>
            </a:r>
            <a:r>
              <a:rPr sz="2000" spc="-50" dirty="0">
                <a:latin typeface="Arial"/>
                <a:cs typeface="Arial"/>
              </a:rPr>
              <a:t>"Immobilisations </a:t>
            </a:r>
            <a:r>
              <a:rPr sz="2000" spc="-55" dirty="0">
                <a:latin typeface="Arial"/>
                <a:cs typeface="Arial"/>
              </a:rPr>
              <a:t>incorporelles" </a:t>
            </a:r>
            <a:r>
              <a:rPr sz="2000" spc="-60" dirty="0">
                <a:latin typeface="Arial"/>
                <a:cs typeface="Arial"/>
              </a:rPr>
              <a:t>)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110" dirty="0">
                <a:latin typeface="Arial"/>
                <a:cs typeface="Arial"/>
              </a:rPr>
              <a:t>les </a:t>
            </a:r>
            <a:r>
              <a:rPr sz="2000" spc="-120" dirty="0">
                <a:latin typeface="Arial"/>
                <a:cs typeface="Arial"/>
              </a:rPr>
              <a:t>passifs</a:t>
            </a:r>
            <a:r>
              <a:rPr sz="2000" spc="-305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repris.</a:t>
            </a:r>
            <a:endParaRPr sz="2000">
              <a:latin typeface="Arial"/>
              <a:cs typeface="Arial"/>
            </a:endParaRPr>
          </a:p>
          <a:p>
            <a:pPr marL="212725" indent="-200660" algn="just">
              <a:lnSpc>
                <a:spcPct val="100000"/>
              </a:lnSpc>
              <a:spcBef>
                <a:spcPts val="480"/>
              </a:spcBef>
              <a:buSzPct val="95000"/>
              <a:buFont typeface="Wingdings"/>
              <a:buChar char=""/>
              <a:tabLst>
                <a:tab pos="213360" algn="l"/>
              </a:tabLst>
            </a:pPr>
            <a:r>
              <a:rPr sz="2000" spc="-80" dirty="0">
                <a:latin typeface="Arial"/>
                <a:cs typeface="Arial"/>
              </a:rPr>
              <a:t>une </a:t>
            </a:r>
            <a:r>
              <a:rPr sz="2000" spc="-85" dirty="0">
                <a:latin typeface="Arial"/>
                <a:cs typeface="Arial"/>
              </a:rPr>
              <a:t>combinaison </a:t>
            </a:r>
            <a:r>
              <a:rPr sz="2000" spc="-55" dirty="0">
                <a:latin typeface="Arial"/>
                <a:cs typeface="Arial"/>
              </a:rPr>
              <a:t>d’entités </a:t>
            </a:r>
            <a:r>
              <a:rPr sz="2000" spc="-60" dirty="0">
                <a:latin typeface="Arial"/>
                <a:cs typeface="Arial"/>
              </a:rPr>
              <a:t>ou </a:t>
            </a:r>
            <a:r>
              <a:rPr sz="2000" spc="-75" dirty="0">
                <a:latin typeface="Arial"/>
                <a:cs typeface="Arial"/>
              </a:rPr>
              <a:t>d’entreprises </a:t>
            </a:r>
            <a:r>
              <a:rPr sz="2000" spc="-140" dirty="0">
                <a:latin typeface="Arial"/>
                <a:cs typeface="Arial"/>
              </a:rPr>
              <a:t>sous </a:t>
            </a:r>
            <a:r>
              <a:rPr sz="2000" spc="-50" dirty="0">
                <a:latin typeface="Arial"/>
                <a:cs typeface="Arial"/>
              </a:rPr>
              <a:t>contrôle</a:t>
            </a:r>
            <a:r>
              <a:rPr sz="2000" spc="-229" dirty="0">
                <a:latin typeface="Arial"/>
                <a:cs typeface="Arial"/>
              </a:rPr>
              <a:t> </a:t>
            </a:r>
            <a:r>
              <a:rPr sz="2000" spc="-80" dirty="0">
                <a:latin typeface="Arial"/>
                <a:cs typeface="Arial"/>
              </a:rPr>
              <a:t>commun.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FB9292-608F-36AF-18C5-99F83785F19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51</a:t>
            </a:fld>
            <a:endParaRPr lang="fr-FR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4728" y="1086103"/>
            <a:ext cx="64369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IFRS 3 </a:t>
            </a:r>
            <a:r>
              <a:rPr sz="3200" spc="-5" dirty="0"/>
              <a:t>Regroupements</a:t>
            </a:r>
            <a:r>
              <a:rPr sz="3200" spc="-125" dirty="0"/>
              <a:t> </a:t>
            </a:r>
            <a:r>
              <a:rPr sz="3200" spc="-5" dirty="0"/>
              <a:t>d'entreprises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060" marR="5080">
              <a:lnSpc>
                <a:spcPct val="100000"/>
              </a:lnSpc>
              <a:spcBef>
                <a:spcPts val="100"/>
              </a:spcBef>
            </a:pPr>
            <a:r>
              <a:rPr sz="2000" spc="-110" dirty="0"/>
              <a:t>L’acquéreur </a:t>
            </a:r>
            <a:r>
              <a:rPr sz="2000" spc="-5" dirty="0"/>
              <a:t>doit </a:t>
            </a:r>
            <a:r>
              <a:rPr sz="2000" spc="-60" dirty="0"/>
              <a:t>comptabiliser </a:t>
            </a:r>
            <a:r>
              <a:rPr sz="2000" spc="-55" dirty="0"/>
              <a:t>le </a:t>
            </a:r>
            <a:r>
              <a:rPr sz="2000" spc="-45" dirty="0"/>
              <a:t>goodwill </a:t>
            </a:r>
            <a:r>
              <a:rPr sz="2000" spc="-155" dirty="0"/>
              <a:t>à </a:t>
            </a:r>
            <a:r>
              <a:rPr sz="2000" spc="-75" dirty="0"/>
              <a:t>la </a:t>
            </a:r>
            <a:r>
              <a:rPr sz="2000" spc="-70" dirty="0"/>
              <a:t>date </a:t>
            </a:r>
            <a:r>
              <a:rPr sz="2000" spc="-60" dirty="0"/>
              <a:t>d’acquisition, </a:t>
            </a:r>
            <a:r>
              <a:rPr sz="2000" spc="-100" dirty="0"/>
              <a:t>évalué comme  </a:t>
            </a:r>
            <a:r>
              <a:rPr sz="2000" spc="-35" dirty="0"/>
              <a:t>étant </a:t>
            </a:r>
            <a:r>
              <a:rPr sz="2000" spc="-85" dirty="0"/>
              <a:t>l’excédent </a:t>
            </a:r>
            <a:r>
              <a:rPr sz="2000" spc="-90" dirty="0"/>
              <a:t>de </a:t>
            </a:r>
            <a:r>
              <a:rPr sz="2000" spc="-85" dirty="0"/>
              <a:t>(</a:t>
            </a:r>
            <a:r>
              <a:rPr sz="2000" b="1" spc="-85" dirty="0">
                <a:latin typeface="Arial"/>
                <a:cs typeface="Arial"/>
              </a:rPr>
              <a:t>a</a:t>
            </a:r>
            <a:r>
              <a:rPr sz="2000" spc="-85" dirty="0"/>
              <a:t>) </a:t>
            </a:r>
            <a:r>
              <a:rPr sz="2000" spc="-60" dirty="0"/>
              <a:t>par </a:t>
            </a:r>
            <a:r>
              <a:rPr sz="2000" spc="-30" dirty="0"/>
              <a:t>rapport </a:t>
            </a:r>
            <a:r>
              <a:rPr sz="2000" spc="-155" dirty="0"/>
              <a:t>à </a:t>
            </a:r>
            <a:r>
              <a:rPr sz="2000" spc="-90" dirty="0"/>
              <a:t>(</a:t>
            </a:r>
            <a:r>
              <a:rPr sz="2000" b="1" spc="-90" dirty="0">
                <a:latin typeface="Arial"/>
                <a:cs typeface="Arial"/>
              </a:rPr>
              <a:t>b</a:t>
            </a:r>
            <a:r>
              <a:rPr sz="2000" spc="-90" dirty="0"/>
              <a:t>) </a:t>
            </a:r>
            <a:r>
              <a:rPr sz="2000" spc="-120" dirty="0"/>
              <a:t>ci-dessous</a:t>
            </a:r>
            <a:r>
              <a:rPr sz="2000" spc="-320" dirty="0"/>
              <a:t> </a:t>
            </a:r>
            <a:r>
              <a:rPr sz="2000" spc="-20" dirty="0"/>
              <a:t>:</a:t>
            </a:r>
            <a:endParaRPr sz="2000">
              <a:latin typeface="Arial"/>
              <a:cs typeface="Arial"/>
            </a:endParaRPr>
          </a:p>
          <a:p>
            <a:pPr marL="357505" indent="-259079">
              <a:lnSpc>
                <a:spcPct val="100000"/>
              </a:lnSpc>
              <a:spcBef>
                <a:spcPts val="480"/>
              </a:spcBef>
              <a:buFont typeface="Arial"/>
              <a:buAutoNum type="alphaLcParenR"/>
              <a:tabLst>
                <a:tab pos="358140" algn="l"/>
              </a:tabLst>
            </a:pPr>
            <a:r>
              <a:rPr sz="2000" spc="-55" dirty="0"/>
              <a:t>le </a:t>
            </a:r>
            <a:r>
              <a:rPr sz="2000" spc="-5" dirty="0"/>
              <a:t>total </a:t>
            </a:r>
            <a:r>
              <a:rPr sz="2000" spc="-90" dirty="0"/>
              <a:t>de</a:t>
            </a:r>
            <a:r>
              <a:rPr sz="2000" spc="-260" dirty="0"/>
              <a:t> </a:t>
            </a:r>
            <a:r>
              <a:rPr sz="2000" spc="-20" dirty="0"/>
              <a:t>:</a:t>
            </a:r>
            <a:endParaRPr sz="2000"/>
          </a:p>
          <a:p>
            <a:pPr marL="555625" marR="5080">
              <a:lnSpc>
                <a:spcPct val="100000"/>
              </a:lnSpc>
              <a:spcBef>
                <a:spcPts val="480"/>
              </a:spcBef>
            </a:pPr>
            <a:r>
              <a:rPr sz="2000" spc="-215" dirty="0"/>
              <a:t>La </a:t>
            </a:r>
            <a:r>
              <a:rPr sz="2000" spc="-45" dirty="0"/>
              <a:t>contrepartie </a:t>
            </a:r>
            <a:r>
              <a:rPr sz="2000" spc="-70" dirty="0"/>
              <a:t>transférée, </a:t>
            </a:r>
            <a:r>
              <a:rPr sz="2000" spc="-100" dirty="0"/>
              <a:t>évaluée </a:t>
            </a:r>
            <a:r>
              <a:rPr sz="2000" spc="-90" dirty="0"/>
              <a:t>selon </a:t>
            </a:r>
            <a:r>
              <a:rPr sz="2000" spc="-75" dirty="0"/>
              <a:t>la </a:t>
            </a:r>
            <a:r>
              <a:rPr sz="2000" spc="-80" dirty="0"/>
              <a:t>présente </a:t>
            </a:r>
            <a:r>
              <a:rPr sz="2000" spc="-60" dirty="0"/>
              <a:t>norme, </a:t>
            </a:r>
            <a:r>
              <a:rPr sz="2000" spc="-40" dirty="0"/>
              <a:t>qui </a:t>
            </a:r>
            <a:r>
              <a:rPr sz="2000" spc="-90" dirty="0"/>
              <a:t>impose  </a:t>
            </a:r>
            <a:r>
              <a:rPr sz="2000" spc="-80" dirty="0"/>
              <a:t>généralement </a:t>
            </a:r>
            <a:r>
              <a:rPr sz="2000" spc="-55" dirty="0"/>
              <a:t>le </a:t>
            </a:r>
            <a:r>
              <a:rPr sz="2000" spc="-90" dirty="0"/>
              <a:t>recours </a:t>
            </a:r>
            <a:r>
              <a:rPr sz="2000" spc="-155" dirty="0"/>
              <a:t>à </a:t>
            </a:r>
            <a:r>
              <a:rPr sz="2000" spc="-75" dirty="0"/>
              <a:t>la </a:t>
            </a:r>
            <a:r>
              <a:rPr sz="2000" spc="-60" dirty="0"/>
              <a:t>juste </a:t>
            </a:r>
            <a:r>
              <a:rPr sz="2000" spc="-70" dirty="0"/>
              <a:t>valeur </a:t>
            </a:r>
            <a:r>
              <a:rPr sz="2000" spc="-155" dirty="0"/>
              <a:t>à </a:t>
            </a:r>
            <a:r>
              <a:rPr sz="2000" spc="-75" dirty="0"/>
              <a:t>la </a:t>
            </a:r>
            <a:r>
              <a:rPr sz="2000" spc="-70" dirty="0"/>
              <a:t>date </a:t>
            </a:r>
            <a:r>
              <a:rPr sz="2000" spc="-60" dirty="0"/>
              <a:t>d’acquisition</a:t>
            </a:r>
            <a:r>
              <a:rPr sz="2000" spc="-245" dirty="0"/>
              <a:t> </a:t>
            </a:r>
            <a:r>
              <a:rPr sz="2000" spc="-50" dirty="0"/>
              <a:t>.</a:t>
            </a:r>
            <a:endParaRPr sz="2000"/>
          </a:p>
          <a:p>
            <a:pPr marL="555625" marR="5080">
              <a:lnSpc>
                <a:spcPct val="100000"/>
              </a:lnSpc>
              <a:spcBef>
                <a:spcPts val="480"/>
              </a:spcBef>
              <a:tabLst>
                <a:tab pos="1997710" algn="l"/>
                <a:tab pos="3462020" algn="l"/>
                <a:tab pos="4673600" algn="l"/>
                <a:tab pos="5514975" algn="l"/>
                <a:tab pos="7087870" algn="l"/>
                <a:tab pos="8433435" algn="l"/>
              </a:tabLst>
            </a:pPr>
            <a:r>
              <a:rPr sz="2000" spc="-195" dirty="0"/>
              <a:t>Le </a:t>
            </a:r>
            <a:r>
              <a:rPr sz="2000" spc="-40" dirty="0"/>
              <a:t>montant </a:t>
            </a:r>
            <a:r>
              <a:rPr sz="2000" spc="-60" dirty="0"/>
              <a:t>d’une </a:t>
            </a:r>
            <a:r>
              <a:rPr sz="2000" spc="-35" dirty="0"/>
              <a:t>participation </a:t>
            </a:r>
            <a:r>
              <a:rPr sz="2000" spc="-90" dirty="0"/>
              <a:t>ne </a:t>
            </a:r>
            <a:r>
              <a:rPr sz="2000" spc="-55" dirty="0"/>
              <a:t>donnant </a:t>
            </a:r>
            <a:r>
              <a:rPr sz="2000" spc="-145" dirty="0"/>
              <a:t>pas </a:t>
            </a:r>
            <a:r>
              <a:rPr sz="2000" spc="-55" dirty="0"/>
              <a:t>le </a:t>
            </a:r>
            <a:r>
              <a:rPr sz="2000" spc="-50" dirty="0"/>
              <a:t>contrôle </a:t>
            </a:r>
            <a:r>
              <a:rPr sz="2000" spc="-125" dirty="0"/>
              <a:t>dans </a:t>
            </a:r>
            <a:r>
              <a:rPr sz="2000" spc="-55" dirty="0"/>
              <a:t>l’entreprise  </a:t>
            </a:r>
            <a:r>
              <a:rPr sz="2000" spc="-155" dirty="0"/>
              <a:t>ac</a:t>
            </a:r>
            <a:r>
              <a:rPr sz="2000" spc="-60" dirty="0"/>
              <a:t>qu</a:t>
            </a:r>
            <a:r>
              <a:rPr sz="2000" spc="10" dirty="0"/>
              <a:t>i</a:t>
            </a:r>
            <a:r>
              <a:rPr sz="2000" spc="-225" dirty="0"/>
              <a:t>s</a:t>
            </a:r>
            <a:r>
              <a:rPr sz="2000" spc="-120" dirty="0"/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35" dirty="0"/>
              <a:t>é</a:t>
            </a:r>
            <a:r>
              <a:rPr sz="2000" spc="-125" dirty="0"/>
              <a:t>v</a:t>
            </a:r>
            <a:r>
              <a:rPr sz="2000" spc="-155" dirty="0"/>
              <a:t>a</a:t>
            </a:r>
            <a:r>
              <a:rPr sz="2000" spc="10" dirty="0"/>
              <a:t>l</a:t>
            </a:r>
            <a:r>
              <a:rPr sz="2000" spc="-60" dirty="0"/>
              <a:t>u</a:t>
            </a:r>
            <a:r>
              <a:rPr sz="2000" spc="-125" dirty="0"/>
              <a:t>é</a:t>
            </a:r>
            <a:r>
              <a:rPr sz="2000" spc="-120" dirty="0"/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25" dirty="0"/>
              <a:t>s</a:t>
            </a:r>
            <a:r>
              <a:rPr sz="2000" spc="-125" dirty="0"/>
              <a:t>e</a:t>
            </a:r>
            <a:r>
              <a:rPr sz="2000" spc="10" dirty="0"/>
              <a:t>l</a:t>
            </a:r>
            <a:r>
              <a:rPr sz="2000" spc="-65" dirty="0"/>
              <a:t>o</a:t>
            </a:r>
            <a:r>
              <a:rPr sz="2000" spc="-60" dirty="0"/>
              <a:t>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10" dirty="0"/>
              <a:t>l</a:t>
            </a:r>
            <a:r>
              <a:rPr sz="2000" spc="-155" dirty="0"/>
              <a:t>a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/>
              <a:t>p</a:t>
            </a:r>
            <a:r>
              <a:rPr sz="2000" dirty="0"/>
              <a:t>r</a:t>
            </a:r>
            <a:r>
              <a:rPr sz="2000" spc="-125" dirty="0"/>
              <a:t>é</a:t>
            </a:r>
            <a:r>
              <a:rPr sz="2000" spc="-225" dirty="0"/>
              <a:t>s</a:t>
            </a:r>
            <a:r>
              <a:rPr sz="2000" spc="-125" dirty="0"/>
              <a:t>e</a:t>
            </a:r>
            <a:r>
              <a:rPr sz="2000" spc="-85" dirty="0"/>
              <a:t>n</a:t>
            </a:r>
            <a:r>
              <a:rPr sz="2000" spc="100" dirty="0"/>
              <a:t>t</a:t>
            </a:r>
            <a:r>
              <a:rPr sz="2000" spc="-120" dirty="0"/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/>
              <a:t>n</a:t>
            </a:r>
            <a:r>
              <a:rPr sz="2000" spc="-65" dirty="0"/>
              <a:t>o</a:t>
            </a:r>
            <a:r>
              <a:rPr sz="2000" spc="25" dirty="0"/>
              <a:t>r</a:t>
            </a:r>
            <a:r>
              <a:rPr sz="2000" spc="-75" dirty="0"/>
              <a:t>m</a:t>
            </a:r>
            <a:r>
              <a:rPr sz="2000" spc="-120" dirty="0"/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/>
              <a:t>.</a:t>
            </a:r>
            <a:endParaRPr sz="2000">
              <a:latin typeface="Times New Roman"/>
              <a:cs typeface="Times New Roman"/>
            </a:endParaRPr>
          </a:p>
          <a:p>
            <a:pPr marL="86360">
              <a:lnSpc>
                <a:spcPct val="100000"/>
              </a:lnSpc>
              <a:spcBef>
                <a:spcPts val="5"/>
              </a:spcBef>
            </a:pPr>
            <a:endParaRPr sz="2500"/>
          </a:p>
          <a:p>
            <a:pPr marL="99060" marR="5080">
              <a:lnSpc>
                <a:spcPct val="100000"/>
              </a:lnSpc>
              <a:spcBef>
                <a:spcPts val="5"/>
              </a:spcBef>
              <a:buFont typeface="Arial"/>
              <a:buAutoNum type="alphaLcParenR" startAt="2"/>
              <a:tabLst>
                <a:tab pos="429895" algn="l"/>
              </a:tabLst>
            </a:pPr>
            <a:r>
              <a:rPr sz="2000" spc="-55" dirty="0"/>
              <a:t>le </a:t>
            </a:r>
            <a:r>
              <a:rPr sz="2000" spc="-90" dirty="0"/>
              <a:t>solde </a:t>
            </a:r>
            <a:r>
              <a:rPr sz="2000" spc="-30" dirty="0"/>
              <a:t>net </a:t>
            </a:r>
            <a:r>
              <a:rPr sz="2000" spc="-135" dirty="0"/>
              <a:t>des </a:t>
            </a:r>
            <a:r>
              <a:rPr sz="2000" spc="-60" dirty="0"/>
              <a:t>montants, </a:t>
            </a:r>
            <a:r>
              <a:rPr sz="2000" spc="-155" dirty="0"/>
              <a:t>à </a:t>
            </a:r>
            <a:r>
              <a:rPr sz="2000" spc="-75" dirty="0"/>
              <a:t>la </a:t>
            </a:r>
            <a:r>
              <a:rPr sz="2000" spc="-70" dirty="0"/>
              <a:t>date </a:t>
            </a:r>
            <a:r>
              <a:rPr sz="2000" spc="-60" dirty="0"/>
              <a:t>d’acquisition, </a:t>
            </a:r>
            <a:r>
              <a:rPr sz="2000" spc="-135" dirty="0"/>
              <a:t>des </a:t>
            </a:r>
            <a:r>
              <a:rPr sz="2000" spc="-65" dirty="0"/>
              <a:t>actifs </a:t>
            </a:r>
            <a:r>
              <a:rPr sz="2000" spc="-45" dirty="0"/>
              <a:t>identifiables  </a:t>
            </a:r>
            <a:r>
              <a:rPr sz="2000" spc="-105" dirty="0"/>
              <a:t>acquis </a:t>
            </a:r>
            <a:r>
              <a:rPr sz="2000" spc="-10" dirty="0"/>
              <a:t>et </a:t>
            </a:r>
            <a:r>
              <a:rPr sz="2000" spc="-135" dirty="0"/>
              <a:t>des </a:t>
            </a:r>
            <a:r>
              <a:rPr sz="2000" spc="-120" dirty="0"/>
              <a:t>passifs </a:t>
            </a:r>
            <a:r>
              <a:rPr sz="2000" spc="-60" dirty="0"/>
              <a:t>repris, </a:t>
            </a:r>
            <a:r>
              <a:rPr sz="2000" spc="-114" dirty="0"/>
              <a:t>évaluées </a:t>
            </a:r>
            <a:r>
              <a:rPr sz="2000" spc="-95" dirty="0"/>
              <a:t>selon </a:t>
            </a:r>
            <a:r>
              <a:rPr sz="2000" spc="-75" dirty="0"/>
              <a:t>la </a:t>
            </a:r>
            <a:r>
              <a:rPr sz="2000" spc="-80" dirty="0"/>
              <a:t>présente</a:t>
            </a:r>
            <a:r>
              <a:rPr sz="2000" spc="-175" dirty="0"/>
              <a:t> </a:t>
            </a:r>
            <a:r>
              <a:rPr sz="2000" spc="-60" dirty="0"/>
              <a:t>norme.</a:t>
            </a:r>
            <a:endParaRPr sz="200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F19DDAE-B8C7-12C8-E4A2-3674C019768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52</a:t>
            </a:fld>
            <a:endParaRPr lang="fr-F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621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31424" y="394207"/>
            <a:ext cx="38271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4" dirty="0">
                <a:latin typeface="Arial"/>
                <a:cs typeface="Arial"/>
              </a:rPr>
              <a:t>Application: </a:t>
            </a:r>
            <a:r>
              <a:rPr sz="3200" spc="-290" dirty="0">
                <a:latin typeface="Arial"/>
                <a:cs typeface="Arial"/>
              </a:rPr>
              <a:t>Good</a:t>
            </a:r>
            <a:r>
              <a:rPr sz="3200" spc="-254" dirty="0">
                <a:latin typeface="Arial"/>
                <a:cs typeface="Arial"/>
              </a:rPr>
              <a:t> </a:t>
            </a:r>
            <a:r>
              <a:rPr sz="3200" spc="-105" dirty="0">
                <a:latin typeface="Arial"/>
                <a:cs typeface="Arial"/>
              </a:rPr>
              <a:t>Will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6073" y="1087627"/>
            <a:ext cx="85959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40" dirty="0">
                <a:latin typeface="Arial"/>
                <a:cs typeface="Arial"/>
              </a:rPr>
              <a:t>La </a:t>
            </a:r>
            <a:r>
              <a:rPr sz="1100" b="1" spc="-80" dirty="0">
                <a:latin typeface="Arial"/>
                <a:cs typeface="Arial"/>
              </a:rPr>
              <a:t>société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170" dirty="0">
                <a:latin typeface="Arial"/>
                <a:cs typeface="Arial"/>
              </a:rPr>
              <a:t>ABS </a:t>
            </a:r>
            <a:r>
              <a:rPr sz="1100" b="1" spc="-20" dirty="0">
                <a:latin typeface="Arial"/>
                <a:cs typeface="Arial"/>
              </a:rPr>
              <a:t>» </a:t>
            </a:r>
            <a:r>
              <a:rPr sz="1100" b="1" spc="-70" dirty="0">
                <a:latin typeface="Arial"/>
                <a:cs typeface="Arial"/>
              </a:rPr>
              <a:t>a </a:t>
            </a:r>
            <a:r>
              <a:rPr sz="1100" b="1" spc="-85" dirty="0">
                <a:latin typeface="Arial"/>
                <a:cs typeface="Arial"/>
              </a:rPr>
              <a:t>absorbé </a:t>
            </a:r>
            <a:r>
              <a:rPr sz="1100" b="1" spc="-50" dirty="0">
                <a:latin typeface="Arial"/>
                <a:cs typeface="Arial"/>
              </a:rPr>
              <a:t>le </a:t>
            </a:r>
            <a:r>
              <a:rPr sz="1100" b="1" spc="10" dirty="0">
                <a:latin typeface="Arial"/>
                <a:cs typeface="Arial"/>
              </a:rPr>
              <a:t>01/04/N </a:t>
            </a:r>
            <a:r>
              <a:rPr sz="1100" b="1" spc="-55" dirty="0">
                <a:latin typeface="Arial"/>
                <a:cs typeface="Arial"/>
              </a:rPr>
              <a:t>la </a:t>
            </a:r>
            <a:r>
              <a:rPr sz="1100" b="1" spc="-80" dirty="0">
                <a:latin typeface="Arial"/>
                <a:cs typeface="Arial"/>
              </a:rPr>
              <a:t>société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90" dirty="0">
                <a:latin typeface="Arial"/>
                <a:cs typeface="Arial"/>
              </a:rPr>
              <a:t>HLM </a:t>
            </a:r>
            <a:r>
              <a:rPr sz="1100" b="1" spc="-20" dirty="0">
                <a:latin typeface="Arial"/>
                <a:cs typeface="Arial"/>
              </a:rPr>
              <a:t>», </a:t>
            </a:r>
            <a:r>
              <a:rPr sz="1100" b="1" spc="-50" dirty="0">
                <a:latin typeface="Arial"/>
                <a:cs typeface="Arial"/>
              </a:rPr>
              <a:t>le </a:t>
            </a:r>
            <a:r>
              <a:rPr sz="1100" b="1" spc="-65" dirty="0">
                <a:latin typeface="Arial"/>
                <a:cs typeface="Arial"/>
              </a:rPr>
              <a:t>bilan </a:t>
            </a:r>
            <a:r>
              <a:rPr sz="1100" b="1" spc="-75" dirty="0">
                <a:latin typeface="Arial"/>
                <a:cs typeface="Arial"/>
              </a:rPr>
              <a:t>de </a:t>
            </a:r>
            <a:r>
              <a:rPr sz="1100" b="1" spc="-55" dirty="0">
                <a:latin typeface="Arial"/>
                <a:cs typeface="Arial"/>
              </a:rPr>
              <a:t>la </a:t>
            </a:r>
            <a:r>
              <a:rPr sz="1100" b="1" spc="-80" dirty="0">
                <a:latin typeface="Arial"/>
                <a:cs typeface="Arial"/>
              </a:rPr>
              <a:t>société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85" dirty="0">
                <a:latin typeface="Arial"/>
                <a:cs typeface="Arial"/>
              </a:rPr>
              <a:t>absorbée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90" dirty="0">
                <a:latin typeface="Arial"/>
                <a:cs typeface="Arial"/>
              </a:rPr>
              <a:t>HLM </a:t>
            </a:r>
            <a:r>
              <a:rPr sz="1100" b="1" spc="-20" dirty="0">
                <a:latin typeface="Arial"/>
                <a:cs typeface="Arial"/>
              </a:rPr>
              <a:t>» </a:t>
            </a:r>
            <a:r>
              <a:rPr sz="1100" b="1" spc="-80" dirty="0">
                <a:latin typeface="Arial"/>
                <a:cs typeface="Arial"/>
              </a:rPr>
              <a:t>au </a:t>
            </a:r>
            <a:r>
              <a:rPr sz="1100" b="1" spc="10" dirty="0">
                <a:latin typeface="Arial"/>
                <a:cs typeface="Arial"/>
              </a:rPr>
              <a:t>31/03/N </a:t>
            </a:r>
            <a:r>
              <a:rPr sz="1100" b="1" spc="-30" dirty="0">
                <a:latin typeface="Arial"/>
                <a:cs typeface="Arial"/>
              </a:rPr>
              <a:t>était </a:t>
            </a:r>
            <a:r>
              <a:rPr sz="1100" b="1" spc="-50" dirty="0">
                <a:latin typeface="Arial"/>
                <a:cs typeface="Arial"/>
              </a:rPr>
              <a:t>le </a:t>
            </a:r>
            <a:r>
              <a:rPr sz="1100" b="1" spc="-75" dirty="0">
                <a:latin typeface="Arial"/>
                <a:cs typeface="Arial"/>
              </a:rPr>
              <a:t>suivant: </a:t>
            </a:r>
            <a:r>
              <a:rPr sz="1100" b="1" spc="-100" dirty="0">
                <a:latin typeface="Arial"/>
                <a:cs typeface="Arial"/>
              </a:rPr>
              <a:t>(En </a:t>
            </a:r>
            <a:r>
              <a:rPr sz="1100" b="1" spc="-65" dirty="0">
                <a:latin typeface="Arial"/>
                <a:cs typeface="Arial"/>
              </a:rPr>
              <a:t>milliers </a:t>
            </a:r>
            <a:r>
              <a:rPr sz="1100" b="1" spc="-75" dirty="0">
                <a:latin typeface="Arial"/>
                <a:cs typeface="Arial"/>
              </a:rPr>
              <a:t>de</a:t>
            </a:r>
            <a:r>
              <a:rPr sz="1100" b="1" spc="-150" dirty="0">
                <a:latin typeface="Arial"/>
                <a:cs typeface="Arial"/>
              </a:rPr>
              <a:t> </a:t>
            </a:r>
            <a:r>
              <a:rPr sz="1100" b="1" spc="-70" dirty="0">
                <a:latin typeface="Arial"/>
                <a:cs typeface="Arial"/>
              </a:rPr>
              <a:t>Dh)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982861" y="1533143"/>
          <a:ext cx="8356599" cy="2382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72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3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3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5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199">
                <a:tc>
                  <a:txBody>
                    <a:bodyPr/>
                    <a:lstStyle/>
                    <a:p>
                      <a:pPr marL="438784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b="1" spc="-70" dirty="0">
                          <a:latin typeface="Arial"/>
                          <a:cs typeface="Arial"/>
                        </a:rPr>
                        <a:t>Actif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b="1" spc="-145" dirty="0">
                          <a:latin typeface="Arial"/>
                          <a:cs typeface="Arial"/>
                        </a:rPr>
                        <a:t>VB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 marR="171450" indent="-1841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b="1" spc="-14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200" b="1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90" dirty="0">
                          <a:latin typeface="Arial"/>
                          <a:cs typeface="Arial"/>
                        </a:rPr>
                        <a:t>ou  </a:t>
                      </a:r>
                      <a:r>
                        <a:rPr sz="1200" b="1" spc="-95" dirty="0">
                          <a:latin typeface="Arial"/>
                          <a:cs typeface="Arial"/>
                        </a:rPr>
                        <a:t>Dep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b="1" spc="-90" dirty="0">
                          <a:latin typeface="Arial"/>
                          <a:cs typeface="Arial"/>
                        </a:rPr>
                        <a:t>VN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b="1" spc="-120" dirty="0">
                          <a:latin typeface="Arial"/>
                          <a:cs typeface="Arial"/>
                        </a:rPr>
                        <a:t>Passif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b="1" spc="-90" dirty="0">
                          <a:latin typeface="Arial"/>
                          <a:cs typeface="Arial"/>
                        </a:rPr>
                        <a:t>VN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79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70" dirty="0">
                          <a:latin typeface="Arial"/>
                          <a:cs typeface="Arial"/>
                        </a:rPr>
                        <a:t>Terrains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200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200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55" dirty="0">
                          <a:latin typeface="Arial"/>
                          <a:cs typeface="Arial"/>
                        </a:rPr>
                        <a:t>Capital social(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20 000</a:t>
                      </a:r>
                      <a:r>
                        <a:rPr sz="1200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actions)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1399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000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50" dirty="0">
                          <a:latin typeface="Arial"/>
                          <a:cs typeface="Arial"/>
                        </a:rPr>
                        <a:t>Constructions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400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445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955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100" dirty="0">
                          <a:latin typeface="Arial"/>
                          <a:cs typeface="Arial"/>
                        </a:rPr>
                        <a:t>Réserves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13995" algn="r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650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35" dirty="0">
                          <a:latin typeface="Arial"/>
                          <a:cs typeface="Arial"/>
                        </a:rPr>
                        <a:t>Installations 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techniques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Matériel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200" spc="-2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outillage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500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415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085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Résultat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26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243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Mobiliers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et 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matériel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2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Bureau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650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47320" algn="r">
                        <a:lnSpc>
                          <a:spcPts val="126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275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ts val="126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375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50" dirty="0">
                          <a:latin typeface="Arial"/>
                          <a:cs typeface="Arial"/>
                        </a:rPr>
                        <a:t>Dettes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200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financement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13995" algn="r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400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90" dirty="0">
                          <a:latin typeface="Arial"/>
                          <a:cs typeface="Arial"/>
                        </a:rPr>
                        <a:t>Stocks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240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65735" algn="r">
                        <a:lnSpc>
                          <a:spcPts val="126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120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Fournisseurs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et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comptes</a:t>
                      </a:r>
                      <a:r>
                        <a:rPr sz="1200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rattachés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31140" algn="r">
                        <a:lnSpc>
                          <a:spcPts val="126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1098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Clients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et 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comptes</a:t>
                      </a:r>
                      <a:r>
                        <a:rPr sz="1200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rattachés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008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65735" algn="r">
                        <a:lnSpc>
                          <a:spcPts val="126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210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00025" algn="r">
                        <a:lnSpc>
                          <a:spcPts val="126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798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55" dirty="0">
                          <a:latin typeface="Arial"/>
                          <a:cs typeface="Arial"/>
                        </a:rPr>
                        <a:t>Etat</a:t>
                      </a:r>
                      <a:r>
                        <a:rPr sz="12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créditeurs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52095" algn="r">
                        <a:lnSpc>
                          <a:spcPts val="126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255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55" dirty="0">
                          <a:latin typeface="Arial"/>
                          <a:cs typeface="Arial"/>
                        </a:rPr>
                        <a:t>Etat</a:t>
                      </a:r>
                      <a:r>
                        <a:rPr sz="12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débiteur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460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460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45" dirty="0">
                          <a:latin typeface="Arial"/>
                          <a:cs typeface="Arial"/>
                        </a:rPr>
                        <a:t>Autres</a:t>
                      </a:r>
                      <a:r>
                        <a:rPr sz="12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créanciers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69240" algn="r">
                        <a:lnSpc>
                          <a:spcPts val="126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649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409">
                <a:tc>
                  <a:txBody>
                    <a:bodyPr/>
                    <a:lstStyle/>
                    <a:p>
                      <a:pPr marL="91440">
                        <a:lnSpc>
                          <a:spcPts val="1260"/>
                        </a:lnSpc>
                      </a:pPr>
                      <a:r>
                        <a:rPr sz="1200" spc="-40" dirty="0">
                          <a:latin typeface="Arial"/>
                          <a:cs typeface="Arial"/>
                        </a:rPr>
                        <a:t>Disponibilités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302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302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331">
                <a:tc>
                  <a:txBody>
                    <a:bodyPr/>
                    <a:lstStyle/>
                    <a:p>
                      <a:pPr marR="21018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Total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14</a:t>
                      </a:r>
                      <a:r>
                        <a:rPr sz="12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760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465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295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65" dirty="0">
                          <a:latin typeface="Arial"/>
                          <a:cs typeface="Arial"/>
                        </a:rPr>
                        <a:t>Total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399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0" dirty="0">
                          <a:latin typeface="Arial"/>
                          <a:cs typeface="Arial"/>
                        </a:rPr>
                        <a:t>295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996068" y="3903978"/>
            <a:ext cx="47688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75" dirty="0">
                <a:latin typeface="Arial"/>
                <a:cs typeface="Arial"/>
              </a:rPr>
              <a:t>D’un </a:t>
            </a:r>
            <a:r>
              <a:rPr sz="1100" b="1" spc="-95" dirty="0">
                <a:latin typeface="Arial"/>
                <a:cs typeface="Arial"/>
              </a:rPr>
              <a:t>commun </a:t>
            </a:r>
            <a:r>
              <a:rPr sz="1100" b="1" spc="-85" dirty="0">
                <a:latin typeface="Arial"/>
                <a:cs typeface="Arial"/>
              </a:rPr>
              <a:t>accord, </a:t>
            </a:r>
            <a:r>
              <a:rPr sz="1100" b="1" spc="-90" dirty="0">
                <a:latin typeface="Arial"/>
                <a:cs typeface="Arial"/>
              </a:rPr>
              <a:t>les </a:t>
            </a:r>
            <a:r>
              <a:rPr sz="1100" b="1" spc="-75" dirty="0">
                <a:latin typeface="Arial"/>
                <a:cs typeface="Arial"/>
              </a:rPr>
              <a:t>actifs de </a:t>
            </a:r>
            <a:r>
              <a:rPr sz="1100" b="1" spc="-55" dirty="0">
                <a:latin typeface="Arial"/>
                <a:cs typeface="Arial"/>
              </a:rPr>
              <a:t>la </a:t>
            </a:r>
            <a:r>
              <a:rPr sz="1100" b="1" spc="-80" dirty="0">
                <a:latin typeface="Arial"/>
                <a:cs typeface="Arial"/>
              </a:rPr>
              <a:t>société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90" dirty="0">
                <a:latin typeface="Arial"/>
                <a:cs typeface="Arial"/>
              </a:rPr>
              <a:t>HLM </a:t>
            </a:r>
            <a:r>
              <a:rPr sz="1100" b="1" spc="-20" dirty="0">
                <a:latin typeface="Arial"/>
                <a:cs typeface="Arial"/>
              </a:rPr>
              <a:t>» </a:t>
            </a:r>
            <a:r>
              <a:rPr sz="1100" b="1" spc="-55" dirty="0">
                <a:latin typeface="Arial"/>
                <a:cs typeface="Arial"/>
              </a:rPr>
              <a:t>ont </a:t>
            </a:r>
            <a:r>
              <a:rPr sz="1100" b="1" spc="-35" dirty="0">
                <a:latin typeface="Arial"/>
                <a:cs typeface="Arial"/>
              </a:rPr>
              <a:t>été </a:t>
            </a:r>
            <a:r>
              <a:rPr sz="1100" b="1" spc="-85" dirty="0">
                <a:latin typeface="Arial"/>
                <a:cs typeface="Arial"/>
              </a:rPr>
              <a:t>évalués </a:t>
            </a:r>
            <a:r>
              <a:rPr sz="1100" b="1" spc="-90" dirty="0">
                <a:latin typeface="Arial"/>
                <a:cs typeface="Arial"/>
              </a:rPr>
              <a:t>comme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70" dirty="0">
                <a:latin typeface="Arial"/>
                <a:cs typeface="Arial"/>
              </a:rPr>
              <a:t>suit: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977018" y="4152898"/>
          <a:ext cx="4773295" cy="11460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80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0687">
                <a:tc>
                  <a:txBody>
                    <a:bodyPr/>
                    <a:lstStyle/>
                    <a:p>
                      <a:pPr marL="31750">
                        <a:lnSpc>
                          <a:spcPts val="1050"/>
                        </a:lnSpc>
                      </a:pPr>
                      <a:r>
                        <a:rPr sz="1100" spc="-3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65" dirty="0">
                          <a:latin typeface="Arial"/>
                          <a:cs typeface="Arial"/>
                        </a:rPr>
                        <a:t>Terrain: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8260" algn="r">
                        <a:lnSpc>
                          <a:spcPts val="1050"/>
                        </a:lnSpc>
                      </a:pPr>
                      <a:r>
                        <a:rPr sz="1100" b="1" spc="-5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00" b="1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5" dirty="0">
                          <a:latin typeface="Arial"/>
                          <a:cs typeface="Arial"/>
                        </a:rPr>
                        <a:t>500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67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100" spc="-3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90" dirty="0">
                          <a:latin typeface="Arial"/>
                          <a:cs typeface="Arial"/>
                        </a:rPr>
                        <a:t>Constructions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ts val="1290"/>
                        </a:lnSpc>
                      </a:pPr>
                      <a:r>
                        <a:rPr sz="1100" b="1" spc="-5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b="1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5" dirty="0">
                          <a:latin typeface="Arial"/>
                          <a:cs typeface="Arial"/>
                        </a:rPr>
                        <a:t>000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67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100" spc="-30" dirty="0">
                          <a:latin typeface="Arial"/>
                          <a:cs typeface="Arial"/>
                        </a:rPr>
                        <a:t>- </a:t>
                      </a:r>
                      <a:r>
                        <a:rPr sz="1100" b="1" spc="-65" dirty="0">
                          <a:latin typeface="Arial"/>
                          <a:cs typeface="Arial"/>
                        </a:rPr>
                        <a:t>Installations </a:t>
                      </a:r>
                      <a:r>
                        <a:rPr sz="1100" b="1" spc="-80" dirty="0">
                          <a:latin typeface="Arial"/>
                          <a:cs typeface="Arial"/>
                        </a:rPr>
                        <a:t>techniques 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,Matériel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100" b="1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60" dirty="0">
                          <a:latin typeface="Arial"/>
                          <a:cs typeface="Arial"/>
                        </a:rPr>
                        <a:t>outillage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290"/>
                        </a:lnSpc>
                      </a:pPr>
                      <a:r>
                        <a:rPr sz="1100" b="1" spc="-5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b="1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5" dirty="0">
                          <a:latin typeface="Arial"/>
                          <a:cs typeface="Arial"/>
                        </a:rPr>
                        <a:t>200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167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100" spc="-30" dirty="0">
                          <a:latin typeface="Arial"/>
                          <a:cs typeface="Arial"/>
                        </a:rPr>
                        <a:t>- </a:t>
                      </a:r>
                      <a:r>
                        <a:rPr sz="1100" b="1" spc="-60" dirty="0">
                          <a:latin typeface="Arial"/>
                          <a:cs typeface="Arial"/>
                        </a:rPr>
                        <a:t>Mobiliers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matériel 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100" b="1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70" dirty="0">
                          <a:latin typeface="Arial"/>
                          <a:cs typeface="Arial"/>
                        </a:rPr>
                        <a:t>bureau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300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167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100" spc="-30" dirty="0">
                          <a:latin typeface="Arial"/>
                          <a:cs typeface="Arial"/>
                        </a:rPr>
                        <a:t>- </a:t>
                      </a:r>
                      <a:r>
                        <a:rPr sz="1100" b="1" spc="-150" dirty="0">
                          <a:latin typeface="Arial"/>
                          <a:cs typeface="Arial"/>
                        </a:rPr>
                        <a:t>Les 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clients seront repris</a:t>
                      </a:r>
                      <a:r>
                        <a:rPr sz="1100" b="1" spc="-1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70" dirty="0">
                          <a:latin typeface="Arial"/>
                          <a:cs typeface="Arial"/>
                        </a:rPr>
                        <a:t>à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750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0687">
                <a:tc>
                  <a:txBody>
                    <a:bodyPr/>
                    <a:lstStyle/>
                    <a:p>
                      <a:pPr marL="31750">
                        <a:lnSpc>
                          <a:spcPts val="1245"/>
                        </a:lnSpc>
                      </a:pPr>
                      <a:r>
                        <a:rPr sz="1100" spc="-30" dirty="0">
                          <a:latin typeface="Arial"/>
                          <a:cs typeface="Arial"/>
                        </a:rPr>
                        <a:t>- </a:t>
                      </a:r>
                      <a:r>
                        <a:rPr sz="1100" b="1" spc="-80" dirty="0">
                          <a:latin typeface="Arial"/>
                          <a:cs typeface="Arial"/>
                        </a:rPr>
                        <a:t>Un </a:t>
                      </a:r>
                      <a:r>
                        <a:rPr sz="1100" b="1" spc="-95" dirty="0">
                          <a:latin typeface="Arial"/>
                          <a:cs typeface="Arial"/>
                        </a:rPr>
                        <a:t>fonds 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100" b="1" spc="-90" dirty="0">
                          <a:latin typeface="Arial"/>
                          <a:cs typeface="Arial"/>
                        </a:rPr>
                        <a:t>commerce 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créé </a:t>
                      </a:r>
                      <a:r>
                        <a:rPr sz="1100" b="1" spc="-65" dirty="0">
                          <a:latin typeface="Arial"/>
                          <a:cs typeface="Arial"/>
                        </a:rPr>
                        <a:t>par </a:t>
                      </a:r>
                      <a:r>
                        <a:rPr sz="1100" b="1" spc="-55" dirty="0">
                          <a:latin typeface="Arial"/>
                          <a:cs typeface="Arial"/>
                        </a:rPr>
                        <a:t>la </a:t>
                      </a:r>
                      <a:r>
                        <a:rPr sz="1100" b="1" spc="-80" dirty="0">
                          <a:latin typeface="Arial"/>
                          <a:cs typeface="Arial"/>
                        </a:rPr>
                        <a:t>société 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« </a:t>
                      </a:r>
                      <a:r>
                        <a:rPr sz="1100" b="1" spc="-90" dirty="0">
                          <a:latin typeface="Arial"/>
                          <a:cs typeface="Arial"/>
                        </a:rPr>
                        <a:t>HLM 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» 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est </a:t>
                      </a:r>
                      <a:r>
                        <a:rPr sz="1100" b="1" spc="-70" dirty="0">
                          <a:latin typeface="Arial"/>
                          <a:cs typeface="Arial"/>
                        </a:rPr>
                        <a:t>évalué</a:t>
                      </a:r>
                      <a:r>
                        <a:rPr sz="11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70" dirty="0">
                          <a:latin typeface="Arial"/>
                          <a:cs typeface="Arial"/>
                        </a:rPr>
                        <a:t>à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670" algn="r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200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996068" y="5279235"/>
            <a:ext cx="7915909" cy="143383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100" spc="-30" dirty="0">
                <a:latin typeface="Arial"/>
                <a:cs typeface="Arial"/>
              </a:rPr>
              <a:t>- </a:t>
            </a:r>
            <a:r>
              <a:rPr sz="1100" b="1" spc="-150" dirty="0">
                <a:latin typeface="Arial"/>
                <a:cs typeface="Arial"/>
              </a:rPr>
              <a:t>Les </a:t>
            </a:r>
            <a:r>
              <a:rPr sz="1100" b="1" spc="-70" dirty="0">
                <a:latin typeface="Arial"/>
                <a:cs typeface="Arial"/>
              </a:rPr>
              <a:t>autres éléments </a:t>
            </a:r>
            <a:r>
              <a:rPr sz="1100" b="1" spc="-55" dirty="0">
                <a:latin typeface="Arial"/>
                <a:cs typeface="Arial"/>
              </a:rPr>
              <a:t>d’actif </a:t>
            </a:r>
            <a:r>
              <a:rPr sz="1100" b="1" spc="-25" dirty="0">
                <a:latin typeface="Arial"/>
                <a:cs typeface="Arial"/>
              </a:rPr>
              <a:t>et </a:t>
            </a:r>
            <a:r>
              <a:rPr sz="1100" b="1" spc="-85" dirty="0">
                <a:latin typeface="Arial"/>
                <a:cs typeface="Arial"/>
              </a:rPr>
              <a:t>du </a:t>
            </a:r>
            <a:r>
              <a:rPr sz="1100" b="1" spc="-95" dirty="0">
                <a:latin typeface="Arial"/>
                <a:cs typeface="Arial"/>
              </a:rPr>
              <a:t>passif </a:t>
            </a:r>
            <a:r>
              <a:rPr sz="1100" b="1" spc="-75" dirty="0">
                <a:latin typeface="Arial"/>
                <a:cs typeface="Arial"/>
              </a:rPr>
              <a:t>exigible </a:t>
            </a:r>
            <a:r>
              <a:rPr sz="1100" b="1" spc="-85" dirty="0">
                <a:latin typeface="Arial"/>
                <a:cs typeface="Arial"/>
              </a:rPr>
              <a:t>sont </a:t>
            </a:r>
            <a:r>
              <a:rPr sz="1100" b="1" spc="-75" dirty="0">
                <a:latin typeface="Arial"/>
                <a:cs typeface="Arial"/>
              </a:rPr>
              <a:t>repris pour </a:t>
            </a:r>
            <a:r>
              <a:rPr sz="1100" b="1" spc="-80" dirty="0">
                <a:latin typeface="Arial"/>
                <a:cs typeface="Arial"/>
              </a:rPr>
              <a:t>leurs valeurs au</a:t>
            </a:r>
            <a:r>
              <a:rPr sz="1100" b="1" spc="-135" dirty="0">
                <a:latin typeface="Arial"/>
                <a:cs typeface="Arial"/>
              </a:rPr>
              <a:t> </a:t>
            </a:r>
            <a:r>
              <a:rPr sz="1100" b="1" spc="-55" dirty="0">
                <a:latin typeface="Arial"/>
                <a:cs typeface="Arial"/>
              </a:rPr>
              <a:t>bilan.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20000"/>
              </a:lnSpc>
            </a:pPr>
            <a:r>
              <a:rPr sz="1100" b="1" spc="-140" dirty="0">
                <a:latin typeface="Arial"/>
                <a:cs typeface="Arial"/>
              </a:rPr>
              <a:t>La </a:t>
            </a:r>
            <a:r>
              <a:rPr sz="1100" b="1" spc="-80" dirty="0">
                <a:latin typeface="Arial"/>
                <a:cs typeface="Arial"/>
              </a:rPr>
              <a:t>société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170" dirty="0">
                <a:latin typeface="Arial"/>
                <a:cs typeface="Arial"/>
              </a:rPr>
              <a:t>ABS </a:t>
            </a:r>
            <a:r>
              <a:rPr sz="1100" b="1" spc="-20" dirty="0">
                <a:latin typeface="Arial"/>
                <a:cs typeface="Arial"/>
              </a:rPr>
              <a:t>» </a:t>
            </a:r>
            <a:r>
              <a:rPr sz="1100" b="1" spc="-70" dirty="0">
                <a:latin typeface="Arial"/>
                <a:cs typeface="Arial"/>
              </a:rPr>
              <a:t>a </a:t>
            </a:r>
            <a:r>
              <a:rPr sz="1100" b="1" spc="-65" dirty="0">
                <a:latin typeface="Arial"/>
                <a:cs typeface="Arial"/>
              </a:rPr>
              <a:t>rémunéré </a:t>
            </a:r>
            <a:r>
              <a:rPr sz="1100" b="1" spc="-90" dirty="0">
                <a:latin typeface="Arial"/>
                <a:cs typeface="Arial"/>
              </a:rPr>
              <a:t>les </a:t>
            </a:r>
            <a:r>
              <a:rPr sz="1100" b="1" spc="-114" dirty="0">
                <a:latin typeface="Arial"/>
                <a:cs typeface="Arial"/>
              </a:rPr>
              <a:t>associés </a:t>
            </a:r>
            <a:r>
              <a:rPr sz="1100" b="1" spc="-75" dirty="0">
                <a:latin typeface="Arial"/>
                <a:cs typeface="Arial"/>
              </a:rPr>
              <a:t>de </a:t>
            </a:r>
            <a:r>
              <a:rPr sz="1100" b="1" spc="-55" dirty="0">
                <a:latin typeface="Arial"/>
                <a:cs typeface="Arial"/>
              </a:rPr>
              <a:t>la </a:t>
            </a:r>
            <a:r>
              <a:rPr sz="1100" b="1" spc="-80" dirty="0">
                <a:latin typeface="Arial"/>
                <a:cs typeface="Arial"/>
              </a:rPr>
              <a:t>société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90" dirty="0">
                <a:latin typeface="Arial"/>
                <a:cs typeface="Arial"/>
              </a:rPr>
              <a:t>HLM </a:t>
            </a:r>
            <a:r>
              <a:rPr sz="1100" b="1" spc="-20" dirty="0">
                <a:latin typeface="Arial"/>
                <a:cs typeface="Arial"/>
              </a:rPr>
              <a:t>» </a:t>
            </a:r>
            <a:r>
              <a:rPr sz="1100" b="1" spc="-65" dirty="0">
                <a:latin typeface="Arial"/>
                <a:cs typeface="Arial"/>
              </a:rPr>
              <a:t>par </a:t>
            </a:r>
            <a:r>
              <a:rPr sz="1100" b="1" spc="-80" dirty="0">
                <a:latin typeface="Arial"/>
                <a:cs typeface="Arial"/>
              </a:rPr>
              <a:t>l’émission </a:t>
            </a:r>
            <a:r>
              <a:rPr sz="1100" b="1" spc="-75" dirty="0">
                <a:latin typeface="Arial"/>
                <a:cs typeface="Arial"/>
              </a:rPr>
              <a:t>de </a:t>
            </a:r>
            <a:r>
              <a:rPr sz="1100" b="1" spc="-55" dirty="0">
                <a:latin typeface="Arial"/>
                <a:cs typeface="Arial"/>
              </a:rPr>
              <a:t>50 000 </a:t>
            </a:r>
            <a:r>
              <a:rPr sz="1100" b="1" spc="-80" dirty="0">
                <a:latin typeface="Arial"/>
                <a:cs typeface="Arial"/>
              </a:rPr>
              <a:t>nouvelles </a:t>
            </a:r>
            <a:r>
              <a:rPr sz="1100" b="1" spc="-85" dirty="0">
                <a:latin typeface="Arial"/>
                <a:cs typeface="Arial"/>
              </a:rPr>
              <a:t>actions </a:t>
            </a:r>
            <a:r>
              <a:rPr sz="1100" b="1" spc="-80" dirty="0">
                <a:latin typeface="Arial"/>
                <a:cs typeface="Arial"/>
              </a:rPr>
              <a:t>au </a:t>
            </a:r>
            <a:r>
              <a:rPr sz="1100" b="1" spc="-65" dirty="0">
                <a:latin typeface="Arial"/>
                <a:cs typeface="Arial"/>
              </a:rPr>
              <a:t>prix </a:t>
            </a:r>
            <a:r>
              <a:rPr sz="1100" b="1" spc="-85" dirty="0">
                <a:latin typeface="Arial"/>
                <a:cs typeface="Arial"/>
              </a:rPr>
              <a:t>d’émission </a:t>
            </a:r>
            <a:r>
              <a:rPr sz="1100" b="1" spc="-75" dirty="0">
                <a:latin typeface="Arial"/>
                <a:cs typeface="Arial"/>
              </a:rPr>
              <a:t>de </a:t>
            </a:r>
            <a:r>
              <a:rPr sz="1100" b="1" spc="-55" dirty="0">
                <a:latin typeface="Arial"/>
                <a:cs typeface="Arial"/>
              </a:rPr>
              <a:t>160 </a:t>
            </a:r>
            <a:r>
              <a:rPr sz="1100" b="1" spc="-90" dirty="0">
                <a:latin typeface="Arial"/>
                <a:cs typeface="Arial"/>
              </a:rPr>
              <a:t>Dh  </a:t>
            </a:r>
            <a:r>
              <a:rPr sz="1100" b="1" spc="-140" dirty="0">
                <a:latin typeface="Arial"/>
                <a:cs typeface="Arial"/>
              </a:rPr>
              <a:t>La </a:t>
            </a:r>
            <a:r>
              <a:rPr sz="1100" b="1" spc="-65" dirty="0">
                <a:latin typeface="Arial"/>
                <a:cs typeface="Arial"/>
              </a:rPr>
              <a:t>valeur </a:t>
            </a:r>
            <a:r>
              <a:rPr sz="1100" b="1" spc="-70" dirty="0">
                <a:latin typeface="Arial"/>
                <a:cs typeface="Arial"/>
              </a:rPr>
              <a:t>nominale </a:t>
            </a:r>
            <a:r>
              <a:rPr sz="1100" b="1" spc="-110" dirty="0">
                <a:latin typeface="Arial"/>
                <a:cs typeface="Arial"/>
              </a:rPr>
              <a:t>des </a:t>
            </a:r>
            <a:r>
              <a:rPr sz="1100" b="1" spc="-85" dirty="0">
                <a:latin typeface="Arial"/>
                <a:cs typeface="Arial"/>
              </a:rPr>
              <a:t>actions </a:t>
            </a:r>
            <a:r>
              <a:rPr sz="1100" b="1" spc="-40" dirty="0">
                <a:latin typeface="Arial"/>
                <a:cs typeface="Arial"/>
              </a:rPr>
              <a:t>étant </a:t>
            </a:r>
            <a:r>
              <a:rPr sz="1100" b="1" spc="-75" dirty="0">
                <a:latin typeface="Arial"/>
                <a:cs typeface="Arial"/>
              </a:rPr>
              <a:t>de </a:t>
            </a:r>
            <a:r>
              <a:rPr sz="1100" b="1" spc="-55" dirty="0">
                <a:latin typeface="Arial"/>
                <a:cs typeface="Arial"/>
              </a:rPr>
              <a:t>100</a:t>
            </a:r>
            <a:r>
              <a:rPr sz="1100" b="1" spc="55" dirty="0">
                <a:latin typeface="Arial"/>
                <a:cs typeface="Arial"/>
              </a:rPr>
              <a:t> </a:t>
            </a:r>
            <a:r>
              <a:rPr sz="1100" b="1" spc="-65" dirty="0">
                <a:latin typeface="Arial"/>
                <a:cs typeface="Arial"/>
              </a:rPr>
              <a:t>Dh.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u="sng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Travail </a:t>
            </a:r>
            <a:r>
              <a:rPr sz="1100" b="1" u="sng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à</a:t>
            </a:r>
            <a:r>
              <a:rPr sz="1100" b="1" u="sng" spc="-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faire:</a:t>
            </a:r>
            <a:endParaRPr sz="1100">
              <a:latin typeface="Arial"/>
              <a:cs typeface="Arial"/>
            </a:endParaRPr>
          </a:p>
          <a:p>
            <a:pPr marL="12700" marR="4507865">
              <a:lnSpc>
                <a:spcPct val="120000"/>
              </a:lnSpc>
            </a:pPr>
            <a:r>
              <a:rPr sz="1100" b="1" spc="-85" dirty="0">
                <a:latin typeface="Arial"/>
                <a:cs typeface="Arial"/>
              </a:rPr>
              <a:t>Evaluer </a:t>
            </a:r>
            <a:r>
              <a:rPr sz="1100" b="1" spc="-55" dirty="0">
                <a:latin typeface="Arial"/>
                <a:cs typeface="Arial"/>
              </a:rPr>
              <a:t>l’Actif </a:t>
            </a:r>
            <a:r>
              <a:rPr sz="1100" b="1" spc="-45" dirty="0">
                <a:latin typeface="Arial"/>
                <a:cs typeface="Arial"/>
              </a:rPr>
              <a:t>net </a:t>
            </a:r>
            <a:r>
              <a:rPr sz="1100" b="1" spc="-70" dirty="0">
                <a:latin typeface="Arial"/>
                <a:cs typeface="Arial"/>
              </a:rPr>
              <a:t>comptable </a:t>
            </a:r>
            <a:r>
              <a:rPr sz="1100" b="1" spc="-80" dirty="0">
                <a:latin typeface="Arial"/>
                <a:cs typeface="Arial"/>
              </a:rPr>
              <a:t>corrigé </a:t>
            </a:r>
            <a:r>
              <a:rPr sz="1100" b="1" spc="-75" dirty="0">
                <a:latin typeface="Arial"/>
                <a:cs typeface="Arial"/>
              </a:rPr>
              <a:t>de </a:t>
            </a:r>
            <a:r>
              <a:rPr sz="1100" b="1" spc="-55" dirty="0">
                <a:latin typeface="Arial"/>
                <a:cs typeface="Arial"/>
              </a:rPr>
              <a:t>la </a:t>
            </a:r>
            <a:r>
              <a:rPr sz="1100" b="1" spc="-80" dirty="0">
                <a:latin typeface="Arial"/>
                <a:cs typeface="Arial"/>
              </a:rPr>
              <a:t>société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90" dirty="0">
                <a:latin typeface="Arial"/>
                <a:cs typeface="Arial"/>
              </a:rPr>
              <a:t>HLM </a:t>
            </a:r>
            <a:r>
              <a:rPr sz="1100" b="1" spc="-20" dirty="0">
                <a:latin typeface="Arial"/>
                <a:cs typeface="Arial"/>
              </a:rPr>
              <a:t>»  </a:t>
            </a:r>
            <a:r>
              <a:rPr sz="1100" b="1" spc="-55" dirty="0">
                <a:latin typeface="Arial"/>
                <a:cs typeface="Arial"/>
              </a:rPr>
              <a:t>Déterminer la </a:t>
            </a:r>
            <a:r>
              <a:rPr sz="1100" b="1" spc="-65" dirty="0">
                <a:latin typeface="Arial"/>
                <a:cs typeface="Arial"/>
              </a:rPr>
              <a:t>valeur </a:t>
            </a:r>
            <a:r>
              <a:rPr sz="1100" b="1" spc="-85" dirty="0">
                <a:latin typeface="Arial"/>
                <a:cs typeface="Arial"/>
              </a:rPr>
              <a:t>du </a:t>
            </a:r>
            <a:r>
              <a:rPr sz="1100" b="1" spc="-105" dirty="0">
                <a:latin typeface="Arial"/>
                <a:cs typeface="Arial"/>
              </a:rPr>
              <a:t>Good</a:t>
            </a:r>
            <a:r>
              <a:rPr sz="1100" b="1" spc="-114" dirty="0">
                <a:latin typeface="Arial"/>
                <a:cs typeface="Arial"/>
              </a:rPr>
              <a:t> </a:t>
            </a:r>
            <a:r>
              <a:rPr sz="1100" b="1" spc="-40" dirty="0">
                <a:latin typeface="Arial"/>
                <a:cs typeface="Arial"/>
              </a:rPr>
              <a:t>Will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spc="-80" dirty="0">
                <a:latin typeface="Arial"/>
                <a:cs typeface="Arial"/>
              </a:rPr>
              <a:t>Enregistrer </a:t>
            </a:r>
            <a:r>
              <a:rPr sz="1100" b="1" spc="-55" dirty="0">
                <a:latin typeface="Arial"/>
                <a:cs typeface="Arial"/>
              </a:rPr>
              <a:t>la </a:t>
            </a:r>
            <a:r>
              <a:rPr sz="1100" b="1" spc="-65" dirty="0">
                <a:latin typeface="Arial"/>
                <a:cs typeface="Arial"/>
              </a:rPr>
              <a:t>réception </a:t>
            </a:r>
            <a:r>
              <a:rPr sz="1100" b="1" spc="-110" dirty="0">
                <a:latin typeface="Arial"/>
                <a:cs typeface="Arial"/>
              </a:rPr>
              <a:t>des </a:t>
            </a:r>
            <a:r>
              <a:rPr sz="1100" b="1" spc="-75" dirty="0">
                <a:latin typeface="Arial"/>
                <a:cs typeface="Arial"/>
              </a:rPr>
              <a:t>actifs </a:t>
            </a:r>
            <a:r>
              <a:rPr sz="1100" b="1" spc="-25" dirty="0">
                <a:latin typeface="Arial"/>
                <a:cs typeface="Arial"/>
              </a:rPr>
              <a:t>et </a:t>
            </a:r>
            <a:r>
              <a:rPr sz="1100" b="1" spc="-110" dirty="0">
                <a:latin typeface="Arial"/>
                <a:cs typeface="Arial"/>
              </a:rPr>
              <a:t>des </a:t>
            </a:r>
            <a:r>
              <a:rPr sz="1100" b="1" spc="-105" dirty="0">
                <a:latin typeface="Arial"/>
                <a:cs typeface="Arial"/>
              </a:rPr>
              <a:t>passifs </a:t>
            </a:r>
            <a:r>
              <a:rPr sz="1100" b="1" spc="-75" dirty="0">
                <a:latin typeface="Arial"/>
                <a:cs typeface="Arial"/>
              </a:rPr>
              <a:t>de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90" dirty="0">
                <a:latin typeface="Arial"/>
                <a:cs typeface="Arial"/>
              </a:rPr>
              <a:t>HLM </a:t>
            </a:r>
            <a:r>
              <a:rPr sz="1100" b="1" spc="-20" dirty="0">
                <a:latin typeface="Arial"/>
                <a:cs typeface="Arial"/>
              </a:rPr>
              <a:t>» </a:t>
            </a:r>
            <a:r>
              <a:rPr sz="1100" b="1" spc="-105" dirty="0">
                <a:latin typeface="Arial"/>
                <a:cs typeface="Arial"/>
              </a:rPr>
              <a:t>chez </a:t>
            </a:r>
            <a:r>
              <a:rPr sz="1100" b="1" spc="-55" dirty="0">
                <a:latin typeface="Arial"/>
                <a:cs typeface="Arial"/>
              </a:rPr>
              <a:t>la </a:t>
            </a:r>
            <a:r>
              <a:rPr sz="1100" b="1" spc="-80" dirty="0">
                <a:latin typeface="Arial"/>
                <a:cs typeface="Arial"/>
              </a:rPr>
              <a:t>société </a:t>
            </a:r>
            <a:r>
              <a:rPr sz="1100" b="1" spc="-75" dirty="0">
                <a:latin typeface="Arial"/>
                <a:cs typeface="Arial"/>
              </a:rPr>
              <a:t>absorbante: </a:t>
            </a:r>
            <a:r>
              <a:rPr sz="1100" b="1" spc="-20" dirty="0">
                <a:latin typeface="Arial"/>
                <a:cs typeface="Arial"/>
              </a:rPr>
              <a:t>« </a:t>
            </a:r>
            <a:r>
              <a:rPr sz="1100" b="1" spc="-170" dirty="0">
                <a:latin typeface="Arial"/>
                <a:cs typeface="Arial"/>
              </a:rPr>
              <a:t>ABS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b="1" spc="-20" dirty="0">
                <a:latin typeface="Arial"/>
                <a:cs typeface="Arial"/>
              </a:rPr>
              <a:t>»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FF8CC28-960E-5B2C-C6BE-4487DD893BA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53</a:t>
            </a:fld>
            <a:endParaRPr lang="fr-F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342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13592" y="857503"/>
            <a:ext cx="327850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Notion </a:t>
            </a:r>
            <a:r>
              <a:rPr sz="3200" spc="-5" dirty="0"/>
              <a:t>de</a:t>
            </a:r>
            <a:r>
              <a:rPr sz="3200" spc="-110" dirty="0"/>
              <a:t> </a:t>
            </a:r>
            <a:r>
              <a:rPr sz="3200" dirty="0"/>
              <a:t>goodwill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177424" y="1823719"/>
            <a:ext cx="8425180" cy="5100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30000"/>
              </a:lnSpc>
              <a:spcBef>
                <a:spcPts val="100"/>
              </a:spcBef>
            </a:pPr>
            <a:r>
              <a:rPr sz="1800" spc="-175" dirty="0">
                <a:latin typeface="Arial"/>
                <a:cs typeface="Arial"/>
              </a:rPr>
              <a:t>Tous </a:t>
            </a:r>
            <a:r>
              <a:rPr sz="1800" spc="-100" dirty="0">
                <a:latin typeface="Arial"/>
                <a:cs typeface="Arial"/>
              </a:rPr>
              <a:t>les </a:t>
            </a:r>
            <a:r>
              <a:rPr sz="1800" spc="-70" dirty="0">
                <a:latin typeface="Arial"/>
                <a:cs typeface="Arial"/>
              </a:rPr>
              <a:t>éléments </a:t>
            </a:r>
            <a:r>
              <a:rPr sz="1800" spc="-60" dirty="0">
                <a:latin typeface="Arial"/>
                <a:cs typeface="Arial"/>
              </a:rPr>
              <a:t>incorporels </a:t>
            </a:r>
            <a:r>
              <a:rPr sz="1800" spc="-85" dirty="0">
                <a:latin typeface="Arial"/>
                <a:cs typeface="Arial"/>
              </a:rPr>
              <a:t>ne </a:t>
            </a:r>
            <a:r>
              <a:rPr sz="1800" spc="-55" dirty="0">
                <a:latin typeface="Arial"/>
                <a:cs typeface="Arial"/>
              </a:rPr>
              <a:t>peuvent </a:t>
            </a:r>
            <a:r>
              <a:rPr sz="1800" spc="-135" dirty="0">
                <a:latin typeface="Arial"/>
                <a:cs typeface="Arial"/>
              </a:rPr>
              <a:t>pas </a:t>
            </a:r>
            <a:r>
              <a:rPr sz="1800" spc="-35" dirty="0">
                <a:latin typeface="Arial"/>
                <a:cs typeface="Arial"/>
              </a:rPr>
              <a:t>être </a:t>
            </a:r>
            <a:r>
              <a:rPr sz="1800" spc="-30" dirty="0">
                <a:latin typeface="Arial"/>
                <a:cs typeface="Arial"/>
              </a:rPr>
              <a:t>totalement </a:t>
            </a:r>
            <a:r>
              <a:rPr sz="1800" spc="-60" dirty="0">
                <a:latin typeface="Arial"/>
                <a:cs typeface="Arial"/>
              </a:rPr>
              <a:t>pris </a:t>
            </a:r>
            <a:r>
              <a:rPr sz="1800" spc="-85" dirty="0">
                <a:latin typeface="Arial"/>
                <a:cs typeface="Arial"/>
              </a:rPr>
              <a:t>en </a:t>
            </a:r>
            <a:r>
              <a:rPr sz="1800" spc="-65" dirty="0">
                <a:latin typeface="Arial"/>
                <a:cs typeface="Arial"/>
              </a:rPr>
              <a:t>compte </a:t>
            </a:r>
            <a:r>
              <a:rPr sz="1800" spc="-114" dirty="0">
                <a:latin typeface="Arial"/>
                <a:cs typeface="Arial"/>
              </a:rPr>
              <a:t>dans  </a:t>
            </a:r>
            <a:r>
              <a:rPr sz="1800" spc="-60" dirty="0">
                <a:latin typeface="Arial"/>
                <a:cs typeface="Arial"/>
              </a:rPr>
              <a:t>l’évaluation </a:t>
            </a:r>
            <a:r>
              <a:rPr sz="1800" spc="-45" dirty="0">
                <a:latin typeface="Arial"/>
                <a:cs typeface="Arial"/>
              </a:rPr>
              <a:t>patrimoniale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95" dirty="0">
                <a:latin typeface="Arial"/>
                <a:cs typeface="Arial"/>
              </a:rPr>
              <a:t>classique.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30000"/>
              </a:lnSpc>
              <a:spcBef>
                <a:spcPts val="430"/>
              </a:spcBef>
            </a:pPr>
            <a:r>
              <a:rPr sz="1800" spc="-180" dirty="0">
                <a:latin typeface="Arial"/>
                <a:cs typeface="Arial"/>
              </a:rPr>
              <a:t>Le </a:t>
            </a:r>
            <a:r>
              <a:rPr sz="1800" spc="-40" dirty="0">
                <a:latin typeface="Arial"/>
                <a:cs typeface="Arial"/>
              </a:rPr>
              <a:t>goodwill </a:t>
            </a:r>
            <a:r>
              <a:rPr sz="1800" spc="-60" dirty="0">
                <a:latin typeface="Arial"/>
                <a:cs typeface="Arial"/>
              </a:rPr>
              <a:t>(ou </a:t>
            </a:r>
            <a:r>
              <a:rPr sz="1800" spc="-45" dirty="0">
                <a:latin typeface="Arial"/>
                <a:cs typeface="Arial"/>
              </a:rPr>
              <a:t>le </a:t>
            </a:r>
            <a:r>
              <a:rPr sz="1800" spc="-40" dirty="0">
                <a:latin typeface="Arial"/>
                <a:cs typeface="Arial"/>
              </a:rPr>
              <a:t>badwill) </a:t>
            </a:r>
            <a:r>
              <a:rPr sz="1800" spc="-75" dirty="0">
                <a:latin typeface="Arial"/>
                <a:cs typeface="Arial"/>
              </a:rPr>
              <a:t>est </a:t>
            </a:r>
            <a:r>
              <a:rPr sz="1800" spc="-70" dirty="0">
                <a:latin typeface="Arial"/>
                <a:cs typeface="Arial"/>
              </a:rPr>
              <a:t>une </a:t>
            </a:r>
            <a:r>
              <a:rPr sz="1800" spc="-65" dirty="0">
                <a:latin typeface="Arial"/>
                <a:cs typeface="Arial"/>
              </a:rPr>
              <a:t>valeur </a:t>
            </a:r>
            <a:r>
              <a:rPr sz="1800" spc="-60" dirty="0">
                <a:latin typeface="Arial"/>
                <a:cs typeface="Arial"/>
              </a:rPr>
              <a:t>résiduelle </a:t>
            </a:r>
            <a:r>
              <a:rPr sz="1800" spc="-40" dirty="0">
                <a:latin typeface="Arial"/>
                <a:cs typeface="Arial"/>
              </a:rPr>
              <a:t>s'ajoutant </a:t>
            </a:r>
            <a:r>
              <a:rPr sz="1800" spc="-55" dirty="0">
                <a:latin typeface="Arial"/>
                <a:cs typeface="Arial"/>
              </a:rPr>
              <a:t>(ou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65" dirty="0">
                <a:latin typeface="Arial"/>
                <a:cs typeface="Arial"/>
              </a:rPr>
              <a:t>déduisant) </a:t>
            </a:r>
            <a:r>
              <a:rPr sz="1800" spc="-140" dirty="0">
                <a:latin typeface="Arial"/>
                <a:cs typeface="Arial"/>
              </a:rPr>
              <a:t>à </a:t>
            </a:r>
            <a:r>
              <a:rPr sz="1800" spc="-65" dirty="0">
                <a:latin typeface="Arial"/>
                <a:cs typeface="Arial"/>
              </a:rPr>
              <a:t>la valeur  </a:t>
            </a:r>
            <a:r>
              <a:rPr sz="1800" spc="-120" dirty="0">
                <a:latin typeface="Arial"/>
                <a:cs typeface="Arial"/>
              </a:rPr>
              <a:t>des </a:t>
            </a:r>
            <a:r>
              <a:rPr sz="1800" spc="-70" dirty="0">
                <a:latin typeface="Arial"/>
                <a:cs typeface="Arial"/>
              </a:rPr>
              <a:t>éléments </a:t>
            </a:r>
            <a:r>
              <a:rPr sz="1800" spc="-60" dirty="0">
                <a:latin typeface="Arial"/>
                <a:cs typeface="Arial"/>
              </a:rPr>
              <a:t>incorporels </a:t>
            </a:r>
            <a:r>
              <a:rPr sz="1800" spc="-105" dirty="0">
                <a:latin typeface="Arial"/>
                <a:cs typeface="Arial"/>
              </a:rPr>
              <a:t>évalués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45" dirty="0">
                <a:latin typeface="Arial"/>
                <a:cs typeface="Arial"/>
              </a:rPr>
              <a:t>directement.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spc="-180" dirty="0">
                <a:latin typeface="Arial"/>
                <a:cs typeface="Arial"/>
              </a:rPr>
              <a:t>Le </a:t>
            </a:r>
            <a:r>
              <a:rPr sz="1800" spc="-45" dirty="0">
                <a:latin typeface="Arial"/>
                <a:cs typeface="Arial"/>
              </a:rPr>
              <a:t>goodwill </a:t>
            </a:r>
            <a:r>
              <a:rPr sz="1800" spc="-60" dirty="0">
                <a:latin typeface="Arial"/>
                <a:cs typeface="Arial"/>
              </a:rPr>
              <a:t>matérialise </a:t>
            </a:r>
            <a:r>
              <a:rPr sz="1800" spc="-70" dirty="0">
                <a:latin typeface="Arial"/>
                <a:cs typeface="Arial"/>
              </a:rPr>
              <a:t>la </a:t>
            </a:r>
            <a:r>
              <a:rPr sz="1800" spc="-40" dirty="0">
                <a:latin typeface="Arial"/>
                <a:cs typeface="Arial"/>
              </a:rPr>
              <a:t>sur-rentabilité </a:t>
            </a:r>
            <a:r>
              <a:rPr sz="1800" spc="-45" dirty="0">
                <a:latin typeface="Arial"/>
                <a:cs typeface="Arial"/>
              </a:rPr>
              <a:t>d'une </a:t>
            </a:r>
            <a:r>
              <a:rPr sz="1800" spc="-55" dirty="0">
                <a:latin typeface="Arial"/>
                <a:cs typeface="Arial"/>
              </a:rPr>
              <a:t>entreprise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spc="-45" dirty="0">
                <a:latin typeface="Arial"/>
                <a:cs typeface="Arial"/>
              </a:rPr>
              <a:t>résultant,</a:t>
            </a:r>
            <a:endParaRPr sz="1800">
              <a:latin typeface="Arial"/>
              <a:cs typeface="Arial"/>
            </a:endParaRPr>
          </a:p>
          <a:p>
            <a:pPr marL="836930" indent="-114935">
              <a:lnSpc>
                <a:spcPct val="100000"/>
              </a:lnSpc>
              <a:spcBef>
                <a:spcPts val="1080"/>
              </a:spcBef>
              <a:buSzPct val="94444"/>
              <a:buChar char="•"/>
              <a:tabLst>
                <a:tab pos="837565" algn="l"/>
              </a:tabLst>
            </a:pPr>
            <a:r>
              <a:rPr sz="1800" spc="-40" dirty="0">
                <a:latin typeface="Arial"/>
                <a:cs typeface="Arial"/>
              </a:rPr>
              <a:t>soit </a:t>
            </a:r>
            <a:r>
              <a:rPr sz="1800" spc="-45" dirty="0">
                <a:latin typeface="Arial"/>
                <a:cs typeface="Arial"/>
              </a:rPr>
              <a:t>d'une </a:t>
            </a:r>
            <a:r>
              <a:rPr sz="1800" spc="-85" dirty="0">
                <a:latin typeface="Arial"/>
                <a:cs typeface="Arial"/>
              </a:rPr>
              <a:t>capacité </a:t>
            </a:r>
            <a:r>
              <a:rPr sz="1800" spc="-45" dirty="0">
                <a:latin typeface="Arial"/>
                <a:cs typeface="Arial"/>
              </a:rPr>
              <a:t>distinctive (supériorité </a:t>
            </a:r>
            <a:r>
              <a:rPr sz="1800" spc="-60" dirty="0">
                <a:latin typeface="Arial"/>
                <a:cs typeface="Arial"/>
              </a:rPr>
              <a:t>technologique</a:t>
            </a:r>
            <a:r>
              <a:rPr sz="1800" spc="-185" dirty="0">
                <a:latin typeface="Arial"/>
                <a:cs typeface="Arial"/>
              </a:rPr>
              <a:t> </a:t>
            </a:r>
            <a:r>
              <a:rPr sz="1800" spc="-225" dirty="0">
                <a:latin typeface="Arial"/>
                <a:cs typeface="Arial"/>
              </a:rPr>
              <a:t>…),</a:t>
            </a:r>
            <a:endParaRPr sz="1800">
              <a:latin typeface="Arial"/>
              <a:cs typeface="Arial"/>
            </a:endParaRPr>
          </a:p>
          <a:p>
            <a:pPr marL="836930" indent="-114935">
              <a:lnSpc>
                <a:spcPct val="100000"/>
              </a:lnSpc>
              <a:spcBef>
                <a:spcPts val="1080"/>
              </a:spcBef>
              <a:buSzPct val="94444"/>
              <a:buChar char="•"/>
              <a:tabLst>
                <a:tab pos="837565" algn="l"/>
              </a:tabLst>
            </a:pPr>
            <a:r>
              <a:rPr sz="1800" spc="-40" dirty="0">
                <a:latin typeface="Arial"/>
                <a:cs typeface="Arial"/>
              </a:rPr>
              <a:t>soit </a:t>
            </a:r>
            <a:r>
              <a:rPr sz="1800" spc="-45" dirty="0">
                <a:latin typeface="Arial"/>
                <a:cs typeface="Arial"/>
              </a:rPr>
              <a:t>d'une rente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35" dirty="0">
                <a:latin typeface="Arial"/>
                <a:cs typeface="Arial"/>
              </a:rPr>
              <a:t>situation </a:t>
            </a:r>
            <a:r>
              <a:rPr sz="1800" spc="-60" dirty="0">
                <a:latin typeface="Arial"/>
                <a:cs typeface="Arial"/>
              </a:rPr>
              <a:t>(monopole</a:t>
            </a:r>
            <a:r>
              <a:rPr sz="1800" spc="-254" dirty="0">
                <a:latin typeface="Arial"/>
                <a:cs typeface="Arial"/>
              </a:rPr>
              <a:t> </a:t>
            </a:r>
            <a:r>
              <a:rPr sz="1800" spc="-75" dirty="0">
                <a:latin typeface="Arial"/>
                <a:cs typeface="Arial"/>
              </a:rPr>
              <a:t>géographique...)</a:t>
            </a:r>
            <a:endParaRPr sz="1800">
              <a:latin typeface="Arial"/>
              <a:cs typeface="Arial"/>
            </a:endParaRPr>
          </a:p>
          <a:p>
            <a:pPr marL="836930" indent="-114935">
              <a:lnSpc>
                <a:spcPct val="100000"/>
              </a:lnSpc>
              <a:spcBef>
                <a:spcPts val="1080"/>
              </a:spcBef>
              <a:buSzPct val="94444"/>
              <a:buChar char="•"/>
              <a:tabLst>
                <a:tab pos="837565" algn="l"/>
              </a:tabLst>
            </a:pPr>
            <a:r>
              <a:rPr sz="1800" spc="-85" dirty="0">
                <a:latin typeface="Arial"/>
                <a:cs typeface="Arial"/>
              </a:rPr>
              <a:t>Soit de </a:t>
            </a:r>
            <a:r>
              <a:rPr sz="1800" spc="-70" dirty="0">
                <a:latin typeface="Arial"/>
                <a:cs typeface="Arial"/>
              </a:rPr>
              <a:t>la </a:t>
            </a:r>
            <a:r>
              <a:rPr sz="1800" spc="-60" dirty="0">
                <a:latin typeface="Arial"/>
                <a:cs typeface="Arial"/>
              </a:rPr>
              <a:t>non </a:t>
            </a:r>
            <a:r>
              <a:rPr sz="1800" spc="-70" dirty="0">
                <a:latin typeface="Arial"/>
                <a:cs typeface="Arial"/>
              </a:rPr>
              <a:t>prise </a:t>
            </a:r>
            <a:r>
              <a:rPr sz="1800" spc="-85" dirty="0">
                <a:latin typeface="Arial"/>
                <a:cs typeface="Arial"/>
              </a:rPr>
              <a:t>en </a:t>
            </a:r>
            <a:r>
              <a:rPr sz="1800" spc="-65" dirty="0">
                <a:latin typeface="Arial"/>
                <a:cs typeface="Arial"/>
              </a:rPr>
              <a:t>compte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70" dirty="0">
                <a:latin typeface="Arial"/>
                <a:cs typeface="Arial"/>
              </a:rPr>
              <a:t>certains</a:t>
            </a:r>
            <a:r>
              <a:rPr sz="1800" spc="-150" dirty="0">
                <a:latin typeface="Arial"/>
                <a:cs typeface="Arial"/>
              </a:rPr>
              <a:t> </a:t>
            </a:r>
            <a:r>
              <a:rPr sz="1800" spc="-60" dirty="0">
                <a:latin typeface="Arial"/>
                <a:cs typeface="Arial"/>
              </a:rPr>
              <a:t>actifs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30000"/>
              </a:lnSpc>
              <a:spcBef>
                <a:spcPts val="1600"/>
              </a:spcBef>
            </a:pPr>
            <a:r>
              <a:rPr sz="1800" spc="-70" dirty="0">
                <a:latin typeface="Arial"/>
                <a:cs typeface="Arial"/>
              </a:rPr>
              <a:t>Mais, lorsque </a:t>
            </a:r>
            <a:r>
              <a:rPr sz="1800" spc="-40" dirty="0">
                <a:latin typeface="Arial"/>
                <a:cs typeface="Arial"/>
              </a:rPr>
              <a:t>l'entreprise </a:t>
            </a:r>
            <a:r>
              <a:rPr sz="1800" spc="-50" dirty="0">
                <a:latin typeface="Arial"/>
                <a:cs typeface="Arial"/>
              </a:rPr>
              <a:t>n'est </a:t>
            </a:r>
            <a:r>
              <a:rPr sz="1800" spc="-135" dirty="0">
                <a:latin typeface="Arial"/>
                <a:cs typeface="Arial"/>
              </a:rPr>
              <a:t>pas </a:t>
            </a:r>
            <a:r>
              <a:rPr sz="1800" spc="-60" dirty="0">
                <a:latin typeface="Arial"/>
                <a:cs typeface="Arial"/>
              </a:rPr>
              <a:t>suffisamment </a:t>
            </a:r>
            <a:r>
              <a:rPr sz="1800" spc="-45" dirty="0">
                <a:latin typeface="Arial"/>
                <a:cs typeface="Arial"/>
              </a:rPr>
              <a:t>performante </a:t>
            </a:r>
            <a:r>
              <a:rPr sz="1800" spc="-10" dirty="0">
                <a:latin typeface="Arial"/>
                <a:cs typeface="Arial"/>
              </a:rPr>
              <a:t>et </a:t>
            </a:r>
            <a:r>
              <a:rPr sz="1800" spc="-40" dirty="0">
                <a:latin typeface="Arial"/>
                <a:cs typeface="Arial"/>
              </a:rPr>
              <a:t>qu'elle </a:t>
            </a:r>
            <a:r>
              <a:rPr sz="1800" spc="-90" dirty="0">
                <a:latin typeface="Arial"/>
                <a:cs typeface="Arial"/>
              </a:rPr>
              <a:t>accumule </a:t>
            </a:r>
            <a:r>
              <a:rPr sz="1800" spc="-100" dirty="0">
                <a:latin typeface="Arial"/>
                <a:cs typeface="Arial"/>
              </a:rPr>
              <a:t>les  </a:t>
            </a:r>
            <a:r>
              <a:rPr sz="1800" spc="-65" dirty="0">
                <a:latin typeface="Arial"/>
                <a:cs typeface="Arial"/>
              </a:rPr>
              <a:t>erreurs </a:t>
            </a:r>
            <a:r>
              <a:rPr sz="1800" spc="-10" dirty="0">
                <a:latin typeface="Arial"/>
                <a:cs typeface="Arial"/>
              </a:rPr>
              <a:t>et </a:t>
            </a:r>
            <a:r>
              <a:rPr sz="1800" spc="-100" dirty="0">
                <a:latin typeface="Arial"/>
                <a:cs typeface="Arial"/>
              </a:rPr>
              <a:t>les </a:t>
            </a:r>
            <a:r>
              <a:rPr sz="1800" spc="-75" dirty="0">
                <a:latin typeface="Arial"/>
                <a:cs typeface="Arial"/>
              </a:rPr>
              <a:t>défaillances, </a:t>
            </a:r>
            <a:r>
              <a:rPr sz="1800" spc="-95" dirty="0">
                <a:latin typeface="Arial"/>
                <a:cs typeface="Arial"/>
              </a:rPr>
              <a:t>nous </a:t>
            </a:r>
            <a:r>
              <a:rPr sz="1800" spc="-65" dirty="0">
                <a:latin typeface="Arial"/>
                <a:cs typeface="Arial"/>
              </a:rPr>
              <a:t>obtenons </a:t>
            </a:r>
            <a:r>
              <a:rPr sz="1800" spc="-60" dirty="0">
                <a:latin typeface="Arial"/>
                <a:cs typeface="Arial"/>
              </a:rPr>
              <a:t>un </a:t>
            </a:r>
            <a:r>
              <a:rPr sz="1800" spc="-35" dirty="0">
                <a:latin typeface="Arial"/>
                <a:cs typeface="Arial"/>
              </a:rPr>
              <a:t>badwill </a:t>
            </a:r>
            <a:r>
              <a:rPr sz="1800" spc="-30" dirty="0">
                <a:latin typeface="Arial"/>
                <a:cs typeface="Arial"/>
              </a:rPr>
              <a:t>qui </a:t>
            </a:r>
            <a:r>
              <a:rPr sz="1800" spc="-60" dirty="0">
                <a:latin typeface="Arial"/>
                <a:cs typeface="Arial"/>
              </a:rPr>
              <a:t>témoigne </a:t>
            </a:r>
            <a:r>
              <a:rPr sz="1800" spc="-45" dirty="0">
                <a:latin typeface="Arial"/>
                <a:cs typeface="Arial"/>
              </a:rPr>
              <a:t>d'une </a:t>
            </a:r>
            <a:r>
              <a:rPr sz="1800" spc="-75" dirty="0">
                <a:latin typeface="Arial"/>
                <a:cs typeface="Arial"/>
              </a:rPr>
              <a:t>insuffisance </a:t>
            </a:r>
            <a:r>
              <a:rPr sz="1800" spc="-85" dirty="0">
                <a:latin typeface="Arial"/>
                <a:cs typeface="Arial"/>
              </a:rPr>
              <a:t>de  </a:t>
            </a:r>
            <a:r>
              <a:rPr sz="1800" spc="-30" dirty="0">
                <a:latin typeface="Arial"/>
                <a:cs typeface="Arial"/>
              </a:rPr>
              <a:t>rentabilité </a:t>
            </a:r>
            <a:r>
              <a:rPr sz="1800" spc="-85" dirty="0">
                <a:latin typeface="Arial"/>
                <a:cs typeface="Arial"/>
              </a:rPr>
              <a:t>de</a:t>
            </a:r>
            <a:r>
              <a:rPr sz="1800" spc="-135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l'entreprise.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187672B-8A6B-A608-3ED1-1B539C08562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54</a:t>
            </a:fld>
            <a:endParaRPr lang="fr-FR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342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6452" y="857503"/>
            <a:ext cx="32340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Calcul </a:t>
            </a:r>
            <a:r>
              <a:rPr sz="3200" spc="-5" dirty="0"/>
              <a:t>de</a:t>
            </a:r>
            <a:r>
              <a:rPr sz="3200" spc="-105" dirty="0"/>
              <a:t> </a:t>
            </a:r>
            <a:r>
              <a:rPr sz="3200" dirty="0"/>
              <a:t>goodwill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1098683" y="1906523"/>
            <a:ext cx="8496300" cy="50413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6AF3EAF-85F4-CBF7-C3BF-1CCEDA24F3F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55</a:t>
            </a:fld>
            <a:endParaRPr lang="fr-FR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6452" y="857503"/>
            <a:ext cx="32340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Calcul </a:t>
            </a:r>
            <a:r>
              <a:rPr sz="3200" spc="-5" dirty="0"/>
              <a:t>de</a:t>
            </a:r>
            <a:r>
              <a:rPr sz="3200" spc="-105" dirty="0"/>
              <a:t> </a:t>
            </a:r>
            <a:r>
              <a:rPr sz="3200" dirty="0"/>
              <a:t>goodwill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1891162" y="2194560"/>
            <a:ext cx="7487411" cy="46009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7FA3F0A-C14F-CA46-90F9-50B6BEDBCFB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56</a:t>
            </a:fld>
            <a:endParaRPr lang="fr-FR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342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6452" y="857503"/>
            <a:ext cx="32340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Calcul </a:t>
            </a:r>
            <a:r>
              <a:rPr sz="3200" spc="-5" dirty="0"/>
              <a:t>de</a:t>
            </a:r>
            <a:r>
              <a:rPr sz="3200" spc="-105" dirty="0"/>
              <a:t> </a:t>
            </a:r>
            <a:r>
              <a:rPr sz="3200" dirty="0"/>
              <a:t>goodwill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1846579"/>
            <a:ext cx="8427085" cy="3975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145" dirty="0">
                <a:latin typeface="Arial"/>
                <a:cs typeface="Arial"/>
              </a:rPr>
              <a:t>Actif </a:t>
            </a:r>
            <a:r>
              <a:rPr sz="2400" b="1" spc="-100" dirty="0">
                <a:latin typeface="Arial"/>
                <a:cs typeface="Arial"/>
              </a:rPr>
              <a:t>net </a:t>
            </a:r>
            <a:r>
              <a:rPr sz="2400" b="1" spc="-165" dirty="0">
                <a:latin typeface="Arial"/>
                <a:cs typeface="Arial"/>
              </a:rPr>
              <a:t>comptable </a:t>
            </a:r>
            <a:r>
              <a:rPr sz="2400" b="1" spc="-210" dirty="0">
                <a:latin typeface="Arial"/>
                <a:cs typeface="Arial"/>
              </a:rPr>
              <a:t>corrigé(ANCC) = </a:t>
            </a:r>
            <a:r>
              <a:rPr sz="2400" spc="-40" dirty="0">
                <a:latin typeface="Arial"/>
                <a:cs typeface="Arial"/>
              </a:rPr>
              <a:t>Actif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85" dirty="0">
                <a:latin typeface="Arial"/>
                <a:cs typeface="Arial"/>
              </a:rPr>
              <a:t>valeur </a:t>
            </a:r>
            <a:r>
              <a:rPr sz="2400" spc="-105" dirty="0">
                <a:latin typeface="Arial"/>
                <a:cs typeface="Arial"/>
              </a:rPr>
              <a:t>réels </a:t>
            </a:r>
            <a:r>
              <a:rPr sz="2400" spc="-140" dirty="0">
                <a:latin typeface="Arial"/>
                <a:cs typeface="Arial"/>
              </a:rPr>
              <a:t>– </a:t>
            </a:r>
            <a:r>
              <a:rPr sz="2400" spc="-100" dirty="0">
                <a:latin typeface="Arial"/>
                <a:cs typeface="Arial"/>
              </a:rPr>
              <a:t>Dettes </a:t>
            </a:r>
            <a:r>
              <a:rPr sz="2400" spc="-210" dirty="0">
                <a:latin typeface="Arial"/>
                <a:cs typeface="Arial"/>
              </a:rPr>
              <a:t>+  </a:t>
            </a:r>
            <a:r>
              <a:rPr sz="2400" spc="-114" dirty="0">
                <a:latin typeface="Arial"/>
                <a:cs typeface="Arial"/>
              </a:rPr>
              <a:t>Fiscalité </a:t>
            </a:r>
            <a:r>
              <a:rPr sz="2400" spc="-55" dirty="0">
                <a:latin typeface="Arial"/>
                <a:cs typeface="Arial"/>
              </a:rPr>
              <a:t>différée </a:t>
            </a:r>
            <a:r>
              <a:rPr sz="2400" spc="-35" dirty="0">
                <a:latin typeface="Arial"/>
                <a:cs typeface="Arial"/>
              </a:rPr>
              <a:t>Actif </a:t>
            </a:r>
            <a:r>
              <a:rPr sz="2400" spc="-65" dirty="0">
                <a:latin typeface="Arial"/>
                <a:cs typeface="Arial"/>
              </a:rPr>
              <a:t>- </a:t>
            </a:r>
            <a:r>
              <a:rPr sz="2400" spc="-114" dirty="0">
                <a:latin typeface="Arial"/>
                <a:cs typeface="Arial"/>
              </a:rPr>
              <a:t>Fiscalité </a:t>
            </a:r>
            <a:r>
              <a:rPr sz="2400" spc="-55" dirty="0">
                <a:latin typeface="Arial"/>
                <a:cs typeface="Arial"/>
              </a:rPr>
              <a:t>différée</a:t>
            </a:r>
            <a:r>
              <a:rPr sz="2400" spc="-42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Passif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Arial"/>
              <a:cs typeface="Arial"/>
            </a:endParaRPr>
          </a:p>
          <a:p>
            <a:pPr marL="12700" marR="8890" algn="just">
              <a:lnSpc>
                <a:spcPct val="100000"/>
              </a:lnSpc>
            </a:pPr>
            <a:r>
              <a:rPr sz="2400" b="1" spc="-145" dirty="0">
                <a:latin typeface="Arial"/>
                <a:cs typeface="Arial"/>
              </a:rPr>
              <a:t>Actif </a:t>
            </a:r>
            <a:r>
              <a:rPr sz="2400" b="1" spc="-100" dirty="0">
                <a:latin typeface="Arial"/>
                <a:cs typeface="Arial"/>
              </a:rPr>
              <a:t>net </a:t>
            </a:r>
            <a:r>
              <a:rPr sz="2400" b="1" spc="-165" dirty="0">
                <a:latin typeface="Arial"/>
                <a:cs typeface="Arial"/>
              </a:rPr>
              <a:t>comptable </a:t>
            </a:r>
            <a:r>
              <a:rPr sz="2400" b="1" spc="-210" dirty="0">
                <a:latin typeface="Arial"/>
                <a:cs typeface="Arial"/>
              </a:rPr>
              <a:t>corrigé(ANCC) = </a:t>
            </a:r>
            <a:r>
              <a:rPr sz="2400" spc="-130" dirty="0">
                <a:latin typeface="Arial"/>
                <a:cs typeface="Arial"/>
              </a:rPr>
              <a:t>Capitaux </a:t>
            </a:r>
            <a:r>
              <a:rPr sz="2400" spc="-90" dirty="0">
                <a:latin typeface="Arial"/>
                <a:cs typeface="Arial"/>
              </a:rPr>
              <a:t>propres </a:t>
            </a:r>
            <a:r>
              <a:rPr sz="2400" spc="-10" dirty="0">
                <a:latin typeface="Arial"/>
                <a:cs typeface="Arial"/>
              </a:rPr>
              <a:t>+/- </a:t>
            </a:r>
            <a:r>
              <a:rPr sz="2400" spc="-110" dirty="0">
                <a:latin typeface="Arial"/>
                <a:cs typeface="Arial"/>
              </a:rPr>
              <a:t>value </a:t>
            </a:r>
            <a:r>
              <a:rPr sz="2400" spc="-210" dirty="0">
                <a:latin typeface="Arial"/>
                <a:cs typeface="Arial"/>
              </a:rPr>
              <a:t>+  </a:t>
            </a:r>
            <a:r>
              <a:rPr sz="2400" spc="-114" dirty="0">
                <a:latin typeface="Arial"/>
                <a:cs typeface="Arial"/>
              </a:rPr>
              <a:t>Fiscalité </a:t>
            </a:r>
            <a:r>
              <a:rPr sz="2400" spc="-55" dirty="0">
                <a:latin typeface="Arial"/>
                <a:cs typeface="Arial"/>
              </a:rPr>
              <a:t>différée </a:t>
            </a:r>
            <a:r>
              <a:rPr sz="2400" spc="-35" dirty="0">
                <a:latin typeface="Arial"/>
                <a:cs typeface="Arial"/>
              </a:rPr>
              <a:t>Actif </a:t>
            </a:r>
            <a:r>
              <a:rPr sz="2400" spc="-65" dirty="0">
                <a:latin typeface="Arial"/>
                <a:cs typeface="Arial"/>
              </a:rPr>
              <a:t>- </a:t>
            </a:r>
            <a:r>
              <a:rPr sz="2400" spc="-114" dirty="0">
                <a:latin typeface="Arial"/>
                <a:cs typeface="Arial"/>
              </a:rPr>
              <a:t>Fiscalité </a:t>
            </a:r>
            <a:r>
              <a:rPr sz="2400" spc="-55" dirty="0">
                <a:latin typeface="Arial"/>
                <a:cs typeface="Arial"/>
              </a:rPr>
              <a:t>différée</a:t>
            </a:r>
            <a:r>
              <a:rPr sz="2400" spc="-420" dirty="0">
                <a:latin typeface="Arial"/>
                <a:cs typeface="Arial"/>
              </a:rPr>
              <a:t> </a:t>
            </a:r>
            <a:r>
              <a:rPr sz="2400" spc="-180" dirty="0">
                <a:latin typeface="Arial"/>
                <a:cs typeface="Arial"/>
              </a:rPr>
              <a:t>Passif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400" b="1" spc="-145" dirty="0">
                <a:latin typeface="Arial"/>
                <a:cs typeface="Arial"/>
              </a:rPr>
              <a:t>Actif </a:t>
            </a:r>
            <a:r>
              <a:rPr sz="2400" b="1" spc="-100" dirty="0">
                <a:latin typeface="Arial"/>
                <a:cs typeface="Arial"/>
              </a:rPr>
              <a:t>net </a:t>
            </a:r>
            <a:r>
              <a:rPr sz="2400" b="1" spc="-165" dirty="0">
                <a:latin typeface="Arial"/>
                <a:cs typeface="Arial"/>
              </a:rPr>
              <a:t>comptable </a:t>
            </a:r>
            <a:r>
              <a:rPr sz="2400" b="1" spc="-210" dirty="0">
                <a:latin typeface="Arial"/>
                <a:cs typeface="Arial"/>
              </a:rPr>
              <a:t>corrigé(ANCC) = </a:t>
            </a:r>
            <a:r>
              <a:rPr sz="2400" spc="-210" dirty="0">
                <a:latin typeface="Arial"/>
                <a:cs typeface="Arial"/>
              </a:rPr>
              <a:t>+ </a:t>
            </a:r>
            <a:r>
              <a:rPr sz="2400" spc="-35" dirty="0">
                <a:latin typeface="Arial"/>
                <a:cs typeface="Arial"/>
              </a:rPr>
              <a:t>Actif net </a:t>
            </a:r>
            <a:r>
              <a:rPr sz="2400" spc="-85" dirty="0">
                <a:latin typeface="Arial"/>
                <a:cs typeface="Arial"/>
              </a:rPr>
              <a:t>comptable </a:t>
            </a:r>
            <a:r>
              <a:rPr sz="2400" spc="-204" dirty="0">
                <a:latin typeface="Arial"/>
                <a:cs typeface="Arial"/>
              </a:rPr>
              <a:t>(ANC) </a:t>
            </a:r>
            <a:r>
              <a:rPr sz="2400" spc="-125" dirty="0">
                <a:latin typeface="Arial"/>
                <a:cs typeface="Arial"/>
              </a:rPr>
              <a:t>±  </a:t>
            </a:r>
            <a:r>
              <a:rPr sz="2400" spc="-175" dirty="0">
                <a:latin typeface="Arial"/>
                <a:cs typeface="Arial"/>
              </a:rPr>
              <a:t>Plus </a:t>
            </a:r>
            <a:r>
              <a:rPr sz="2400" spc="-80" dirty="0">
                <a:latin typeface="Arial"/>
                <a:cs typeface="Arial"/>
              </a:rPr>
              <a:t>ou </a:t>
            </a:r>
            <a:r>
              <a:rPr sz="2400" spc="-95" dirty="0">
                <a:latin typeface="Arial"/>
                <a:cs typeface="Arial"/>
              </a:rPr>
              <a:t>moins </a:t>
            </a:r>
            <a:r>
              <a:rPr sz="2400" spc="-135" dirty="0">
                <a:latin typeface="Arial"/>
                <a:cs typeface="Arial"/>
              </a:rPr>
              <a:t>values </a:t>
            </a:r>
            <a:r>
              <a:rPr sz="2400" spc="-105" dirty="0">
                <a:latin typeface="Arial"/>
                <a:cs typeface="Arial"/>
              </a:rPr>
              <a:t>sur </a:t>
            </a:r>
            <a:r>
              <a:rPr sz="2400" spc="-90" dirty="0">
                <a:latin typeface="Arial"/>
                <a:cs typeface="Arial"/>
              </a:rPr>
              <a:t>éléments </a:t>
            </a:r>
            <a:r>
              <a:rPr sz="2400" spc="-25" dirty="0">
                <a:latin typeface="Arial"/>
                <a:cs typeface="Arial"/>
              </a:rPr>
              <a:t>d'actif </a:t>
            </a:r>
            <a:r>
              <a:rPr sz="2400" spc="-210" dirty="0">
                <a:latin typeface="Arial"/>
                <a:cs typeface="Arial"/>
              </a:rPr>
              <a:t>+ </a:t>
            </a:r>
            <a:r>
              <a:rPr sz="2400" spc="-190" dirty="0">
                <a:latin typeface="Arial"/>
                <a:cs typeface="Arial"/>
              </a:rPr>
              <a:t>Réserves </a:t>
            </a:r>
            <a:r>
              <a:rPr sz="2400" spc="-105" dirty="0">
                <a:latin typeface="Arial"/>
                <a:cs typeface="Arial"/>
              </a:rPr>
              <a:t>occultes  </a:t>
            </a:r>
            <a:r>
              <a:rPr sz="2400" spc="-95" dirty="0">
                <a:latin typeface="Arial"/>
                <a:cs typeface="Arial"/>
              </a:rPr>
              <a:t>(provisions </a:t>
            </a:r>
            <a:r>
              <a:rPr sz="2400" spc="-80" dirty="0">
                <a:latin typeface="Arial"/>
                <a:cs typeface="Arial"/>
              </a:rPr>
              <a:t>non </a:t>
            </a:r>
            <a:r>
              <a:rPr sz="2400" spc="-65" dirty="0">
                <a:latin typeface="Arial"/>
                <a:cs typeface="Arial"/>
              </a:rPr>
              <a:t>justifiées) </a:t>
            </a:r>
            <a:r>
              <a:rPr sz="2400" spc="-210" dirty="0">
                <a:latin typeface="Arial"/>
                <a:cs typeface="Arial"/>
              </a:rPr>
              <a:t>+ </a:t>
            </a:r>
            <a:r>
              <a:rPr sz="2400" spc="-114" dirty="0">
                <a:latin typeface="Arial"/>
                <a:cs typeface="Arial"/>
              </a:rPr>
              <a:t>Fiscalité </a:t>
            </a:r>
            <a:r>
              <a:rPr sz="2400" spc="-55" dirty="0">
                <a:latin typeface="Arial"/>
                <a:cs typeface="Arial"/>
              </a:rPr>
              <a:t>différée </a:t>
            </a:r>
            <a:r>
              <a:rPr sz="2400" spc="-40" dirty="0">
                <a:latin typeface="Arial"/>
                <a:cs typeface="Arial"/>
              </a:rPr>
              <a:t>Actif </a:t>
            </a:r>
            <a:r>
              <a:rPr sz="2400" spc="-65" dirty="0">
                <a:latin typeface="Arial"/>
                <a:cs typeface="Arial"/>
              </a:rPr>
              <a:t>- </a:t>
            </a:r>
            <a:r>
              <a:rPr sz="2400" spc="-114" dirty="0">
                <a:latin typeface="Arial"/>
                <a:cs typeface="Arial"/>
              </a:rPr>
              <a:t>Fiscalité </a:t>
            </a:r>
            <a:r>
              <a:rPr sz="2400" spc="-55" dirty="0">
                <a:latin typeface="Arial"/>
                <a:cs typeface="Arial"/>
              </a:rPr>
              <a:t>différée  </a:t>
            </a:r>
            <a:r>
              <a:rPr sz="2400" spc="-180" dirty="0">
                <a:latin typeface="Arial"/>
                <a:cs typeface="Arial"/>
              </a:rPr>
              <a:t>Passif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063A23-D4B5-BD85-2B43-2C30C659A7E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57</a:t>
            </a:fld>
            <a:endParaRPr lang="fr-FR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61092" y="613663"/>
            <a:ext cx="517969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Immobilisations</a:t>
            </a:r>
            <a:r>
              <a:rPr sz="3200" spc="-50" dirty="0"/>
              <a:t> </a:t>
            </a:r>
            <a:r>
              <a:rPr sz="3200" spc="-5" dirty="0"/>
              <a:t>incorporelles</a:t>
            </a:r>
            <a:endParaRPr sz="3200"/>
          </a:p>
          <a:p>
            <a:pPr marL="456565" algn="ctr">
              <a:lnSpc>
                <a:spcPct val="100000"/>
              </a:lnSpc>
            </a:pPr>
            <a:r>
              <a:rPr sz="3200" dirty="0"/>
              <a:t>IAS</a:t>
            </a:r>
            <a:r>
              <a:rPr sz="3200" spc="-35" dirty="0"/>
              <a:t> </a:t>
            </a:r>
            <a:r>
              <a:rPr sz="3200" dirty="0"/>
              <a:t>38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177424" y="2136139"/>
            <a:ext cx="8427085" cy="3025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indent="480059" algn="just">
              <a:lnSpc>
                <a:spcPct val="100000"/>
              </a:lnSpc>
              <a:spcBef>
                <a:spcPts val="100"/>
              </a:spcBef>
            </a:pPr>
            <a:r>
              <a:rPr sz="2400" spc="-260" dirty="0">
                <a:latin typeface="Arial"/>
                <a:cs typeface="Arial"/>
              </a:rPr>
              <a:t>La </a:t>
            </a:r>
            <a:r>
              <a:rPr sz="2400" spc="-75" dirty="0">
                <a:latin typeface="Arial"/>
                <a:cs typeface="Arial"/>
              </a:rPr>
              <a:t>norme </a:t>
            </a:r>
            <a:r>
              <a:rPr sz="2400" spc="-260" dirty="0">
                <a:latin typeface="Arial"/>
                <a:cs typeface="Arial"/>
              </a:rPr>
              <a:t>IAS </a:t>
            </a:r>
            <a:r>
              <a:rPr sz="2400" spc="-125" dirty="0">
                <a:latin typeface="Arial"/>
                <a:cs typeface="Arial"/>
              </a:rPr>
              <a:t>38 </a:t>
            </a:r>
            <a:r>
              <a:rPr sz="2400" spc="-65" dirty="0">
                <a:latin typeface="Arial"/>
                <a:cs typeface="Arial"/>
              </a:rPr>
              <a:t>prescrit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70" dirty="0">
                <a:latin typeface="Arial"/>
                <a:cs typeface="Arial"/>
              </a:rPr>
              <a:t>comptabilisation </a:t>
            </a:r>
            <a:r>
              <a:rPr sz="2400" spc="-10" dirty="0">
                <a:latin typeface="Arial"/>
                <a:cs typeface="Arial"/>
              </a:rPr>
              <a:t>et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60" dirty="0">
                <a:latin typeface="Arial"/>
                <a:cs typeface="Arial"/>
              </a:rPr>
              <a:t>informations 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20" dirty="0">
                <a:latin typeface="Arial"/>
                <a:cs typeface="Arial"/>
              </a:rPr>
              <a:t>fournir </a:t>
            </a:r>
            <a:r>
              <a:rPr sz="2400" spc="-50" dirty="0">
                <a:latin typeface="Arial"/>
                <a:cs typeface="Arial"/>
              </a:rPr>
              <a:t>pour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70" dirty="0">
                <a:latin typeface="Arial"/>
                <a:cs typeface="Arial"/>
              </a:rPr>
              <a:t>immobilisations </a:t>
            </a:r>
            <a:r>
              <a:rPr sz="2400" spc="-75" dirty="0">
                <a:latin typeface="Arial"/>
                <a:cs typeface="Arial"/>
              </a:rPr>
              <a:t>incorporelles </a:t>
            </a:r>
            <a:r>
              <a:rPr sz="2400" spc="-50" dirty="0">
                <a:latin typeface="Arial"/>
                <a:cs typeface="Arial"/>
              </a:rPr>
              <a:t>qui </a:t>
            </a:r>
            <a:r>
              <a:rPr sz="2400" spc="-110" dirty="0">
                <a:latin typeface="Arial"/>
                <a:cs typeface="Arial"/>
              </a:rPr>
              <a:t>ne </a:t>
            </a:r>
            <a:r>
              <a:rPr sz="2400" spc="-80" dirty="0">
                <a:latin typeface="Arial"/>
                <a:cs typeface="Arial"/>
              </a:rPr>
              <a:t>sont </a:t>
            </a:r>
            <a:r>
              <a:rPr sz="2400" spc="-180" dirty="0">
                <a:latin typeface="Arial"/>
                <a:cs typeface="Arial"/>
              </a:rPr>
              <a:t>pas  </a:t>
            </a:r>
            <a:r>
              <a:rPr sz="2400" spc="-60" dirty="0">
                <a:latin typeface="Arial"/>
                <a:cs typeface="Arial"/>
              </a:rPr>
              <a:t>traitées </a:t>
            </a:r>
            <a:r>
              <a:rPr sz="2400" spc="-80" dirty="0">
                <a:latin typeface="Arial"/>
                <a:cs typeface="Arial"/>
              </a:rPr>
              <a:t>par </a:t>
            </a:r>
            <a:r>
              <a:rPr sz="2400" spc="-95" dirty="0">
                <a:latin typeface="Arial"/>
                <a:cs typeface="Arial"/>
              </a:rPr>
              <a:t>d’autres </a:t>
            </a:r>
            <a:r>
              <a:rPr sz="2400" spc="-100" dirty="0">
                <a:latin typeface="Arial"/>
                <a:cs typeface="Arial"/>
              </a:rPr>
              <a:t>normes. </a:t>
            </a:r>
            <a:r>
              <a:rPr sz="2400" spc="-240" dirty="0">
                <a:latin typeface="Arial"/>
                <a:cs typeface="Arial"/>
              </a:rPr>
              <a:t>Le </a:t>
            </a:r>
            <a:r>
              <a:rPr sz="2400" spc="-75" dirty="0">
                <a:latin typeface="Arial"/>
                <a:cs typeface="Arial"/>
              </a:rPr>
              <a:t>Goodwill </a:t>
            </a:r>
            <a:r>
              <a:rPr sz="2400" spc="-100" dirty="0">
                <a:latin typeface="Arial"/>
                <a:cs typeface="Arial"/>
              </a:rPr>
              <a:t>est </a:t>
            </a:r>
            <a:r>
              <a:rPr sz="2400" spc="-15" dirty="0">
                <a:latin typeface="Arial"/>
                <a:cs typeface="Arial"/>
              </a:rPr>
              <a:t>traité </a:t>
            </a:r>
            <a:r>
              <a:rPr sz="2400" spc="-80" dirty="0">
                <a:latin typeface="Arial"/>
                <a:cs typeface="Arial"/>
              </a:rPr>
              <a:t>par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70" dirty="0">
                <a:latin typeface="Arial"/>
                <a:cs typeface="Arial"/>
              </a:rPr>
              <a:t>norme  </a:t>
            </a:r>
            <a:r>
              <a:rPr sz="2400" spc="-350" dirty="0">
                <a:latin typeface="Arial"/>
                <a:cs typeface="Arial"/>
              </a:rPr>
              <a:t>IFRS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3.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75"/>
              </a:spcBef>
            </a:pPr>
            <a:r>
              <a:rPr sz="2400" spc="-155" dirty="0">
                <a:latin typeface="Arial"/>
                <a:cs typeface="Arial"/>
              </a:rPr>
              <a:t>Selon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75" dirty="0">
                <a:latin typeface="Arial"/>
                <a:cs typeface="Arial"/>
              </a:rPr>
              <a:t>norme </a:t>
            </a:r>
            <a:r>
              <a:rPr sz="2400" spc="-265" dirty="0">
                <a:latin typeface="Arial"/>
                <a:cs typeface="Arial"/>
              </a:rPr>
              <a:t>IAS </a:t>
            </a:r>
            <a:r>
              <a:rPr sz="2400" spc="-95" dirty="0">
                <a:latin typeface="Arial"/>
                <a:cs typeface="Arial"/>
              </a:rPr>
              <a:t>38: </a:t>
            </a:r>
            <a:r>
              <a:rPr sz="2400" spc="-140" dirty="0">
                <a:latin typeface="Arial"/>
                <a:cs typeface="Arial"/>
              </a:rPr>
              <a:t>Une </a:t>
            </a:r>
            <a:r>
              <a:rPr sz="2400" spc="-55" dirty="0">
                <a:latin typeface="Arial"/>
                <a:cs typeface="Arial"/>
              </a:rPr>
              <a:t>immobilisation </a:t>
            </a:r>
            <a:r>
              <a:rPr sz="2400" spc="-60" dirty="0">
                <a:latin typeface="Arial"/>
                <a:cs typeface="Arial"/>
              </a:rPr>
              <a:t>incorporelle </a:t>
            </a:r>
            <a:r>
              <a:rPr sz="2400" spc="-100" dirty="0">
                <a:latin typeface="Arial"/>
                <a:cs typeface="Arial"/>
              </a:rPr>
              <a:t>est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35" dirty="0">
                <a:latin typeface="Arial"/>
                <a:cs typeface="Arial"/>
              </a:rPr>
              <a:t>actif  </a:t>
            </a:r>
            <a:r>
              <a:rPr sz="2400" spc="-80" dirty="0">
                <a:latin typeface="Arial"/>
                <a:cs typeface="Arial"/>
              </a:rPr>
              <a:t>non </a:t>
            </a:r>
            <a:r>
              <a:rPr sz="2400" spc="-65" dirty="0">
                <a:latin typeface="Arial"/>
                <a:cs typeface="Arial"/>
              </a:rPr>
              <a:t>monétaire </a:t>
            </a:r>
            <a:r>
              <a:rPr sz="2400" spc="-40" dirty="0">
                <a:latin typeface="Arial"/>
                <a:cs typeface="Arial"/>
              </a:rPr>
              <a:t>identifiable </a:t>
            </a:r>
            <a:r>
              <a:rPr sz="2400" spc="-200" dirty="0">
                <a:latin typeface="Arial"/>
                <a:cs typeface="Arial"/>
              </a:rPr>
              <a:t>sans </a:t>
            </a:r>
            <a:r>
              <a:rPr sz="2400" spc="-135" dirty="0">
                <a:latin typeface="Arial"/>
                <a:cs typeface="Arial"/>
              </a:rPr>
              <a:t>substance </a:t>
            </a:r>
            <a:r>
              <a:rPr sz="2400" spc="-105" dirty="0">
                <a:latin typeface="Arial"/>
                <a:cs typeface="Arial"/>
              </a:rPr>
              <a:t>physique. </a:t>
            </a:r>
            <a:r>
              <a:rPr sz="2400" spc="-90" dirty="0">
                <a:latin typeface="Arial"/>
                <a:cs typeface="Arial"/>
              </a:rPr>
              <a:t>».  </a:t>
            </a:r>
            <a:r>
              <a:rPr sz="2400" spc="-245" dirty="0">
                <a:latin typeface="Arial"/>
                <a:cs typeface="Arial"/>
              </a:rPr>
              <a:t>L’IAS </a:t>
            </a:r>
            <a:r>
              <a:rPr sz="2400" spc="-125" dirty="0">
                <a:latin typeface="Arial"/>
                <a:cs typeface="Arial"/>
              </a:rPr>
              <a:t>38 </a:t>
            </a:r>
            <a:r>
              <a:rPr sz="2400" spc="-110" dirty="0">
                <a:latin typeface="Arial"/>
                <a:cs typeface="Arial"/>
              </a:rPr>
              <a:t>impose de </a:t>
            </a:r>
            <a:r>
              <a:rPr sz="2400" spc="-75" dirty="0">
                <a:latin typeface="Arial"/>
                <a:cs typeface="Arial"/>
              </a:rPr>
              <a:t>comptabiliser </a:t>
            </a:r>
            <a:r>
              <a:rPr sz="2400" spc="-100" dirty="0">
                <a:latin typeface="Arial"/>
                <a:cs typeface="Arial"/>
              </a:rPr>
              <a:t>une </a:t>
            </a:r>
            <a:r>
              <a:rPr sz="2400" spc="-55" dirty="0">
                <a:latin typeface="Arial"/>
                <a:cs typeface="Arial"/>
              </a:rPr>
              <a:t>immobilisation </a:t>
            </a:r>
            <a:r>
              <a:rPr sz="2400" spc="-60" dirty="0">
                <a:latin typeface="Arial"/>
                <a:cs typeface="Arial"/>
              </a:rPr>
              <a:t>incorporelle </a:t>
            </a:r>
            <a:r>
              <a:rPr sz="2400" spc="-125" dirty="0">
                <a:latin typeface="Arial"/>
                <a:cs typeface="Arial"/>
              </a:rPr>
              <a:t>si  </a:t>
            </a:r>
            <a:r>
              <a:rPr sz="2400" spc="-10" dirty="0">
                <a:latin typeface="Arial"/>
                <a:cs typeface="Arial"/>
              </a:rPr>
              <a:t>et </a:t>
            </a:r>
            <a:r>
              <a:rPr sz="2400" spc="-90" dirty="0">
                <a:latin typeface="Arial"/>
                <a:cs typeface="Arial"/>
              </a:rPr>
              <a:t>seulement</a:t>
            </a:r>
            <a:r>
              <a:rPr sz="2400" spc="-27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si: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7424" y="5208522"/>
            <a:ext cx="7404734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23850" algn="l"/>
                <a:tab pos="748665" algn="l"/>
                <a:tab pos="1390015" algn="l"/>
                <a:tab pos="1915795" algn="l"/>
                <a:tab pos="2792095" algn="l"/>
                <a:tab pos="3532504" algn="l"/>
                <a:tab pos="4145279" algn="l"/>
                <a:tab pos="5730240" algn="l"/>
              </a:tabLst>
            </a:pPr>
            <a:r>
              <a:rPr sz="2400" b="1" i="1" spc="-35" dirty="0">
                <a:latin typeface="Arial"/>
                <a:cs typeface="Arial"/>
              </a:rPr>
              <a:t>I</a:t>
            </a:r>
            <a:r>
              <a:rPr sz="2400" b="1" i="1" spc="-80" dirty="0">
                <a:latin typeface="Arial"/>
                <a:cs typeface="Arial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i="1" spc="-165" dirty="0">
                <a:latin typeface="Arial"/>
                <a:cs typeface="Arial"/>
              </a:rPr>
              <a:t>e</a:t>
            </a:r>
            <a:r>
              <a:rPr sz="2400" b="1" i="1" spc="-415" dirty="0">
                <a:latin typeface="Arial"/>
                <a:cs typeface="Arial"/>
              </a:rPr>
              <a:t>s</a:t>
            </a:r>
            <a:r>
              <a:rPr sz="2400" b="1" i="1" spc="30" dirty="0">
                <a:latin typeface="Arial"/>
                <a:cs typeface="Arial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i="1" spc="-195" dirty="0">
                <a:latin typeface="Arial"/>
                <a:cs typeface="Arial"/>
              </a:rPr>
              <a:t>p</a:t>
            </a:r>
            <a:r>
              <a:rPr sz="2400" b="1" i="1" spc="-95" dirty="0">
                <a:latin typeface="Arial"/>
                <a:cs typeface="Arial"/>
              </a:rPr>
              <a:t>r</a:t>
            </a:r>
            <a:r>
              <a:rPr sz="2400" b="1" i="1" spc="-215" dirty="0">
                <a:latin typeface="Arial"/>
                <a:cs typeface="Arial"/>
              </a:rPr>
              <a:t>o</a:t>
            </a:r>
            <a:r>
              <a:rPr sz="2400" b="1" i="1" spc="-195" dirty="0">
                <a:latin typeface="Arial"/>
                <a:cs typeface="Arial"/>
              </a:rPr>
              <a:t>b</a:t>
            </a:r>
            <a:r>
              <a:rPr sz="2400" b="1" i="1" spc="-80" dirty="0">
                <a:latin typeface="Arial"/>
                <a:cs typeface="Arial"/>
              </a:rPr>
              <a:t>a</a:t>
            </a:r>
            <a:r>
              <a:rPr sz="2400" b="1" i="1" spc="-195" dirty="0">
                <a:latin typeface="Arial"/>
                <a:cs typeface="Arial"/>
              </a:rPr>
              <a:t>b</a:t>
            </a:r>
            <a:r>
              <a:rPr sz="2400" b="1" i="1" spc="-85" dirty="0">
                <a:latin typeface="Arial"/>
                <a:cs typeface="Arial"/>
              </a:rPr>
              <a:t>l</a:t>
            </a:r>
            <a:r>
              <a:rPr sz="2400" b="1" i="1" spc="-160" dirty="0">
                <a:latin typeface="Arial"/>
                <a:cs typeface="Arial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i="1" spc="-195" dirty="0">
                <a:latin typeface="Arial"/>
                <a:cs typeface="Arial"/>
              </a:rPr>
              <a:t>q</a:t>
            </a:r>
            <a:r>
              <a:rPr sz="2400" b="1" i="1" spc="-215" dirty="0">
                <a:latin typeface="Arial"/>
                <a:cs typeface="Arial"/>
              </a:rPr>
              <a:t>u</a:t>
            </a:r>
            <a:r>
              <a:rPr sz="2400" b="1" i="1" spc="-160" dirty="0">
                <a:latin typeface="Arial"/>
                <a:cs typeface="Arial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i="1" spc="-85" dirty="0">
                <a:latin typeface="Arial"/>
                <a:cs typeface="Arial"/>
              </a:rPr>
              <a:t>l</a:t>
            </a:r>
            <a:r>
              <a:rPr sz="2400" b="1" i="1" spc="-165" dirty="0">
                <a:latin typeface="Arial"/>
                <a:cs typeface="Arial"/>
              </a:rPr>
              <a:t>e</a:t>
            </a:r>
            <a:r>
              <a:rPr sz="2400" b="1" i="1" spc="-390" dirty="0">
                <a:latin typeface="Arial"/>
                <a:cs typeface="Arial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i="1" spc="-65" dirty="0">
                <a:latin typeface="Arial"/>
                <a:cs typeface="Arial"/>
              </a:rPr>
              <a:t>a</a:t>
            </a:r>
            <a:r>
              <a:rPr sz="2400" b="1" i="1" spc="-225" dirty="0">
                <a:latin typeface="Arial"/>
                <a:cs typeface="Arial"/>
              </a:rPr>
              <a:t>v</a:t>
            </a:r>
            <a:r>
              <a:rPr sz="2400" b="1" i="1" spc="-80" dirty="0">
                <a:latin typeface="Arial"/>
                <a:cs typeface="Arial"/>
              </a:rPr>
              <a:t>a</a:t>
            </a:r>
            <a:r>
              <a:rPr sz="2400" b="1" i="1" spc="-235" dirty="0">
                <a:latin typeface="Arial"/>
                <a:cs typeface="Arial"/>
              </a:rPr>
              <a:t>n</a:t>
            </a:r>
            <a:r>
              <a:rPr sz="2400" b="1" i="1" dirty="0">
                <a:latin typeface="Arial"/>
                <a:cs typeface="Arial"/>
              </a:rPr>
              <a:t>t</a:t>
            </a:r>
            <a:r>
              <a:rPr sz="2400" b="1" i="1" spc="-65" dirty="0">
                <a:latin typeface="Arial"/>
                <a:cs typeface="Arial"/>
              </a:rPr>
              <a:t>a</a:t>
            </a:r>
            <a:r>
              <a:rPr sz="2400" b="1" i="1" spc="-195" dirty="0">
                <a:latin typeface="Arial"/>
                <a:cs typeface="Arial"/>
              </a:rPr>
              <a:t>g</a:t>
            </a:r>
            <a:r>
              <a:rPr sz="2400" b="1" i="1" spc="-165" dirty="0">
                <a:latin typeface="Arial"/>
                <a:cs typeface="Arial"/>
              </a:rPr>
              <a:t>e</a:t>
            </a:r>
            <a:r>
              <a:rPr sz="2400" b="1" i="1" spc="-390" dirty="0">
                <a:latin typeface="Arial"/>
                <a:cs typeface="Arial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i="1" spc="-165" dirty="0">
                <a:latin typeface="Arial"/>
                <a:cs typeface="Arial"/>
              </a:rPr>
              <a:t>é</a:t>
            </a:r>
            <a:r>
              <a:rPr sz="2400" b="1" i="1" spc="-380" dirty="0">
                <a:latin typeface="Arial"/>
                <a:cs typeface="Arial"/>
              </a:rPr>
              <a:t>c</a:t>
            </a:r>
            <a:r>
              <a:rPr sz="2400" b="1" i="1" spc="-225" dirty="0">
                <a:latin typeface="Arial"/>
                <a:cs typeface="Arial"/>
              </a:rPr>
              <a:t>o</a:t>
            </a:r>
            <a:r>
              <a:rPr sz="2400" b="1" i="1" spc="-215" dirty="0">
                <a:latin typeface="Arial"/>
                <a:cs typeface="Arial"/>
              </a:rPr>
              <a:t>no</a:t>
            </a:r>
            <a:r>
              <a:rPr sz="2400" b="1" i="1" spc="-210" dirty="0">
                <a:latin typeface="Arial"/>
                <a:cs typeface="Arial"/>
              </a:rPr>
              <a:t>m</a:t>
            </a:r>
            <a:r>
              <a:rPr sz="2400" b="1" i="1" spc="-85" dirty="0">
                <a:latin typeface="Arial"/>
                <a:cs typeface="Arial"/>
              </a:rPr>
              <a:t>i</a:t>
            </a:r>
            <a:r>
              <a:rPr sz="2400" b="1" i="1" spc="-195" dirty="0">
                <a:latin typeface="Arial"/>
                <a:cs typeface="Arial"/>
              </a:rPr>
              <a:t>q</a:t>
            </a:r>
            <a:r>
              <a:rPr sz="2400" b="1" i="1" spc="-215" dirty="0">
                <a:latin typeface="Arial"/>
                <a:cs typeface="Arial"/>
              </a:rPr>
              <a:t>u</a:t>
            </a:r>
            <a:r>
              <a:rPr sz="2400" b="1" i="1" spc="-165" dirty="0">
                <a:latin typeface="Arial"/>
                <a:cs typeface="Arial"/>
              </a:rPr>
              <a:t>e</a:t>
            </a:r>
            <a:r>
              <a:rPr sz="2400" b="1" i="1" spc="-295" dirty="0">
                <a:latin typeface="Arial"/>
                <a:cs typeface="Arial"/>
              </a:rPr>
              <a:t>s 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b="1" i="1" spc="-125" dirty="0">
                <a:latin typeface="Arial"/>
                <a:cs typeface="Arial"/>
              </a:rPr>
              <a:t>attribuables</a:t>
            </a:r>
            <a:r>
              <a:rPr sz="2400" b="1" i="1" spc="-70" dirty="0">
                <a:latin typeface="Arial"/>
                <a:cs typeface="Arial"/>
              </a:rPr>
              <a:t> à</a:t>
            </a:r>
            <a:r>
              <a:rPr sz="2400" spc="-70" dirty="0">
                <a:latin typeface="Times New Roman"/>
                <a:cs typeface="Times New Roman"/>
              </a:rPr>
              <a:t>	</a:t>
            </a:r>
            <a:r>
              <a:rPr sz="2400" b="1" i="1" spc="-110" dirty="0">
                <a:latin typeface="Arial"/>
                <a:cs typeface="Arial"/>
              </a:rPr>
              <a:t>l’actif </a:t>
            </a:r>
            <a:r>
              <a:rPr sz="2400" b="1" i="1" spc="-120" dirty="0">
                <a:latin typeface="Arial"/>
                <a:cs typeface="Arial"/>
              </a:rPr>
              <a:t>iront </a:t>
            </a:r>
            <a:r>
              <a:rPr sz="2400" b="1" i="1" spc="-70" dirty="0">
                <a:latin typeface="Arial"/>
                <a:cs typeface="Arial"/>
              </a:rPr>
              <a:t>à</a:t>
            </a:r>
            <a:r>
              <a:rPr sz="2400" b="1" i="1" spc="-150" dirty="0">
                <a:latin typeface="Arial"/>
                <a:cs typeface="Arial"/>
              </a:rPr>
              <a:t> </a:t>
            </a:r>
            <a:r>
              <a:rPr sz="2400" b="1" i="1" spc="-100" dirty="0">
                <a:latin typeface="Arial"/>
                <a:cs typeface="Arial"/>
              </a:rPr>
              <a:t>l’entité.</a:t>
            </a:r>
            <a:endParaRPr sz="2400">
              <a:latin typeface="Arial"/>
              <a:cs typeface="Arial"/>
            </a:endParaRPr>
          </a:p>
          <a:p>
            <a:pPr marL="390525" indent="-378460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390525" algn="l"/>
                <a:tab pos="391160" algn="l"/>
              </a:tabLst>
            </a:pPr>
            <a:r>
              <a:rPr sz="2400" b="1" i="1" spc="-305" dirty="0">
                <a:latin typeface="Arial"/>
                <a:cs typeface="Arial"/>
              </a:rPr>
              <a:t>Le </a:t>
            </a:r>
            <a:r>
              <a:rPr sz="2400" b="1" i="1" spc="-195" dirty="0">
                <a:latin typeface="Arial"/>
                <a:cs typeface="Arial"/>
              </a:rPr>
              <a:t>coût </a:t>
            </a:r>
            <a:r>
              <a:rPr sz="2400" b="1" i="1" spc="-175" dirty="0">
                <a:latin typeface="Arial"/>
                <a:cs typeface="Arial"/>
              </a:rPr>
              <a:t>de </a:t>
            </a:r>
            <a:r>
              <a:rPr sz="2400" b="1" i="1" spc="-170" dirty="0">
                <a:latin typeface="Arial"/>
                <a:cs typeface="Arial"/>
              </a:rPr>
              <a:t>cet </a:t>
            </a:r>
            <a:r>
              <a:rPr sz="2400" b="1" i="1" spc="-105" dirty="0">
                <a:latin typeface="Arial"/>
                <a:cs typeface="Arial"/>
              </a:rPr>
              <a:t>actif </a:t>
            </a:r>
            <a:r>
              <a:rPr sz="2400" b="1" i="1" spc="-135" dirty="0">
                <a:latin typeface="Arial"/>
                <a:cs typeface="Arial"/>
              </a:rPr>
              <a:t>peut </a:t>
            </a:r>
            <a:r>
              <a:rPr sz="2400" b="1" i="1" spc="-100" dirty="0">
                <a:latin typeface="Arial"/>
                <a:cs typeface="Arial"/>
              </a:rPr>
              <a:t>être </a:t>
            </a:r>
            <a:r>
              <a:rPr sz="2400" b="1" i="1" spc="-155" dirty="0">
                <a:latin typeface="Arial"/>
                <a:cs typeface="Arial"/>
              </a:rPr>
              <a:t>évalué </a:t>
            </a:r>
            <a:r>
              <a:rPr sz="2400" b="1" i="1" spc="-175" dirty="0">
                <a:latin typeface="Arial"/>
                <a:cs typeface="Arial"/>
              </a:rPr>
              <a:t>de </a:t>
            </a:r>
            <a:r>
              <a:rPr sz="2400" b="1" i="1" spc="-185" dirty="0">
                <a:latin typeface="Arial"/>
                <a:cs typeface="Arial"/>
              </a:rPr>
              <a:t>façon</a:t>
            </a:r>
            <a:r>
              <a:rPr sz="2400" b="1" i="1" spc="-195" dirty="0">
                <a:latin typeface="Arial"/>
                <a:cs typeface="Arial"/>
              </a:rPr>
              <a:t> </a:t>
            </a:r>
            <a:r>
              <a:rPr sz="2400" b="1" i="1" spc="-95" dirty="0">
                <a:latin typeface="Arial"/>
                <a:cs typeface="Arial"/>
              </a:rPr>
              <a:t>fiable.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24704" y="5208522"/>
            <a:ext cx="776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45" dirty="0">
                <a:latin typeface="Arial"/>
                <a:cs typeface="Arial"/>
              </a:rPr>
              <a:t>f</a:t>
            </a:r>
            <a:r>
              <a:rPr sz="2400" b="1" i="1" spc="-200" dirty="0">
                <a:latin typeface="Arial"/>
                <a:cs typeface="Arial"/>
              </a:rPr>
              <a:t>u</a:t>
            </a:r>
            <a:r>
              <a:rPr sz="2400" b="1" i="1" spc="25" dirty="0">
                <a:latin typeface="Arial"/>
                <a:cs typeface="Arial"/>
              </a:rPr>
              <a:t>t</a:t>
            </a:r>
            <a:r>
              <a:rPr sz="2400" b="1" i="1" spc="-200" dirty="0">
                <a:latin typeface="Arial"/>
                <a:cs typeface="Arial"/>
              </a:rPr>
              <a:t>u</a:t>
            </a:r>
            <a:r>
              <a:rPr sz="2400" b="1" i="1" spc="-95" dirty="0">
                <a:latin typeface="Arial"/>
                <a:cs typeface="Arial"/>
              </a:rPr>
              <a:t>r</a:t>
            </a:r>
            <a:r>
              <a:rPr sz="2400" b="1" i="1" spc="-390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29A0677-DDF2-385C-3A54-A0B85D82A3C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58</a:t>
            </a:fld>
            <a:endParaRPr lang="fr-FR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61092" y="613663"/>
            <a:ext cx="517969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Immobilisations</a:t>
            </a:r>
            <a:r>
              <a:rPr sz="3200" spc="-50" dirty="0"/>
              <a:t> </a:t>
            </a:r>
            <a:r>
              <a:rPr sz="3200" spc="-5" dirty="0"/>
              <a:t>incorporelles</a:t>
            </a:r>
            <a:endParaRPr sz="3200"/>
          </a:p>
          <a:p>
            <a:pPr marL="456565" algn="ctr">
              <a:lnSpc>
                <a:spcPct val="100000"/>
              </a:lnSpc>
            </a:pPr>
            <a:r>
              <a:rPr sz="3200" dirty="0"/>
              <a:t>IAS</a:t>
            </a:r>
            <a:r>
              <a:rPr sz="3200" spc="-35" dirty="0"/>
              <a:t> </a:t>
            </a:r>
            <a:r>
              <a:rPr sz="3200" dirty="0"/>
              <a:t>38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177424" y="2575051"/>
            <a:ext cx="8426450" cy="375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400" spc="-240" dirty="0">
                <a:latin typeface="Arial"/>
                <a:cs typeface="Arial"/>
              </a:rPr>
              <a:t>Le </a:t>
            </a:r>
            <a:r>
              <a:rPr sz="2400" spc="-60" dirty="0">
                <a:latin typeface="Arial"/>
                <a:cs typeface="Arial"/>
              </a:rPr>
              <a:t>coût </a:t>
            </a:r>
            <a:r>
              <a:rPr sz="2400" spc="-90" dirty="0">
                <a:latin typeface="Arial"/>
                <a:cs typeface="Arial"/>
              </a:rPr>
              <a:t>comprend: </a:t>
            </a:r>
            <a:r>
              <a:rPr sz="2400" spc="-240" dirty="0">
                <a:latin typeface="Arial"/>
                <a:cs typeface="Arial"/>
              </a:rPr>
              <a:t>Le </a:t>
            </a:r>
            <a:r>
              <a:rPr sz="2400" spc="-50" dirty="0">
                <a:latin typeface="Arial"/>
                <a:cs typeface="Arial"/>
              </a:rPr>
              <a:t>prix </a:t>
            </a:r>
            <a:r>
              <a:rPr sz="2400" spc="-75" dirty="0">
                <a:latin typeface="Arial"/>
                <a:cs typeface="Arial"/>
              </a:rPr>
              <a:t>d’acquisition,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45" dirty="0">
                <a:latin typeface="Arial"/>
                <a:cs typeface="Arial"/>
              </a:rPr>
              <a:t>droits </a:t>
            </a:r>
            <a:r>
              <a:rPr sz="2400" spc="-25" dirty="0">
                <a:latin typeface="Arial"/>
                <a:cs typeface="Arial"/>
              </a:rPr>
              <a:t>d’importation </a:t>
            </a:r>
            <a:r>
              <a:rPr sz="2400" spc="-10" dirty="0">
                <a:latin typeface="Arial"/>
                <a:cs typeface="Arial"/>
              </a:rPr>
              <a:t>et  </a:t>
            </a:r>
            <a:r>
              <a:rPr sz="2400" spc="-150" dirty="0">
                <a:latin typeface="Arial"/>
                <a:cs typeface="Arial"/>
              </a:rPr>
              <a:t>taxes </a:t>
            </a:r>
            <a:r>
              <a:rPr sz="2400" spc="-80" dirty="0">
                <a:latin typeface="Arial"/>
                <a:cs typeface="Arial"/>
              </a:rPr>
              <a:t>non </a:t>
            </a:r>
            <a:r>
              <a:rPr sz="2400" spc="-105" dirty="0">
                <a:latin typeface="Arial"/>
                <a:cs typeface="Arial"/>
              </a:rPr>
              <a:t>récupérables, </a:t>
            </a:r>
            <a:r>
              <a:rPr sz="2400" spc="-65" dirty="0">
                <a:latin typeface="Arial"/>
                <a:cs typeface="Arial"/>
              </a:rPr>
              <a:t>déduction  </a:t>
            </a:r>
            <a:r>
              <a:rPr sz="2400" spc="-40" dirty="0">
                <a:latin typeface="Arial"/>
                <a:cs typeface="Arial"/>
              </a:rPr>
              <a:t>faite 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120" dirty="0">
                <a:latin typeface="Arial"/>
                <a:cs typeface="Arial"/>
              </a:rPr>
              <a:t>remises, </a:t>
            </a:r>
            <a:r>
              <a:rPr sz="2400" spc="-114" dirty="0">
                <a:latin typeface="Arial"/>
                <a:cs typeface="Arial"/>
              </a:rPr>
              <a:t>rabais,  </a:t>
            </a:r>
            <a:r>
              <a:rPr sz="2400" spc="-75" dirty="0">
                <a:latin typeface="Arial"/>
                <a:cs typeface="Arial"/>
              </a:rPr>
              <a:t>ristournes, </a:t>
            </a:r>
            <a:r>
              <a:rPr sz="2400" spc="-130" dirty="0">
                <a:latin typeface="Arial"/>
                <a:cs typeface="Arial"/>
              </a:rPr>
              <a:t>escomptes </a:t>
            </a:r>
            <a:r>
              <a:rPr sz="2400" spc="-15" dirty="0">
                <a:latin typeface="Arial"/>
                <a:cs typeface="Arial"/>
              </a:rPr>
              <a:t>et </a:t>
            </a:r>
            <a:r>
              <a:rPr sz="2400" spc="-105" dirty="0">
                <a:latin typeface="Arial"/>
                <a:cs typeface="Arial"/>
              </a:rPr>
              <a:t>augmenté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5" dirty="0">
                <a:latin typeface="Arial"/>
                <a:cs typeface="Arial"/>
              </a:rPr>
              <a:t>toute </a:t>
            </a:r>
            <a:r>
              <a:rPr sz="2400" spc="-135" dirty="0">
                <a:latin typeface="Arial"/>
                <a:cs typeface="Arial"/>
              </a:rPr>
              <a:t>dépense </a:t>
            </a:r>
            <a:r>
              <a:rPr sz="2400" spc="-55" dirty="0">
                <a:latin typeface="Arial"/>
                <a:cs typeface="Arial"/>
              </a:rPr>
              <a:t>directement  </a:t>
            </a:r>
            <a:r>
              <a:rPr sz="2400" spc="-60" dirty="0">
                <a:latin typeface="Arial"/>
                <a:cs typeface="Arial"/>
              </a:rPr>
              <a:t>imputable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65" dirty="0">
                <a:latin typeface="Arial"/>
                <a:cs typeface="Arial"/>
              </a:rPr>
              <a:t>préparation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65" dirty="0">
                <a:latin typeface="Arial"/>
                <a:cs typeface="Arial"/>
              </a:rPr>
              <a:t>cet </a:t>
            </a:r>
            <a:r>
              <a:rPr sz="2400" spc="-30" dirty="0">
                <a:latin typeface="Arial"/>
                <a:cs typeface="Arial"/>
              </a:rPr>
              <a:t>actif </a:t>
            </a:r>
            <a:r>
              <a:rPr sz="2400" spc="-190" dirty="0">
                <a:latin typeface="Arial"/>
                <a:cs typeface="Arial"/>
              </a:rPr>
              <a:t>à</a:t>
            </a:r>
            <a:r>
              <a:rPr sz="2400" spc="-48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l’utilisation.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725"/>
              </a:spcBef>
            </a:pPr>
            <a:r>
              <a:rPr sz="2400" spc="-245" dirty="0">
                <a:latin typeface="Arial"/>
                <a:cs typeface="Arial"/>
              </a:rPr>
              <a:t>Si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75" dirty="0">
                <a:latin typeface="Arial"/>
                <a:cs typeface="Arial"/>
              </a:rPr>
              <a:t>paiement </a:t>
            </a:r>
            <a:r>
              <a:rPr sz="2400" spc="-100" dirty="0">
                <a:latin typeface="Arial"/>
                <a:cs typeface="Arial"/>
              </a:rPr>
              <a:t>est </a:t>
            </a:r>
            <a:r>
              <a:rPr sz="2400" spc="-45" dirty="0">
                <a:latin typeface="Arial"/>
                <a:cs typeface="Arial"/>
              </a:rPr>
              <a:t>différé </a:t>
            </a:r>
            <a:r>
              <a:rPr sz="2400" spc="-105" dirty="0">
                <a:latin typeface="Arial"/>
                <a:cs typeface="Arial"/>
              </a:rPr>
              <a:t>au-delà </a:t>
            </a:r>
            <a:r>
              <a:rPr sz="2400" spc="-160" dirty="0">
                <a:latin typeface="Arial"/>
                <a:cs typeface="Arial"/>
              </a:rPr>
              <a:t>des </a:t>
            </a:r>
            <a:r>
              <a:rPr sz="2400" spc="-114" dirty="0">
                <a:latin typeface="Arial"/>
                <a:cs typeface="Arial"/>
              </a:rPr>
              <a:t>durées </a:t>
            </a:r>
            <a:r>
              <a:rPr sz="2400" spc="-95" dirty="0">
                <a:latin typeface="Arial"/>
                <a:cs typeface="Arial"/>
              </a:rPr>
              <a:t>normales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45" dirty="0">
                <a:latin typeface="Arial"/>
                <a:cs typeface="Arial"/>
              </a:rPr>
              <a:t>crédit, </a:t>
            </a:r>
            <a:r>
              <a:rPr sz="2400" spc="-65" dirty="0">
                <a:latin typeface="Arial"/>
                <a:cs typeface="Arial"/>
              </a:rPr>
              <a:t>le  </a:t>
            </a:r>
            <a:r>
              <a:rPr sz="2400" spc="-60" dirty="0">
                <a:latin typeface="Arial"/>
                <a:cs typeface="Arial"/>
              </a:rPr>
              <a:t>coût </a:t>
            </a:r>
            <a:r>
              <a:rPr sz="2400" spc="-100" dirty="0">
                <a:latin typeface="Arial"/>
                <a:cs typeface="Arial"/>
              </a:rPr>
              <a:t>est </a:t>
            </a:r>
            <a:r>
              <a:rPr sz="2400" spc="-70" dirty="0">
                <a:latin typeface="Arial"/>
                <a:cs typeface="Arial"/>
              </a:rPr>
              <a:t>l’équivalent du </a:t>
            </a:r>
            <a:r>
              <a:rPr sz="2400" spc="-50" dirty="0">
                <a:latin typeface="Arial"/>
                <a:cs typeface="Arial"/>
              </a:rPr>
              <a:t>prix </a:t>
            </a:r>
            <a:r>
              <a:rPr sz="2400" spc="-65" dirty="0">
                <a:latin typeface="Arial"/>
                <a:cs typeface="Arial"/>
              </a:rPr>
              <a:t>comptant,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70" dirty="0">
                <a:latin typeface="Arial"/>
                <a:cs typeface="Arial"/>
              </a:rPr>
              <a:t>différence </a:t>
            </a:r>
            <a:r>
              <a:rPr sz="2400" spc="-50" dirty="0">
                <a:latin typeface="Arial"/>
                <a:cs typeface="Arial"/>
              </a:rPr>
              <a:t>entre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10" dirty="0">
                <a:latin typeface="Arial"/>
                <a:cs typeface="Arial"/>
              </a:rPr>
              <a:t>total 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95" dirty="0">
                <a:latin typeface="Arial"/>
                <a:cs typeface="Arial"/>
              </a:rPr>
              <a:t>paiements </a:t>
            </a:r>
            <a:r>
              <a:rPr sz="2400" spc="-10" dirty="0">
                <a:latin typeface="Arial"/>
                <a:cs typeface="Arial"/>
              </a:rPr>
              <a:t>et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60" dirty="0">
                <a:latin typeface="Arial"/>
                <a:cs typeface="Arial"/>
              </a:rPr>
              <a:t>coût </a:t>
            </a:r>
            <a:r>
              <a:rPr sz="2400" spc="-90" dirty="0">
                <a:latin typeface="Arial"/>
                <a:cs typeface="Arial"/>
              </a:rPr>
              <a:t>représente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90" dirty="0">
                <a:latin typeface="Arial"/>
                <a:cs typeface="Arial"/>
              </a:rPr>
              <a:t>intérêt.(IAS</a:t>
            </a:r>
            <a:r>
              <a:rPr sz="2400" spc="-50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23)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730"/>
              </a:spcBef>
            </a:pPr>
            <a:r>
              <a:rPr sz="2400" spc="-260" dirty="0">
                <a:latin typeface="Arial"/>
                <a:cs typeface="Arial"/>
              </a:rPr>
              <a:t>IAS </a:t>
            </a:r>
            <a:r>
              <a:rPr sz="2400" spc="-125" dirty="0">
                <a:latin typeface="Arial"/>
                <a:cs typeface="Arial"/>
              </a:rPr>
              <a:t>23 </a:t>
            </a:r>
            <a:r>
              <a:rPr sz="2400" spc="-75" dirty="0">
                <a:latin typeface="Arial"/>
                <a:cs typeface="Arial"/>
              </a:rPr>
              <a:t>autorise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85" dirty="0">
                <a:latin typeface="Arial"/>
                <a:cs typeface="Arial"/>
              </a:rPr>
              <a:t>entreprises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55" dirty="0">
                <a:latin typeface="Arial"/>
                <a:cs typeface="Arial"/>
              </a:rPr>
              <a:t>intégrer </a:t>
            </a:r>
            <a:r>
              <a:rPr sz="2400" spc="-130" dirty="0">
                <a:latin typeface="Arial"/>
                <a:cs typeface="Arial"/>
              </a:rPr>
              <a:t>au </a:t>
            </a:r>
            <a:r>
              <a:rPr sz="2400" spc="-65" dirty="0">
                <a:latin typeface="Arial"/>
                <a:cs typeface="Arial"/>
              </a:rPr>
              <a:t>cout </a:t>
            </a:r>
            <a:r>
              <a:rPr sz="2400" spc="-114" dirty="0">
                <a:latin typeface="Arial"/>
                <a:cs typeface="Arial"/>
              </a:rPr>
              <a:t>de  </a:t>
            </a:r>
            <a:r>
              <a:rPr sz="2400" spc="-40" dirty="0">
                <a:latin typeface="Arial"/>
                <a:cs typeface="Arial"/>
              </a:rPr>
              <a:t>l’immobilisation </a:t>
            </a:r>
            <a:r>
              <a:rPr sz="2400" spc="-135" dirty="0">
                <a:latin typeface="Arial"/>
                <a:cs typeface="Arial"/>
              </a:rPr>
              <a:t>acquise </a:t>
            </a:r>
            <a:r>
              <a:rPr sz="2400" b="1" spc="-190" dirty="0">
                <a:solidFill>
                  <a:srgbClr val="FF0000"/>
                </a:solidFill>
                <a:latin typeface="Arial"/>
                <a:cs typeface="Arial"/>
              </a:rPr>
              <a:t>aux </a:t>
            </a:r>
            <a:r>
              <a:rPr sz="2400" b="1" spc="-130" dirty="0">
                <a:solidFill>
                  <a:srgbClr val="FF0000"/>
                </a:solidFill>
                <a:latin typeface="Arial"/>
                <a:cs typeface="Arial"/>
              </a:rPr>
              <a:t>intérêts </a:t>
            </a:r>
            <a:r>
              <a:rPr sz="2400" b="1" spc="-150" dirty="0">
                <a:solidFill>
                  <a:srgbClr val="FF0000"/>
                </a:solidFill>
                <a:latin typeface="Arial"/>
                <a:cs typeface="Arial"/>
              </a:rPr>
              <a:t>à </a:t>
            </a:r>
            <a:r>
              <a:rPr sz="2400" b="1" spc="-165" dirty="0">
                <a:solidFill>
                  <a:srgbClr val="FF0000"/>
                </a:solidFill>
                <a:latin typeface="Arial"/>
                <a:cs typeface="Arial"/>
              </a:rPr>
              <a:t>payer au</a:t>
            </a:r>
            <a:r>
              <a:rPr sz="2400" b="1" spc="-1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200" dirty="0">
                <a:solidFill>
                  <a:srgbClr val="FF0000"/>
                </a:solidFill>
                <a:latin typeface="Arial"/>
                <a:cs typeface="Arial"/>
              </a:rPr>
              <a:t>fournisseurs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FF369D-7641-A55B-44EE-F9FC7022AB2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59</a:t>
            </a:fld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7327" y="563879"/>
            <a:ext cx="8859011" cy="1461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9324" y="2129433"/>
            <a:ext cx="8415655" cy="446341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70"/>
              </a:spcBef>
              <a:buClr>
                <a:srgbClr val="9BBB58"/>
              </a:buClr>
              <a:buChar char="•"/>
              <a:tabLst>
                <a:tab pos="286385" algn="l"/>
                <a:tab pos="287020" algn="l"/>
              </a:tabLst>
            </a:pPr>
            <a:r>
              <a:rPr sz="2800" spc="-125" dirty="0">
                <a:latin typeface="Arial"/>
                <a:cs typeface="Arial"/>
              </a:rPr>
              <a:t>1973: </a:t>
            </a:r>
            <a:r>
              <a:rPr sz="2800" spc="-120" dirty="0">
                <a:latin typeface="Arial"/>
                <a:cs typeface="Arial"/>
              </a:rPr>
              <a:t>Création </a:t>
            </a:r>
            <a:r>
              <a:rPr sz="2800" spc="-130" dirty="0">
                <a:latin typeface="Arial"/>
                <a:cs typeface="Arial"/>
              </a:rPr>
              <a:t>de </a:t>
            </a:r>
            <a:r>
              <a:rPr sz="2800" spc="40" dirty="0">
                <a:latin typeface="Arial"/>
                <a:cs typeface="Arial"/>
              </a:rPr>
              <a:t>l’</a:t>
            </a:r>
            <a:r>
              <a:rPr sz="2800" spc="-170" dirty="0">
                <a:latin typeface="Arial"/>
                <a:cs typeface="Arial"/>
              </a:rPr>
              <a:t> </a:t>
            </a:r>
            <a:r>
              <a:rPr sz="2800" spc="-365" dirty="0">
                <a:latin typeface="Arial"/>
                <a:cs typeface="Arial"/>
              </a:rPr>
              <a:t>IASC</a:t>
            </a:r>
            <a:endParaRPr sz="28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75"/>
              </a:spcBef>
              <a:buClr>
                <a:srgbClr val="9BBB58"/>
              </a:buClr>
              <a:buChar char="•"/>
              <a:tabLst>
                <a:tab pos="286385" algn="l"/>
                <a:tab pos="287020" algn="l"/>
              </a:tabLst>
            </a:pPr>
            <a:r>
              <a:rPr sz="2800" spc="-125" dirty="0">
                <a:latin typeface="Arial"/>
                <a:cs typeface="Arial"/>
              </a:rPr>
              <a:t>1975: </a:t>
            </a:r>
            <a:r>
              <a:rPr sz="2800" spc="-100" dirty="0">
                <a:latin typeface="Arial"/>
                <a:cs typeface="Arial"/>
              </a:rPr>
              <a:t>Publication </a:t>
            </a:r>
            <a:r>
              <a:rPr sz="2800" spc="-130" dirty="0">
                <a:latin typeface="Arial"/>
                <a:cs typeface="Arial"/>
              </a:rPr>
              <a:t>de </a:t>
            </a:r>
            <a:r>
              <a:rPr sz="2800" spc="-140" dirty="0">
                <a:latin typeface="Arial"/>
                <a:cs typeface="Arial"/>
              </a:rPr>
              <a:t>deux </a:t>
            </a:r>
            <a:r>
              <a:rPr sz="2800" spc="-120" dirty="0">
                <a:latin typeface="Arial"/>
                <a:cs typeface="Arial"/>
              </a:rPr>
              <a:t>normes </a:t>
            </a:r>
            <a:r>
              <a:rPr sz="2800" spc="-305" dirty="0">
                <a:latin typeface="Arial"/>
                <a:cs typeface="Arial"/>
              </a:rPr>
              <a:t>IAS </a:t>
            </a:r>
            <a:r>
              <a:rPr sz="2800" spc="-145" dirty="0">
                <a:latin typeface="Arial"/>
                <a:cs typeface="Arial"/>
              </a:rPr>
              <a:t>1 </a:t>
            </a:r>
            <a:r>
              <a:rPr sz="2800" spc="-15" dirty="0">
                <a:latin typeface="Arial"/>
                <a:cs typeface="Arial"/>
              </a:rPr>
              <a:t>et </a:t>
            </a:r>
            <a:r>
              <a:rPr sz="2800" spc="-305" dirty="0">
                <a:latin typeface="Arial"/>
                <a:cs typeface="Arial"/>
              </a:rPr>
              <a:t>IAS</a:t>
            </a:r>
            <a:r>
              <a:rPr sz="2800" spc="-575" dirty="0">
                <a:latin typeface="Arial"/>
                <a:cs typeface="Arial"/>
              </a:rPr>
              <a:t> </a:t>
            </a:r>
            <a:r>
              <a:rPr sz="2800" spc="-14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287020" marR="5080" indent="-274320">
              <a:lnSpc>
                <a:spcPct val="100000"/>
              </a:lnSpc>
              <a:spcBef>
                <a:spcPts val="670"/>
              </a:spcBef>
              <a:buClr>
                <a:srgbClr val="9BBB58"/>
              </a:buClr>
              <a:buChar char="•"/>
              <a:tabLst>
                <a:tab pos="286385" algn="l"/>
                <a:tab pos="287020" algn="l"/>
                <a:tab pos="1362710" algn="l"/>
                <a:tab pos="2513330" algn="l"/>
                <a:tab pos="3144520" algn="l"/>
                <a:tab pos="3965575" algn="l"/>
                <a:tab pos="4585970" algn="l"/>
                <a:tab pos="6865620" algn="l"/>
              </a:tabLst>
            </a:pPr>
            <a:r>
              <a:rPr sz="2800" spc="-150" dirty="0">
                <a:latin typeface="Arial"/>
                <a:cs typeface="Arial"/>
              </a:rPr>
              <a:t>1</a:t>
            </a:r>
            <a:r>
              <a:rPr sz="2800" spc="-135" dirty="0">
                <a:latin typeface="Arial"/>
                <a:cs typeface="Arial"/>
              </a:rPr>
              <a:t>98</a:t>
            </a:r>
            <a:r>
              <a:rPr sz="2800" spc="-150" dirty="0">
                <a:latin typeface="Arial"/>
                <a:cs typeface="Arial"/>
              </a:rPr>
              <a:t>2</a:t>
            </a:r>
            <a:r>
              <a:rPr sz="2800" spc="-30" dirty="0">
                <a:latin typeface="Arial"/>
                <a:cs typeface="Arial"/>
              </a:rPr>
              <a:t>: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335" dirty="0">
                <a:latin typeface="Arial"/>
                <a:cs typeface="Arial"/>
              </a:rPr>
              <a:t>O</a:t>
            </a:r>
            <a:r>
              <a:rPr sz="2800" spc="-204" dirty="0">
                <a:latin typeface="Arial"/>
                <a:cs typeface="Arial"/>
              </a:rPr>
              <a:t>c</a:t>
            </a:r>
            <a:r>
              <a:rPr sz="2800" spc="15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r</a:t>
            </a:r>
            <a:r>
              <a:rPr sz="2800" spc="-85" dirty="0">
                <a:latin typeface="Arial"/>
                <a:cs typeface="Arial"/>
              </a:rPr>
              <a:t>o</a:t>
            </a:r>
            <a:r>
              <a:rPr sz="2800" spc="15" dirty="0">
                <a:latin typeface="Arial"/>
                <a:cs typeface="Arial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95" dirty="0">
                <a:latin typeface="Arial"/>
                <a:cs typeface="Arial"/>
              </a:rPr>
              <a:t>d</a:t>
            </a:r>
            <a:r>
              <a:rPr sz="2800" spc="-90" dirty="0">
                <a:latin typeface="Arial"/>
                <a:cs typeface="Arial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85" dirty="0">
                <a:latin typeface="Arial"/>
                <a:cs typeface="Arial"/>
              </a:rPr>
              <a:t>ô</a:t>
            </a:r>
            <a:r>
              <a:rPr sz="2800" spc="5" dirty="0">
                <a:latin typeface="Arial"/>
                <a:cs typeface="Arial"/>
              </a:rPr>
              <a:t>l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95" dirty="0">
                <a:latin typeface="Arial"/>
                <a:cs typeface="Arial"/>
              </a:rPr>
              <a:t>d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85" dirty="0">
                <a:latin typeface="Arial"/>
                <a:cs typeface="Arial"/>
              </a:rPr>
              <a:t>no</a:t>
            </a:r>
            <a:r>
              <a:rPr sz="2800" spc="35" dirty="0">
                <a:latin typeface="Arial"/>
                <a:cs typeface="Arial"/>
              </a:rPr>
              <a:t>r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5" dirty="0">
                <a:latin typeface="Arial"/>
                <a:cs typeface="Arial"/>
              </a:rPr>
              <a:t>li</a:t>
            </a:r>
            <a:r>
              <a:rPr sz="2800" spc="-315" dirty="0">
                <a:latin typeface="Arial"/>
                <a:cs typeface="Arial"/>
              </a:rPr>
              <a:t>s</a:t>
            </a:r>
            <a:r>
              <a:rPr sz="2800" spc="-240" dirty="0">
                <a:latin typeface="Arial"/>
                <a:cs typeface="Arial"/>
              </a:rPr>
              <a:t>a</a:t>
            </a:r>
            <a:r>
              <a:rPr sz="2800" spc="130" dirty="0">
                <a:latin typeface="Arial"/>
                <a:cs typeface="Arial"/>
              </a:rPr>
              <a:t>t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95" dirty="0">
                <a:latin typeface="Arial"/>
                <a:cs typeface="Arial"/>
              </a:rPr>
              <a:t>u</a:t>
            </a:r>
            <a:r>
              <a:rPr sz="2800" spc="40" dirty="0">
                <a:latin typeface="Arial"/>
                <a:cs typeface="Arial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40" dirty="0">
                <a:latin typeface="Arial"/>
                <a:cs typeface="Arial"/>
              </a:rPr>
              <a:t>c</a:t>
            </a:r>
            <a:r>
              <a:rPr sz="2800" spc="-75" dirty="0">
                <a:latin typeface="Arial"/>
                <a:cs typeface="Arial"/>
              </a:rPr>
              <a:t>o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-95" dirty="0">
                <a:latin typeface="Arial"/>
                <a:cs typeface="Arial"/>
              </a:rPr>
              <a:t>p</a:t>
            </a:r>
            <a:r>
              <a:rPr sz="2800" spc="130" dirty="0">
                <a:latin typeface="Arial"/>
                <a:cs typeface="Arial"/>
              </a:rPr>
              <a:t>t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-95" dirty="0">
                <a:latin typeface="Arial"/>
                <a:cs typeface="Arial"/>
              </a:rPr>
              <a:t>b</a:t>
            </a:r>
            <a:r>
              <a:rPr sz="2800" spc="5" dirty="0">
                <a:latin typeface="Arial"/>
                <a:cs typeface="Arial"/>
              </a:rPr>
              <a:t>l</a:t>
            </a:r>
            <a:r>
              <a:rPr sz="2800" spc="-125" dirty="0">
                <a:latin typeface="Arial"/>
                <a:cs typeface="Arial"/>
              </a:rPr>
              <a:t>e 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Arial"/>
                <a:cs typeface="Arial"/>
              </a:rPr>
              <a:t>international </a:t>
            </a:r>
            <a:r>
              <a:rPr sz="2800" spc="-220" dirty="0">
                <a:latin typeface="Arial"/>
                <a:cs typeface="Arial"/>
              </a:rPr>
              <a:t>à</a:t>
            </a:r>
            <a:r>
              <a:rPr sz="2800" spc="-240" dirty="0">
                <a:latin typeface="Arial"/>
                <a:cs typeface="Arial"/>
              </a:rPr>
              <a:t> </a:t>
            </a:r>
            <a:r>
              <a:rPr sz="2800" spc="-210" dirty="0">
                <a:latin typeface="Arial"/>
                <a:cs typeface="Arial"/>
              </a:rPr>
              <a:t>l’IASC.</a:t>
            </a:r>
            <a:endParaRPr sz="28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70"/>
              </a:spcBef>
              <a:buClr>
                <a:srgbClr val="9BBB58"/>
              </a:buClr>
              <a:buChar char="•"/>
              <a:tabLst>
                <a:tab pos="286385" algn="l"/>
                <a:tab pos="287020" algn="l"/>
              </a:tabLst>
            </a:pPr>
            <a:r>
              <a:rPr sz="2800" spc="-125" dirty="0">
                <a:latin typeface="Arial"/>
                <a:cs typeface="Arial"/>
              </a:rPr>
              <a:t>1989: </a:t>
            </a:r>
            <a:r>
              <a:rPr sz="2800" spc="-100" dirty="0">
                <a:latin typeface="Arial"/>
                <a:cs typeface="Arial"/>
              </a:rPr>
              <a:t>Publication </a:t>
            </a:r>
            <a:r>
              <a:rPr sz="2800" spc="-95" dirty="0">
                <a:latin typeface="Arial"/>
                <a:cs typeface="Arial"/>
              </a:rPr>
              <a:t>du </a:t>
            </a:r>
            <a:r>
              <a:rPr sz="2800" spc="-145" dirty="0">
                <a:latin typeface="Arial"/>
                <a:cs typeface="Arial"/>
              </a:rPr>
              <a:t>cadre</a:t>
            </a:r>
            <a:r>
              <a:rPr sz="2800" spc="-175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conceptuel.</a:t>
            </a:r>
            <a:endParaRPr sz="28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75"/>
              </a:spcBef>
              <a:buClr>
                <a:srgbClr val="9BBB58"/>
              </a:buClr>
              <a:buChar char="•"/>
              <a:tabLst>
                <a:tab pos="286385" algn="l"/>
                <a:tab pos="287020" algn="l"/>
              </a:tabLst>
            </a:pPr>
            <a:r>
              <a:rPr sz="2800" spc="-125" dirty="0">
                <a:latin typeface="Arial"/>
                <a:cs typeface="Arial"/>
              </a:rPr>
              <a:t>2001: </a:t>
            </a:r>
            <a:r>
              <a:rPr sz="2800" spc="-150" dirty="0">
                <a:latin typeface="Arial"/>
                <a:cs typeface="Arial"/>
              </a:rPr>
              <a:t>Réforme </a:t>
            </a:r>
            <a:r>
              <a:rPr sz="2800" spc="-130" dirty="0">
                <a:latin typeface="Arial"/>
                <a:cs typeface="Arial"/>
              </a:rPr>
              <a:t>de </a:t>
            </a:r>
            <a:r>
              <a:rPr sz="2800" spc="-229" dirty="0">
                <a:latin typeface="Arial"/>
                <a:cs typeface="Arial"/>
              </a:rPr>
              <a:t>l’IASC </a:t>
            </a:r>
            <a:r>
              <a:rPr sz="2800" spc="-15" dirty="0">
                <a:latin typeface="Arial"/>
                <a:cs typeface="Arial"/>
              </a:rPr>
              <a:t>et </a:t>
            </a:r>
            <a:r>
              <a:rPr sz="2800" spc="-60" dirty="0">
                <a:latin typeface="Arial"/>
                <a:cs typeface="Arial"/>
              </a:rPr>
              <a:t>apparition </a:t>
            </a:r>
            <a:r>
              <a:rPr sz="2800" spc="-130" dirty="0">
                <a:latin typeface="Arial"/>
                <a:cs typeface="Arial"/>
              </a:rPr>
              <a:t>de</a:t>
            </a:r>
            <a:r>
              <a:rPr sz="2800" spc="-245" dirty="0">
                <a:latin typeface="Arial"/>
                <a:cs typeface="Arial"/>
              </a:rPr>
              <a:t> </a:t>
            </a:r>
            <a:r>
              <a:rPr sz="2800" spc="-180" dirty="0">
                <a:latin typeface="Arial"/>
                <a:cs typeface="Arial"/>
              </a:rPr>
              <a:t>l’IASB.</a:t>
            </a:r>
            <a:endParaRPr sz="28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70"/>
              </a:spcBef>
              <a:buClr>
                <a:srgbClr val="9BBB58"/>
              </a:buClr>
              <a:buChar char="•"/>
              <a:tabLst>
                <a:tab pos="286385" algn="l"/>
                <a:tab pos="287020" algn="l"/>
              </a:tabLst>
            </a:pPr>
            <a:r>
              <a:rPr sz="2800" spc="-145" dirty="0">
                <a:latin typeface="Arial"/>
                <a:cs typeface="Arial"/>
              </a:rPr>
              <a:t>2007 </a:t>
            </a:r>
            <a:r>
              <a:rPr sz="2800" spc="-30" dirty="0">
                <a:latin typeface="Arial"/>
                <a:cs typeface="Arial"/>
              </a:rPr>
              <a:t>: </a:t>
            </a:r>
            <a:r>
              <a:rPr sz="2800" spc="-100" dirty="0">
                <a:latin typeface="Arial"/>
                <a:cs typeface="Arial"/>
              </a:rPr>
              <a:t>Publication </a:t>
            </a:r>
            <a:r>
              <a:rPr sz="2800" spc="-95" dirty="0">
                <a:latin typeface="Arial"/>
                <a:cs typeface="Arial"/>
              </a:rPr>
              <a:t>du </a:t>
            </a:r>
            <a:r>
              <a:rPr sz="2800" spc="-30" dirty="0">
                <a:latin typeface="Arial"/>
                <a:cs typeface="Arial"/>
              </a:rPr>
              <a:t>projet </a:t>
            </a:r>
            <a:r>
              <a:rPr sz="2800" spc="-409" dirty="0">
                <a:latin typeface="Arial"/>
                <a:cs typeface="Arial"/>
              </a:rPr>
              <a:t>IFRS </a:t>
            </a:r>
            <a:r>
              <a:rPr sz="2800" spc="-60" dirty="0">
                <a:latin typeface="Arial"/>
                <a:cs typeface="Arial"/>
              </a:rPr>
              <a:t>pour </a:t>
            </a:r>
            <a:r>
              <a:rPr sz="2800" spc="-155" dirty="0">
                <a:latin typeface="Arial"/>
                <a:cs typeface="Arial"/>
              </a:rPr>
              <a:t>les</a:t>
            </a:r>
            <a:r>
              <a:rPr sz="2800" spc="-530" dirty="0">
                <a:latin typeface="Arial"/>
                <a:cs typeface="Arial"/>
              </a:rPr>
              <a:t> </a:t>
            </a:r>
            <a:r>
              <a:rPr sz="2800" spc="-240" dirty="0">
                <a:latin typeface="Arial"/>
                <a:cs typeface="Arial"/>
              </a:rPr>
              <a:t>PME.</a:t>
            </a:r>
            <a:endParaRPr sz="2800">
              <a:latin typeface="Arial"/>
              <a:cs typeface="Arial"/>
            </a:endParaRPr>
          </a:p>
          <a:p>
            <a:pPr marL="287020" marR="5715" indent="-274320">
              <a:lnSpc>
                <a:spcPct val="100000"/>
              </a:lnSpc>
              <a:spcBef>
                <a:spcPts val="675"/>
              </a:spcBef>
              <a:buClr>
                <a:srgbClr val="9BBB58"/>
              </a:buClr>
              <a:buChar char="•"/>
              <a:tabLst>
                <a:tab pos="286385" algn="l"/>
                <a:tab pos="287020" algn="l"/>
              </a:tabLst>
            </a:pPr>
            <a:r>
              <a:rPr sz="2800" spc="-120" dirty="0">
                <a:latin typeface="Arial"/>
                <a:cs typeface="Arial"/>
              </a:rPr>
              <a:t>2013: </a:t>
            </a:r>
            <a:r>
              <a:rPr sz="2800" spc="-155" dirty="0">
                <a:latin typeface="Arial"/>
                <a:cs typeface="Arial"/>
              </a:rPr>
              <a:t>Progression </a:t>
            </a:r>
            <a:r>
              <a:rPr sz="2800" spc="-75" dirty="0">
                <a:latin typeface="Arial"/>
                <a:cs typeface="Arial"/>
              </a:rPr>
              <a:t>notable </a:t>
            </a:r>
            <a:r>
              <a:rPr sz="2800" spc="-175" dirty="0">
                <a:latin typeface="Arial"/>
                <a:cs typeface="Arial"/>
              </a:rPr>
              <a:t>dans </a:t>
            </a:r>
            <a:r>
              <a:rPr sz="2800" spc="-65" dirty="0">
                <a:latin typeface="Arial"/>
                <a:cs typeface="Arial"/>
              </a:rPr>
              <a:t>l’adoption </a:t>
            </a:r>
            <a:r>
              <a:rPr sz="2800" spc="-190" dirty="0">
                <a:latin typeface="Arial"/>
                <a:cs typeface="Arial"/>
              </a:rPr>
              <a:t>des </a:t>
            </a:r>
            <a:r>
              <a:rPr sz="2800" spc="-405" dirty="0">
                <a:latin typeface="Arial"/>
                <a:cs typeface="Arial"/>
              </a:rPr>
              <a:t>IFRS </a:t>
            </a:r>
            <a:r>
              <a:rPr sz="2800" spc="-155" dirty="0">
                <a:latin typeface="Arial"/>
                <a:cs typeface="Arial"/>
              </a:rPr>
              <a:t>au  </a:t>
            </a:r>
            <a:r>
              <a:rPr sz="2800" spc="-125" dirty="0">
                <a:latin typeface="Arial"/>
                <a:cs typeface="Arial"/>
              </a:rPr>
              <a:t>niveau </a:t>
            </a:r>
            <a:r>
              <a:rPr sz="2800" spc="-85" dirty="0">
                <a:latin typeface="Arial"/>
                <a:cs typeface="Arial"/>
              </a:rPr>
              <a:t>mondial</a:t>
            </a:r>
            <a:r>
              <a:rPr sz="2800" spc="-155" dirty="0">
                <a:latin typeface="Arial"/>
                <a:cs typeface="Arial"/>
              </a:rPr>
              <a:t> </a:t>
            </a:r>
            <a:r>
              <a:rPr sz="2800" spc="-7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73085" y="947419"/>
            <a:ext cx="7745095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dirty="0"/>
              <a:t>Dates </a:t>
            </a:r>
            <a:r>
              <a:rPr sz="2900" spc="-5" dirty="0"/>
              <a:t>clés </a:t>
            </a:r>
            <a:r>
              <a:rPr sz="2900" dirty="0"/>
              <a:t>des normes comptables</a:t>
            </a:r>
            <a:r>
              <a:rPr sz="2900" spc="-114" dirty="0"/>
              <a:t> </a:t>
            </a:r>
            <a:r>
              <a:rPr sz="2900" spc="-5" dirty="0"/>
              <a:t>internationales</a:t>
            </a:r>
            <a:endParaRPr sz="290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5B8ECE9-795C-FA60-E665-96F4B90ABEE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</a:t>
            </a:fld>
            <a:endParaRPr lang="fr-FR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61904" y="1086103"/>
            <a:ext cx="42811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IAS 23 Coûts</a:t>
            </a:r>
            <a:r>
              <a:rPr sz="3200" spc="-110" dirty="0"/>
              <a:t> </a:t>
            </a:r>
            <a:r>
              <a:rPr sz="3200" spc="-5" dirty="0"/>
              <a:t>d'emprunt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2430271"/>
            <a:ext cx="8426450" cy="419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245" dirty="0">
                <a:latin typeface="Arial"/>
                <a:cs typeface="Arial"/>
              </a:rPr>
              <a:t>Les </a:t>
            </a:r>
            <a:r>
              <a:rPr sz="2400" spc="-55" dirty="0">
                <a:latin typeface="Arial"/>
                <a:cs typeface="Arial"/>
              </a:rPr>
              <a:t>entités doivent </a:t>
            </a:r>
            <a:r>
              <a:rPr sz="2400" spc="-65" dirty="0">
                <a:latin typeface="Arial"/>
                <a:cs typeface="Arial"/>
              </a:rPr>
              <a:t>appliquer </a:t>
            </a:r>
            <a:r>
              <a:rPr sz="2400" spc="-260" dirty="0">
                <a:latin typeface="Arial"/>
                <a:cs typeface="Arial"/>
              </a:rPr>
              <a:t>IAS </a:t>
            </a:r>
            <a:r>
              <a:rPr sz="2400" spc="-130" dirty="0">
                <a:latin typeface="Arial"/>
                <a:cs typeface="Arial"/>
              </a:rPr>
              <a:t>23 </a:t>
            </a:r>
            <a:r>
              <a:rPr sz="2400" spc="-50" dirty="0">
                <a:latin typeface="Arial"/>
                <a:cs typeface="Arial"/>
              </a:rPr>
              <a:t>pour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95" dirty="0">
                <a:latin typeface="Arial"/>
                <a:cs typeface="Arial"/>
              </a:rPr>
              <a:t>périodes </a:t>
            </a:r>
            <a:r>
              <a:rPr sz="2400" spc="-105" dirty="0">
                <a:latin typeface="Arial"/>
                <a:cs typeface="Arial"/>
              </a:rPr>
              <a:t>annuelles  </a:t>
            </a:r>
            <a:r>
              <a:rPr sz="2400" spc="-90" dirty="0">
                <a:latin typeface="Arial"/>
                <a:cs typeface="Arial"/>
              </a:rPr>
              <a:t>ouvertes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70" dirty="0">
                <a:latin typeface="Arial"/>
                <a:cs typeface="Arial"/>
              </a:rPr>
              <a:t>compter </a:t>
            </a:r>
            <a:r>
              <a:rPr sz="2400" spc="-80" dirty="0">
                <a:latin typeface="Arial"/>
                <a:cs typeface="Arial"/>
              </a:rPr>
              <a:t>du </a:t>
            </a:r>
            <a:r>
              <a:rPr sz="2400" spc="-75" dirty="0">
                <a:latin typeface="Arial"/>
                <a:cs typeface="Arial"/>
              </a:rPr>
              <a:t>1er </a:t>
            </a:r>
            <a:r>
              <a:rPr sz="2400" spc="-70" dirty="0">
                <a:latin typeface="Arial"/>
                <a:cs typeface="Arial"/>
              </a:rPr>
              <a:t>janvier </a:t>
            </a:r>
            <a:r>
              <a:rPr sz="2400" spc="-114" dirty="0">
                <a:latin typeface="Arial"/>
                <a:cs typeface="Arial"/>
              </a:rPr>
              <a:t>2009. </a:t>
            </a:r>
            <a:r>
              <a:rPr sz="2400" spc="-140" dirty="0">
                <a:latin typeface="Arial"/>
                <a:cs typeface="Arial"/>
              </a:rPr>
              <a:t>Une </a:t>
            </a:r>
            <a:r>
              <a:rPr sz="2400" spc="-70" dirty="0">
                <a:latin typeface="Arial"/>
                <a:cs typeface="Arial"/>
              </a:rPr>
              <a:t>application </a:t>
            </a:r>
            <a:r>
              <a:rPr sz="2400" spc="-75" dirty="0">
                <a:latin typeface="Arial"/>
                <a:cs typeface="Arial"/>
              </a:rPr>
              <a:t>anticipée  </a:t>
            </a:r>
            <a:r>
              <a:rPr sz="2400" spc="-100" dirty="0">
                <a:latin typeface="Arial"/>
                <a:cs typeface="Arial"/>
              </a:rPr>
              <a:t>est </a:t>
            </a:r>
            <a:r>
              <a:rPr sz="2400" spc="-80" dirty="0">
                <a:latin typeface="Arial"/>
                <a:cs typeface="Arial"/>
              </a:rPr>
              <a:t>autorisée. </a:t>
            </a:r>
            <a:r>
              <a:rPr sz="2400" spc="-245" dirty="0">
                <a:latin typeface="Arial"/>
                <a:cs typeface="Arial"/>
              </a:rPr>
              <a:t>Si </a:t>
            </a:r>
            <a:r>
              <a:rPr sz="2400" spc="-100" dirty="0">
                <a:latin typeface="Arial"/>
                <a:cs typeface="Arial"/>
              </a:rPr>
              <a:t>une </a:t>
            </a:r>
            <a:r>
              <a:rPr sz="2400" spc="-20" dirty="0">
                <a:latin typeface="Arial"/>
                <a:cs typeface="Arial"/>
              </a:rPr>
              <a:t>entité </a:t>
            </a:r>
            <a:r>
              <a:rPr sz="2400" spc="-80" dirty="0">
                <a:latin typeface="Arial"/>
                <a:cs typeface="Arial"/>
              </a:rPr>
              <a:t>applique </a:t>
            </a:r>
            <a:r>
              <a:rPr sz="2400" spc="-260" dirty="0">
                <a:latin typeface="Arial"/>
                <a:cs typeface="Arial"/>
              </a:rPr>
              <a:t>IAS </a:t>
            </a:r>
            <a:r>
              <a:rPr sz="2400" spc="-125" dirty="0">
                <a:latin typeface="Arial"/>
                <a:cs typeface="Arial"/>
              </a:rPr>
              <a:t>23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70" dirty="0">
                <a:latin typeface="Arial"/>
                <a:cs typeface="Arial"/>
              </a:rPr>
              <a:t>compter </a:t>
            </a:r>
            <a:r>
              <a:rPr sz="2400" spc="-65" dirty="0">
                <a:latin typeface="Arial"/>
                <a:cs typeface="Arial"/>
              </a:rPr>
              <a:t>d'une </a:t>
            </a:r>
            <a:r>
              <a:rPr sz="2400" spc="-80" dirty="0">
                <a:latin typeface="Arial"/>
                <a:cs typeface="Arial"/>
              </a:rPr>
              <a:t>date  </a:t>
            </a:r>
            <a:r>
              <a:rPr sz="2400" spc="-65" dirty="0">
                <a:latin typeface="Arial"/>
                <a:cs typeface="Arial"/>
              </a:rPr>
              <a:t>antérieure </a:t>
            </a:r>
            <a:r>
              <a:rPr sz="2400" spc="-130" dirty="0">
                <a:latin typeface="Arial"/>
                <a:cs typeface="Arial"/>
              </a:rPr>
              <a:t>au </a:t>
            </a:r>
            <a:r>
              <a:rPr sz="2400" spc="-75" dirty="0">
                <a:latin typeface="Arial"/>
                <a:cs typeface="Arial"/>
              </a:rPr>
              <a:t>1er </a:t>
            </a:r>
            <a:r>
              <a:rPr sz="2400" spc="-70" dirty="0">
                <a:latin typeface="Arial"/>
                <a:cs typeface="Arial"/>
              </a:rPr>
              <a:t>janvier </a:t>
            </a:r>
            <a:r>
              <a:rPr sz="2400" spc="-114" dirty="0">
                <a:latin typeface="Arial"/>
                <a:cs typeface="Arial"/>
              </a:rPr>
              <a:t>2009, </a:t>
            </a:r>
            <a:r>
              <a:rPr sz="2400" spc="-65" dirty="0">
                <a:latin typeface="Arial"/>
                <a:cs typeface="Arial"/>
              </a:rPr>
              <a:t>elle </a:t>
            </a:r>
            <a:r>
              <a:rPr sz="2400" spc="-5" dirty="0">
                <a:latin typeface="Arial"/>
                <a:cs typeface="Arial"/>
              </a:rPr>
              <a:t>doit </a:t>
            </a:r>
            <a:r>
              <a:rPr sz="2400" spc="-30" dirty="0">
                <a:latin typeface="Arial"/>
                <a:cs typeface="Arial"/>
              </a:rPr>
              <a:t>l'indiquer</a:t>
            </a:r>
            <a:r>
              <a:rPr sz="2400" spc="-42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dans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155" dirty="0">
                <a:latin typeface="Arial"/>
                <a:cs typeface="Arial"/>
              </a:rPr>
              <a:t>annexes.</a:t>
            </a:r>
            <a:endParaRPr sz="2400">
              <a:latin typeface="Arial"/>
              <a:cs typeface="Arial"/>
            </a:endParaRPr>
          </a:p>
          <a:p>
            <a:pPr marL="12700" marR="6985" algn="just">
              <a:lnSpc>
                <a:spcPct val="100000"/>
              </a:lnSpc>
              <a:spcBef>
                <a:spcPts val="1725"/>
              </a:spcBef>
            </a:pPr>
            <a:r>
              <a:rPr sz="2400" b="1" spc="-320" dirty="0">
                <a:latin typeface="Arial"/>
                <a:cs typeface="Arial"/>
              </a:rPr>
              <a:t>Les </a:t>
            </a:r>
            <a:r>
              <a:rPr sz="2400" b="1" spc="-125" dirty="0">
                <a:latin typeface="Arial"/>
                <a:cs typeface="Arial"/>
              </a:rPr>
              <a:t>entités </a:t>
            </a:r>
            <a:r>
              <a:rPr sz="2400" b="1" spc="-140" dirty="0">
                <a:latin typeface="Arial"/>
                <a:cs typeface="Arial"/>
              </a:rPr>
              <a:t>doivent appliquer </a:t>
            </a:r>
            <a:r>
              <a:rPr sz="2400" b="1" spc="-265" dirty="0">
                <a:latin typeface="Arial"/>
                <a:cs typeface="Arial"/>
              </a:rPr>
              <a:t>IAS </a:t>
            </a:r>
            <a:r>
              <a:rPr sz="2400" b="1" spc="-120" dirty="0">
                <a:latin typeface="Arial"/>
                <a:cs typeface="Arial"/>
              </a:rPr>
              <a:t>23 </a:t>
            </a:r>
            <a:r>
              <a:rPr sz="2400" b="1" spc="-155" dirty="0">
                <a:latin typeface="Arial"/>
                <a:cs typeface="Arial"/>
              </a:rPr>
              <a:t>pour </a:t>
            </a:r>
            <a:r>
              <a:rPr sz="2400" b="1" spc="-120" dirty="0">
                <a:latin typeface="Arial"/>
                <a:cs typeface="Arial"/>
              </a:rPr>
              <a:t>la </a:t>
            </a:r>
            <a:r>
              <a:rPr sz="2400" b="1" spc="-155" dirty="0">
                <a:latin typeface="Arial"/>
                <a:cs typeface="Arial"/>
              </a:rPr>
              <a:t>comptabilisation </a:t>
            </a:r>
            <a:r>
              <a:rPr sz="2400" b="1" spc="-229" dirty="0">
                <a:latin typeface="Arial"/>
                <a:cs typeface="Arial"/>
              </a:rPr>
              <a:t>des  </a:t>
            </a:r>
            <a:r>
              <a:rPr sz="2400" b="1" spc="-210" dirty="0">
                <a:latin typeface="Arial"/>
                <a:cs typeface="Arial"/>
              </a:rPr>
              <a:t>coûts</a:t>
            </a:r>
            <a:r>
              <a:rPr sz="2400" b="1" spc="-140" dirty="0">
                <a:latin typeface="Arial"/>
                <a:cs typeface="Arial"/>
              </a:rPr>
              <a:t> </a:t>
            </a:r>
            <a:r>
              <a:rPr sz="2400" b="1" spc="-120" dirty="0">
                <a:latin typeface="Arial"/>
                <a:cs typeface="Arial"/>
              </a:rPr>
              <a:t>d'emprunt.</a:t>
            </a:r>
            <a:endParaRPr sz="2400">
              <a:latin typeface="Arial"/>
              <a:cs typeface="Arial"/>
            </a:endParaRPr>
          </a:p>
          <a:p>
            <a:pPr marL="12700" marR="7620" algn="just">
              <a:lnSpc>
                <a:spcPct val="100000"/>
              </a:lnSpc>
              <a:spcBef>
                <a:spcPts val="1730"/>
              </a:spcBef>
            </a:pPr>
            <a:r>
              <a:rPr sz="2400" spc="-245" dirty="0">
                <a:latin typeface="Arial"/>
                <a:cs typeface="Arial"/>
              </a:rPr>
              <a:t>Les </a:t>
            </a:r>
            <a:r>
              <a:rPr sz="2400" i="1" spc="-114" dirty="0">
                <a:latin typeface="Arial"/>
                <a:cs typeface="Arial"/>
              </a:rPr>
              <a:t>coûts </a:t>
            </a:r>
            <a:r>
              <a:rPr sz="2400" i="1" spc="-55" dirty="0">
                <a:latin typeface="Arial"/>
                <a:cs typeface="Arial"/>
              </a:rPr>
              <a:t>d'emprunt </a:t>
            </a:r>
            <a:r>
              <a:rPr sz="2400" spc="-80" dirty="0">
                <a:latin typeface="Arial"/>
                <a:cs typeface="Arial"/>
              </a:rPr>
              <a:t>sont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50" dirty="0">
                <a:latin typeface="Arial"/>
                <a:cs typeface="Arial"/>
              </a:rPr>
              <a:t>intérêts </a:t>
            </a:r>
            <a:r>
              <a:rPr sz="2400" spc="-10" dirty="0">
                <a:latin typeface="Arial"/>
                <a:cs typeface="Arial"/>
              </a:rPr>
              <a:t>et </a:t>
            </a:r>
            <a:r>
              <a:rPr sz="2400" spc="-90" dirty="0">
                <a:latin typeface="Arial"/>
                <a:cs typeface="Arial"/>
              </a:rPr>
              <a:t>autres </a:t>
            </a:r>
            <a:r>
              <a:rPr sz="2400" spc="-100" dirty="0">
                <a:latin typeface="Arial"/>
                <a:cs typeface="Arial"/>
              </a:rPr>
              <a:t>coûts </a:t>
            </a:r>
            <a:r>
              <a:rPr sz="2400" spc="-65" dirty="0">
                <a:latin typeface="Arial"/>
                <a:cs typeface="Arial"/>
              </a:rPr>
              <a:t>qu'une </a:t>
            </a:r>
            <a:r>
              <a:rPr sz="2400" spc="-20" dirty="0">
                <a:latin typeface="Arial"/>
                <a:cs typeface="Arial"/>
              </a:rPr>
              <a:t>entité  </a:t>
            </a:r>
            <a:r>
              <a:rPr sz="2400" spc="-60" dirty="0">
                <a:latin typeface="Arial"/>
                <a:cs typeface="Arial"/>
              </a:rPr>
              <a:t>encourt </a:t>
            </a:r>
            <a:r>
              <a:rPr sz="2400" spc="-155" dirty="0">
                <a:latin typeface="Arial"/>
                <a:cs typeface="Arial"/>
              </a:rPr>
              <a:t>dans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125" dirty="0">
                <a:latin typeface="Arial"/>
                <a:cs typeface="Arial"/>
              </a:rPr>
              <a:t>cadre </a:t>
            </a:r>
            <a:r>
              <a:rPr sz="2400" spc="-45" dirty="0">
                <a:latin typeface="Arial"/>
                <a:cs typeface="Arial"/>
              </a:rPr>
              <a:t>d'un emprunt </a:t>
            </a:r>
            <a:r>
              <a:rPr sz="2400" spc="-110" dirty="0">
                <a:latin typeface="Arial"/>
                <a:cs typeface="Arial"/>
              </a:rPr>
              <a:t>de</a:t>
            </a:r>
            <a:r>
              <a:rPr sz="2400" spc="-42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fonds.</a:t>
            </a:r>
            <a:endParaRPr sz="2400">
              <a:latin typeface="Arial"/>
              <a:cs typeface="Arial"/>
            </a:endParaRPr>
          </a:p>
          <a:p>
            <a:pPr marL="12700" marR="6985" algn="just">
              <a:lnSpc>
                <a:spcPct val="100000"/>
              </a:lnSpc>
              <a:spcBef>
                <a:spcPts val="575"/>
              </a:spcBef>
            </a:pPr>
            <a:r>
              <a:rPr sz="2400" spc="-140" dirty="0">
                <a:latin typeface="Arial"/>
                <a:cs typeface="Arial"/>
              </a:rPr>
              <a:t>Un </a:t>
            </a:r>
            <a:r>
              <a:rPr sz="2400" i="1" spc="-20" dirty="0">
                <a:latin typeface="Arial"/>
                <a:cs typeface="Arial"/>
              </a:rPr>
              <a:t>actif </a:t>
            </a:r>
            <a:r>
              <a:rPr sz="2400" i="1" spc="-50" dirty="0">
                <a:latin typeface="Arial"/>
                <a:cs typeface="Arial"/>
              </a:rPr>
              <a:t>qualifié </a:t>
            </a:r>
            <a:r>
              <a:rPr sz="2400" spc="-100" dirty="0">
                <a:latin typeface="Arial"/>
                <a:cs typeface="Arial"/>
              </a:rPr>
              <a:t>est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35" dirty="0">
                <a:latin typeface="Arial"/>
                <a:cs typeface="Arial"/>
              </a:rPr>
              <a:t>actif </a:t>
            </a:r>
            <a:r>
              <a:rPr sz="2400" spc="-50" dirty="0">
                <a:latin typeface="Arial"/>
                <a:cs typeface="Arial"/>
              </a:rPr>
              <a:t>qui </a:t>
            </a:r>
            <a:r>
              <a:rPr sz="2400" spc="-140" dirty="0">
                <a:latin typeface="Arial"/>
                <a:cs typeface="Arial"/>
              </a:rPr>
              <a:t>exige </a:t>
            </a:r>
            <a:r>
              <a:rPr sz="2400" spc="-100" dirty="0">
                <a:latin typeface="Arial"/>
                <a:cs typeface="Arial"/>
              </a:rPr>
              <a:t>une longue </a:t>
            </a:r>
            <a:r>
              <a:rPr sz="2400" spc="-70" dirty="0">
                <a:latin typeface="Arial"/>
                <a:cs typeface="Arial"/>
              </a:rPr>
              <a:t>période </a:t>
            </a:r>
            <a:r>
              <a:rPr sz="2400" spc="-114" dirty="0">
                <a:latin typeface="Arial"/>
                <a:cs typeface="Arial"/>
              </a:rPr>
              <a:t>de  </a:t>
            </a:r>
            <a:r>
              <a:rPr sz="2400" spc="-65" dirty="0">
                <a:latin typeface="Arial"/>
                <a:cs typeface="Arial"/>
              </a:rPr>
              <a:t>préparation </a:t>
            </a:r>
            <a:r>
              <a:rPr sz="2400" spc="-105" dirty="0">
                <a:latin typeface="Arial"/>
                <a:cs typeface="Arial"/>
              </a:rPr>
              <a:t>avant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60" dirty="0">
                <a:latin typeface="Arial"/>
                <a:cs typeface="Arial"/>
              </a:rPr>
              <a:t>pouvoir </a:t>
            </a:r>
            <a:r>
              <a:rPr sz="2400" spc="-40" dirty="0">
                <a:latin typeface="Arial"/>
                <a:cs typeface="Arial"/>
              </a:rPr>
              <a:t>être </a:t>
            </a:r>
            <a:r>
              <a:rPr sz="2400" spc="-45" dirty="0">
                <a:latin typeface="Arial"/>
                <a:cs typeface="Arial"/>
              </a:rPr>
              <a:t>utilisé </a:t>
            </a:r>
            <a:r>
              <a:rPr sz="2400" spc="-80" dirty="0">
                <a:latin typeface="Arial"/>
                <a:cs typeface="Arial"/>
              </a:rPr>
              <a:t>ou</a:t>
            </a:r>
            <a:r>
              <a:rPr sz="2400" spc="-48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vendu.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67D9A8-3B07-C2FD-8713-2780A0DCAEB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60</a:t>
            </a:fld>
            <a:endParaRPr lang="fr-FR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1214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61904" y="705103"/>
            <a:ext cx="42811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IAS 23 Coûts</a:t>
            </a:r>
            <a:r>
              <a:rPr sz="3200" spc="-110" dirty="0"/>
              <a:t> </a:t>
            </a:r>
            <a:r>
              <a:rPr sz="3200" spc="-5" dirty="0"/>
              <a:t>d'emprunt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177424" y="1988311"/>
            <a:ext cx="8425815" cy="4206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300" dirty="0">
                <a:latin typeface="Arial"/>
                <a:cs typeface="Arial"/>
              </a:rPr>
              <a:t>La </a:t>
            </a:r>
            <a:r>
              <a:rPr sz="2800" spc="-85" dirty="0">
                <a:latin typeface="Arial"/>
                <a:cs typeface="Arial"/>
              </a:rPr>
              <a:t>norme </a:t>
            </a:r>
            <a:r>
              <a:rPr sz="2800" spc="-305" dirty="0">
                <a:latin typeface="Arial"/>
                <a:cs typeface="Arial"/>
              </a:rPr>
              <a:t>IAS </a:t>
            </a:r>
            <a:r>
              <a:rPr sz="2800" spc="-140" dirty="0">
                <a:latin typeface="Arial"/>
                <a:cs typeface="Arial"/>
              </a:rPr>
              <a:t>23 </a:t>
            </a:r>
            <a:r>
              <a:rPr sz="2800" spc="-114" dirty="0">
                <a:latin typeface="Arial"/>
                <a:cs typeface="Arial"/>
              </a:rPr>
              <a:t>s’applique </a:t>
            </a:r>
            <a:r>
              <a:rPr sz="2800" spc="-55" dirty="0">
                <a:latin typeface="Arial"/>
                <a:cs typeface="Arial"/>
              </a:rPr>
              <a:t>pour </a:t>
            </a:r>
            <a:r>
              <a:rPr sz="2800" spc="-105" dirty="0">
                <a:latin typeface="Arial"/>
                <a:cs typeface="Arial"/>
              </a:rPr>
              <a:t>la </a:t>
            </a:r>
            <a:r>
              <a:rPr sz="2800" spc="-80" dirty="0">
                <a:latin typeface="Arial"/>
                <a:cs typeface="Arial"/>
              </a:rPr>
              <a:t>comptabilisation </a:t>
            </a:r>
            <a:r>
              <a:rPr sz="2800" spc="-190" dirty="0">
                <a:latin typeface="Arial"/>
                <a:cs typeface="Arial"/>
              </a:rPr>
              <a:t>des  </a:t>
            </a:r>
            <a:r>
              <a:rPr sz="2800" spc="-114" dirty="0">
                <a:latin typeface="Arial"/>
                <a:cs typeface="Arial"/>
              </a:rPr>
              <a:t>coûts </a:t>
            </a:r>
            <a:r>
              <a:rPr sz="2800" spc="-85" dirty="0">
                <a:latin typeface="Arial"/>
                <a:cs typeface="Arial"/>
              </a:rPr>
              <a:t>d’emprunts. </a:t>
            </a:r>
            <a:r>
              <a:rPr sz="2800" spc="-254" dirty="0">
                <a:latin typeface="Arial"/>
                <a:cs typeface="Arial"/>
              </a:rPr>
              <a:t>Son </a:t>
            </a:r>
            <a:r>
              <a:rPr sz="2800" spc="-80" dirty="0">
                <a:latin typeface="Arial"/>
                <a:cs typeface="Arial"/>
              </a:rPr>
              <a:t>application </a:t>
            </a:r>
            <a:r>
              <a:rPr sz="2800" spc="-114" dirty="0">
                <a:latin typeface="Arial"/>
                <a:cs typeface="Arial"/>
              </a:rPr>
              <a:t>n’est </a:t>
            </a:r>
            <a:r>
              <a:rPr sz="2800" spc="-210" dirty="0">
                <a:latin typeface="Arial"/>
                <a:cs typeface="Arial"/>
              </a:rPr>
              <a:t>pas </a:t>
            </a:r>
            <a:r>
              <a:rPr sz="2800" spc="-75" dirty="0">
                <a:latin typeface="Arial"/>
                <a:cs typeface="Arial"/>
              </a:rPr>
              <a:t>obligatoire  </a:t>
            </a:r>
            <a:r>
              <a:rPr sz="2800" spc="-60" dirty="0">
                <a:latin typeface="Arial"/>
                <a:cs typeface="Arial"/>
              </a:rPr>
              <a:t>pour </a:t>
            </a:r>
            <a:r>
              <a:rPr sz="2800" spc="-155" dirty="0">
                <a:latin typeface="Arial"/>
                <a:cs typeface="Arial"/>
              </a:rPr>
              <a:t>les </a:t>
            </a:r>
            <a:r>
              <a:rPr sz="2800" spc="-254" dirty="0">
                <a:latin typeface="Arial"/>
                <a:cs typeface="Arial"/>
              </a:rPr>
              <a:t>cas </a:t>
            </a:r>
            <a:r>
              <a:rPr sz="2800" spc="-135" dirty="0">
                <a:latin typeface="Arial"/>
                <a:cs typeface="Arial"/>
              </a:rPr>
              <a:t>ci-après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Arial"/>
              <a:cs typeface="Arial"/>
            </a:endParaRPr>
          </a:p>
          <a:p>
            <a:pPr marL="12700" marR="5715">
              <a:lnSpc>
                <a:spcPct val="100000"/>
              </a:lnSpc>
              <a:buSzPct val="96428"/>
              <a:buChar char="•"/>
              <a:tabLst>
                <a:tab pos="137795" algn="l"/>
              </a:tabLst>
            </a:pPr>
            <a:r>
              <a:rPr sz="2800" spc="-100" dirty="0">
                <a:latin typeface="Arial"/>
                <a:cs typeface="Arial"/>
              </a:rPr>
              <a:t>Actifs </a:t>
            </a:r>
            <a:r>
              <a:rPr sz="2800" spc="-90" dirty="0">
                <a:latin typeface="Arial"/>
                <a:cs typeface="Arial"/>
              </a:rPr>
              <a:t>qualifiés </a:t>
            </a:r>
            <a:r>
              <a:rPr sz="2800" spc="-165" dirty="0">
                <a:latin typeface="Arial"/>
                <a:cs typeface="Arial"/>
              </a:rPr>
              <a:t>évalués </a:t>
            </a:r>
            <a:r>
              <a:rPr sz="2800" spc="-220" dirty="0">
                <a:latin typeface="Arial"/>
                <a:cs typeface="Arial"/>
              </a:rPr>
              <a:t>à </a:t>
            </a:r>
            <a:r>
              <a:rPr sz="2800" spc="-105" dirty="0">
                <a:latin typeface="Arial"/>
                <a:cs typeface="Arial"/>
              </a:rPr>
              <a:t>la </a:t>
            </a:r>
            <a:r>
              <a:rPr sz="2800" spc="-85" dirty="0">
                <a:latin typeface="Arial"/>
                <a:cs typeface="Arial"/>
              </a:rPr>
              <a:t>juste </a:t>
            </a:r>
            <a:r>
              <a:rPr sz="2800" spc="-105" dirty="0">
                <a:latin typeface="Arial"/>
                <a:cs typeface="Arial"/>
              </a:rPr>
              <a:t>valeur </a:t>
            </a:r>
            <a:r>
              <a:rPr sz="2800" spc="-85" dirty="0">
                <a:latin typeface="Arial"/>
                <a:cs typeface="Arial"/>
              </a:rPr>
              <a:t>tels </a:t>
            </a:r>
            <a:r>
              <a:rPr sz="2800" spc="-120" dirty="0">
                <a:latin typeface="Arial"/>
                <a:cs typeface="Arial"/>
              </a:rPr>
              <a:t>que </a:t>
            </a:r>
            <a:r>
              <a:rPr sz="2800" spc="-155" dirty="0">
                <a:latin typeface="Arial"/>
                <a:cs typeface="Arial"/>
              </a:rPr>
              <a:t>les </a:t>
            </a:r>
            <a:r>
              <a:rPr sz="2800" spc="-90" dirty="0">
                <a:latin typeface="Arial"/>
                <a:cs typeface="Arial"/>
              </a:rPr>
              <a:t>actifs  </a:t>
            </a:r>
            <a:r>
              <a:rPr sz="2800" spc="-105" dirty="0">
                <a:latin typeface="Arial"/>
                <a:cs typeface="Arial"/>
              </a:rPr>
              <a:t>biologiques.</a:t>
            </a:r>
            <a:endParaRPr sz="2800">
              <a:latin typeface="Arial"/>
              <a:cs typeface="Arial"/>
            </a:endParaRPr>
          </a:p>
          <a:p>
            <a:pPr marL="12700" marR="5715">
              <a:lnSpc>
                <a:spcPct val="100000"/>
              </a:lnSpc>
              <a:spcBef>
                <a:spcPts val="675"/>
              </a:spcBef>
              <a:buSzPct val="96428"/>
              <a:buChar char="•"/>
              <a:tabLst>
                <a:tab pos="137795" algn="l"/>
                <a:tab pos="775970" algn="l"/>
                <a:tab pos="1838325" algn="l"/>
                <a:tab pos="3218815" algn="l"/>
                <a:tab pos="3756660" algn="l"/>
                <a:tab pos="5074920" algn="l"/>
                <a:tab pos="6609715" algn="l"/>
                <a:tab pos="7078980" algn="l"/>
                <a:tab pos="7616825" algn="l"/>
              </a:tabLst>
            </a:pPr>
            <a:r>
              <a:rPr sz="2800" spc="-385" dirty="0">
                <a:latin typeface="Arial"/>
                <a:cs typeface="Arial"/>
              </a:rPr>
              <a:t>L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spc="-310" dirty="0">
                <a:latin typeface="Times New Roman"/>
                <a:cs typeface="Times New Roman"/>
              </a:rPr>
              <a:t>	</a:t>
            </a:r>
            <a:r>
              <a:rPr sz="2800" spc="-350" dirty="0">
                <a:latin typeface="Arial"/>
                <a:cs typeface="Arial"/>
              </a:rPr>
              <a:t>s</a:t>
            </a:r>
            <a:r>
              <a:rPr sz="2800" spc="130" dirty="0">
                <a:latin typeface="Arial"/>
                <a:cs typeface="Arial"/>
              </a:rPr>
              <a:t>t</a:t>
            </a:r>
            <a:r>
              <a:rPr sz="2800" spc="-85" dirty="0">
                <a:latin typeface="Arial"/>
                <a:cs typeface="Arial"/>
              </a:rPr>
              <a:t>o</a:t>
            </a:r>
            <a:r>
              <a:rPr sz="2800" spc="-215" dirty="0">
                <a:latin typeface="Arial"/>
                <a:cs typeface="Arial"/>
              </a:rPr>
              <a:t>c</a:t>
            </a:r>
            <a:r>
              <a:rPr sz="2800" spc="-155" dirty="0">
                <a:latin typeface="Arial"/>
                <a:cs typeface="Arial"/>
              </a:rPr>
              <a:t>k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95" dirty="0">
                <a:latin typeface="Arial"/>
                <a:cs typeface="Arial"/>
              </a:rPr>
              <a:t>p</a:t>
            </a:r>
            <a:r>
              <a:rPr sz="2800" spc="-15" dirty="0">
                <a:latin typeface="Arial"/>
                <a:cs typeface="Arial"/>
              </a:rPr>
              <a:t>r</a:t>
            </a:r>
            <a:r>
              <a:rPr sz="2800" spc="-75" dirty="0">
                <a:latin typeface="Arial"/>
                <a:cs typeface="Arial"/>
              </a:rPr>
              <a:t>o</a:t>
            </a:r>
            <a:r>
              <a:rPr sz="2800" spc="-85" dirty="0">
                <a:latin typeface="Arial"/>
                <a:cs typeface="Arial"/>
              </a:rPr>
              <a:t>d</a:t>
            </a:r>
            <a:r>
              <a:rPr sz="2800" spc="-95" dirty="0">
                <a:latin typeface="Arial"/>
                <a:cs typeface="Arial"/>
              </a:rPr>
              <a:t>u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165" dirty="0">
                <a:latin typeface="Arial"/>
                <a:cs typeface="Arial"/>
              </a:rPr>
              <a:t>t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90" dirty="0">
                <a:latin typeface="Arial"/>
                <a:cs typeface="Arial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45" dirty="0">
                <a:latin typeface="Arial"/>
                <a:cs typeface="Arial"/>
              </a:rPr>
              <a:t>g</a:t>
            </a:r>
            <a:r>
              <a:rPr sz="2800" spc="-25" dirty="0">
                <a:latin typeface="Arial"/>
                <a:cs typeface="Arial"/>
              </a:rPr>
              <a:t>r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-95" dirty="0">
                <a:latin typeface="Arial"/>
                <a:cs typeface="Arial"/>
              </a:rPr>
              <a:t>nd</a:t>
            </a:r>
            <a:r>
              <a:rPr sz="2800" spc="-160" dirty="0">
                <a:latin typeface="Arial"/>
                <a:cs typeface="Arial"/>
              </a:rPr>
              <a:t>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85" dirty="0">
                <a:latin typeface="Arial"/>
                <a:cs typeface="Arial"/>
              </a:rPr>
              <a:t>q</a:t>
            </a:r>
            <a:r>
              <a:rPr sz="2800" spc="-95" dirty="0">
                <a:latin typeface="Arial"/>
                <a:cs typeface="Arial"/>
              </a:rPr>
              <a:t>u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-110" dirty="0">
                <a:latin typeface="Arial"/>
                <a:cs typeface="Arial"/>
              </a:rPr>
              <a:t>n</a:t>
            </a:r>
            <a:r>
              <a:rPr sz="2800" spc="150" dirty="0">
                <a:latin typeface="Arial"/>
                <a:cs typeface="Arial"/>
              </a:rPr>
              <a:t>t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130" dirty="0">
                <a:latin typeface="Arial"/>
                <a:cs typeface="Arial"/>
              </a:rPr>
              <a:t>t</a:t>
            </a:r>
            <a:r>
              <a:rPr sz="2800" spc="-170" dirty="0">
                <a:latin typeface="Arial"/>
                <a:cs typeface="Arial"/>
              </a:rPr>
              <a:t>é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85" dirty="0">
                <a:latin typeface="Arial"/>
                <a:cs typeface="Arial"/>
              </a:rPr>
              <a:t>e</a:t>
            </a:r>
            <a:r>
              <a:rPr sz="2800" spc="155" dirty="0">
                <a:latin typeface="Arial"/>
                <a:cs typeface="Arial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95" dirty="0">
                <a:latin typeface="Arial"/>
                <a:cs typeface="Arial"/>
              </a:rPr>
              <a:t>d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0" dirty="0">
                <a:latin typeface="Arial"/>
                <a:cs typeface="Arial"/>
              </a:rPr>
              <a:t>f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-240" dirty="0">
                <a:latin typeface="Arial"/>
                <a:cs typeface="Arial"/>
              </a:rPr>
              <a:t>ç</a:t>
            </a:r>
            <a:r>
              <a:rPr sz="2800" spc="-75" dirty="0">
                <a:latin typeface="Arial"/>
                <a:cs typeface="Arial"/>
              </a:rPr>
              <a:t>o</a:t>
            </a:r>
            <a:r>
              <a:rPr sz="2800" spc="-70" dirty="0">
                <a:latin typeface="Arial"/>
                <a:cs typeface="Arial"/>
              </a:rPr>
              <a:t>n 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Arial"/>
                <a:cs typeface="Arial"/>
              </a:rPr>
              <a:t>répétitive.</a:t>
            </a:r>
            <a:endParaRPr sz="2800">
              <a:latin typeface="Arial"/>
              <a:cs typeface="Arial"/>
            </a:endParaRPr>
          </a:p>
          <a:p>
            <a:pPr marL="137160" indent="-125095">
              <a:lnSpc>
                <a:spcPct val="100000"/>
              </a:lnSpc>
              <a:spcBef>
                <a:spcPts val="670"/>
              </a:spcBef>
              <a:buSzPct val="96428"/>
              <a:buChar char="•"/>
              <a:tabLst>
                <a:tab pos="137795" algn="l"/>
              </a:tabLst>
            </a:pPr>
            <a:r>
              <a:rPr sz="2800" spc="-100" dirty="0">
                <a:latin typeface="Arial"/>
                <a:cs typeface="Arial"/>
              </a:rPr>
              <a:t>Actifs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financiers.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1DF49C-0E4C-73EE-A3BA-95E88E34EF4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61</a:t>
            </a:fld>
            <a:endParaRPr lang="fr-FR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61904" y="1086103"/>
            <a:ext cx="42811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IAS 23 Coûts</a:t>
            </a:r>
            <a:r>
              <a:rPr sz="3200" spc="-110" dirty="0"/>
              <a:t> </a:t>
            </a:r>
            <a:r>
              <a:rPr sz="3200" spc="-5" dirty="0"/>
              <a:t>d'emprunt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177424" y="2518663"/>
            <a:ext cx="8425180" cy="339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spc="-245" dirty="0">
                <a:latin typeface="Arial"/>
                <a:cs typeface="Arial"/>
              </a:rPr>
              <a:t>Les </a:t>
            </a:r>
            <a:r>
              <a:rPr sz="2400" spc="-55" dirty="0">
                <a:latin typeface="Arial"/>
                <a:cs typeface="Arial"/>
              </a:rPr>
              <a:t>entités doivent </a:t>
            </a:r>
            <a:r>
              <a:rPr sz="2400" spc="-75" dirty="0">
                <a:latin typeface="Arial"/>
                <a:cs typeface="Arial"/>
              </a:rPr>
              <a:t>inscrire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15" dirty="0">
                <a:latin typeface="Arial"/>
                <a:cs typeface="Arial"/>
              </a:rPr>
              <a:t>l'actif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100" dirty="0">
                <a:latin typeface="Arial"/>
                <a:cs typeface="Arial"/>
              </a:rPr>
              <a:t>coûts </a:t>
            </a:r>
            <a:r>
              <a:rPr sz="2400" spc="-35" dirty="0">
                <a:latin typeface="Arial"/>
                <a:cs typeface="Arial"/>
              </a:rPr>
              <a:t>d'emprunt </a:t>
            </a:r>
            <a:r>
              <a:rPr sz="2400" spc="-50" dirty="0">
                <a:latin typeface="Arial"/>
                <a:cs typeface="Arial"/>
              </a:rPr>
              <a:t>qui </a:t>
            </a:r>
            <a:r>
              <a:rPr sz="2400" spc="-80" dirty="0">
                <a:latin typeface="Arial"/>
                <a:cs typeface="Arial"/>
              </a:rPr>
              <a:t>sont  </a:t>
            </a:r>
            <a:r>
              <a:rPr sz="2400" spc="-55" dirty="0">
                <a:latin typeface="Arial"/>
                <a:cs typeface="Arial"/>
              </a:rPr>
              <a:t>directement </a:t>
            </a:r>
            <a:r>
              <a:rPr sz="2400" spc="-65" dirty="0">
                <a:latin typeface="Arial"/>
                <a:cs typeface="Arial"/>
              </a:rPr>
              <a:t>attribuables</a:t>
            </a:r>
            <a:r>
              <a:rPr sz="2400" spc="535" dirty="0">
                <a:latin typeface="Arial"/>
                <a:cs typeface="Arial"/>
              </a:rPr>
              <a:t>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55" dirty="0">
                <a:latin typeface="Arial"/>
                <a:cs typeface="Arial"/>
              </a:rPr>
              <a:t>l'acquisition,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65" dirty="0">
                <a:latin typeface="Arial"/>
                <a:cs typeface="Arial"/>
              </a:rPr>
              <a:t>construction  </a:t>
            </a:r>
            <a:r>
              <a:rPr sz="2400" spc="-80" dirty="0">
                <a:latin typeface="Arial"/>
                <a:cs typeface="Arial"/>
              </a:rPr>
              <a:t>ou </a:t>
            </a:r>
            <a:r>
              <a:rPr sz="2400" spc="-85" dirty="0">
                <a:latin typeface="Arial"/>
                <a:cs typeface="Arial"/>
              </a:rPr>
              <a:t>la  </a:t>
            </a:r>
            <a:r>
              <a:rPr sz="2400" spc="-50" dirty="0">
                <a:latin typeface="Arial"/>
                <a:cs typeface="Arial"/>
              </a:rPr>
              <a:t>production </a:t>
            </a:r>
            <a:r>
              <a:rPr sz="2400" spc="-45" dirty="0">
                <a:latin typeface="Arial"/>
                <a:cs typeface="Arial"/>
              </a:rPr>
              <a:t>d'un </a:t>
            </a:r>
            <a:r>
              <a:rPr sz="2400" spc="-30" dirty="0">
                <a:latin typeface="Arial"/>
                <a:cs typeface="Arial"/>
              </a:rPr>
              <a:t>actif </a:t>
            </a:r>
            <a:r>
              <a:rPr sz="2400" spc="-50" dirty="0">
                <a:latin typeface="Arial"/>
                <a:cs typeface="Arial"/>
              </a:rPr>
              <a:t>qualifié, </a:t>
            </a:r>
            <a:r>
              <a:rPr sz="2400" b="1" spc="-210" dirty="0">
                <a:solidFill>
                  <a:srgbClr val="FF0000"/>
                </a:solidFill>
                <a:latin typeface="Arial"/>
                <a:cs typeface="Arial"/>
              </a:rPr>
              <a:t>comme </a:t>
            </a:r>
            <a:r>
              <a:rPr sz="2400" b="1" spc="-185" dirty="0">
                <a:solidFill>
                  <a:srgbClr val="FF0000"/>
                </a:solidFill>
                <a:latin typeface="Arial"/>
                <a:cs typeface="Arial"/>
              </a:rPr>
              <a:t>un </a:t>
            </a:r>
            <a:r>
              <a:rPr sz="2400" b="1" spc="-120" dirty="0">
                <a:solidFill>
                  <a:srgbClr val="FF0000"/>
                </a:solidFill>
                <a:latin typeface="Arial"/>
                <a:cs typeface="Arial"/>
              </a:rPr>
              <a:t>élément </a:t>
            </a:r>
            <a:r>
              <a:rPr sz="2400" b="1" spc="-185" dirty="0">
                <a:solidFill>
                  <a:srgbClr val="FF0000"/>
                </a:solidFill>
                <a:latin typeface="Arial"/>
                <a:cs typeface="Arial"/>
              </a:rPr>
              <a:t>du </a:t>
            </a:r>
            <a:r>
              <a:rPr sz="2400" b="1" spc="-170" dirty="0">
                <a:solidFill>
                  <a:srgbClr val="FF0000"/>
                </a:solidFill>
                <a:latin typeface="Arial"/>
                <a:cs typeface="Arial"/>
              </a:rPr>
              <a:t>coût </a:t>
            </a:r>
            <a:r>
              <a:rPr sz="2400" b="1" spc="-155" dirty="0">
                <a:solidFill>
                  <a:srgbClr val="FF0000"/>
                </a:solidFill>
                <a:latin typeface="Arial"/>
                <a:cs typeface="Arial"/>
              </a:rPr>
              <a:t>de </a:t>
            </a:r>
            <a:r>
              <a:rPr sz="2400" b="1" spc="-145" dirty="0">
                <a:solidFill>
                  <a:srgbClr val="FF0000"/>
                </a:solidFill>
                <a:latin typeface="Arial"/>
                <a:cs typeface="Arial"/>
              </a:rPr>
              <a:t>cet  </a:t>
            </a:r>
            <a:r>
              <a:rPr sz="2400" b="1" spc="-125" dirty="0">
                <a:solidFill>
                  <a:srgbClr val="FF0000"/>
                </a:solidFill>
                <a:latin typeface="Arial"/>
                <a:cs typeface="Arial"/>
              </a:rPr>
              <a:t>actif.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50000"/>
              </a:lnSpc>
              <a:spcBef>
                <a:spcPts val="575"/>
              </a:spcBef>
            </a:pPr>
            <a:r>
              <a:rPr sz="2400" spc="-160" dirty="0">
                <a:latin typeface="Arial"/>
                <a:cs typeface="Arial"/>
              </a:rPr>
              <a:t>Elles </a:t>
            </a:r>
            <a:r>
              <a:rPr sz="2400" spc="-55" dirty="0">
                <a:latin typeface="Arial"/>
                <a:cs typeface="Arial"/>
              </a:rPr>
              <a:t>doivent </a:t>
            </a:r>
            <a:r>
              <a:rPr sz="2400" spc="-75" dirty="0">
                <a:latin typeface="Arial"/>
                <a:cs typeface="Arial"/>
              </a:rPr>
              <a:t>comptabiliser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95" dirty="0">
                <a:latin typeface="Arial"/>
                <a:cs typeface="Arial"/>
              </a:rPr>
              <a:t>autres </a:t>
            </a:r>
            <a:r>
              <a:rPr sz="2400" spc="-100" dirty="0">
                <a:latin typeface="Arial"/>
                <a:cs typeface="Arial"/>
              </a:rPr>
              <a:t>coûts </a:t>
            </a:r>
            <a:r>
              <a:rPr sz="2400" spc="-40" dirty="0">
                <a:latin typeface="Arial"/>
                <a:cs typeface="Arial"/>
              </a:rPr>
              <a:t>d'emprunt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155" dirty="0">
                <a:latin typeface="Arial"/>
                <a:cs typeface="Arial"/>
              </a:rPr>
              <a:t>charges  dans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70" dirty="0">
                <a:latin typeface="Arial"/>
                <a:cs typeface="Arial"/>
              </a:rPr>
              <a:t>période </a:t>
            </a:r>
            <a:r>
              <a:rPr sz="2400" spc="-130" dirty="0">
                <a:latin typeface="Arial"/>
                <a:cs typeface="Arial"/>
              </a:rPr>
              <a:t>au </a:t>
            </a:r>
            <a:r>
              <a:rPr sz="2400" spc="-125" dirty="0">
                <a:latin typeface="Arial"/>
                <a:cs typeface="Arial"/>
              </a:rPr>
              <a:t>cours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75" dirty="0">
                <a:latin typeface="Arial"/>
                <a:cs typeface="Arial"/>
              </a:rPr>
              <a:t>laquelle </a:t>
            </a:r>
            <a:r>
              <a:rPr sz="2400" spc="-100" dirty="0">
                <a:latin typeface="Arial"/>
                <a:cs typeface="Arial"/>
              </a:rPr>
              <a:t>elles </a:t>
            </a:r>
            <a:r>
              <a:rPr sz="2400" spc="-130" dirty="0">
                <a:latin typeface="Arial"/>
                <a:cs typeface="Arial"/>
              </a:rPr>
              <a:t>les</a:t>
            </a:r>
            <a:r>
              <a:rPr sz="2400" spc="-35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encourent.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9F68AB-01EF-D882-213B-CDD13537D28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62</a:t>
            </a:fld>
            <a:endParaRPr lang="fr-FR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61904" y="1086103"/>
            <a:ext cx="42811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IAS 23 Coûts</a:t>
            </a:r>
            <a:r>
              <a:rPr sz="3200" spc="-110" dirty="0"/>
              <a:t> </a:t>
            </a:r>
            <a:r>
              <a:rPr sz="3200" spc="-5" dirty="0"/>
              <a:t>d'emprunt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1988311"/>
            <a:ext cx="8426450" cy="5146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285" dirty="0">
                <a:latin typeface="Arial"/>
                <a:cs typeface="Arial"/>
              </a:rPr>
              <a:t>Les </a:t>
            </a:r>
            <a:r>
              <a:rPr sz="2800" spc="-114" dirty="0">
                <a:latin typeface="Arial"/>
                <a:cs typeface="Arial"/>
              </a:rPr>
              <a:t>couts </a:t>
            </a:r>
            <a:r>
              <a:rPr sz="2800" spc="-90" dirty="0">
                <a:latin typeface="Arial"/>
                <a:cs typeface="Arial"/>
              </a:rPr>
              <a:t>d’emprunts sont </a:t>
            </a:r>
            <a:r>
              <a:rPr sz="2800" spc="-155" dirty="0">
                <a:latin typeface="Arial"/>
                <a:cs typeface="Arial"/>
              </a:rPr>
              <a:t>les </a:t>
            </a:r>
            <a:r>
              <a:rPr sz="2800" spc="-180" dirty="0">
                <a:latin typeface="Arial"/>
                <a:cs typeface="Arial"/>
              </a:rPr>
              <a:t>charges </a:t>
            </a:r>
            <a:r>
              <a:rPr sz="2800" spc="-50" dirty="0">
                <a:latin typeface="Arial"/>
                <a:cs typeface="Arial"/>
              </a:rPr>
              <a:t>d’intérêts </a:t>
            </a:r>
            <a:r>
              <a:rPr sz="2800" spc="-15" dirty="0">
                <a:latin typeface="Arial"/>
                <a:cs typeface="Arial"/>
              </a:rPr>
              <a:t>et </a:t>
            </a:r>
            <a:r>
              <a:rPr sz="2800" spc="-105" dirty="0">
                <a:latin typeface="Arial"/>
                <a:cs typeface="Arial"/>
              </a:rPr>
              <a:t>autres  </a:t>
            </a:r>
            <a:r>
              <a:rPr sz="2800" spc="-114" dirty="0">
                <a:latin typeface="Arial"/>
                <a:cs typeface="Arial"/>
              </a:rPr>
              <a:t>coûts </a:t>
            </a:r>
            <a:r>
              <a:rPr sz="2800" spc="-110" dirty="0">
                <a:latin typeface="Arial"/>
                <a:cs typeface="Arial"/>
              </a:rPr>
              <a:t>supportés </a:t>
            </a:r>
            <a:r>
              <a:rPr sz="2800" spc="-180" dirty="0">
                <a:latin typeface="Arial"/>
                <a:cs typeface="Arial"/>
              </a:rPr>
              <a:t>dans </a:t>
            </a:r>
            <a:r>
              <a:rPr sz="2800" spc="-80" dirty="0">
                <a:latin typeface="Arial"/>
                <a:cs typeface="Arial"/>
              </a:rPr>
              <a:t>le </a:t>
            </a:r>
            <a:r>
              <a:rPr sz="2800" spc="-145" dirty="0">
                <a:latin typeface="Arial"/>
                <a:cs typeface="Arial"/>
              </a:rPr>
              <a:t>cadre </a:t>
            </a:r>
            <a:r>
              <a:rPr sz="2800" spc="-70" dirty="0">
                <a:latin typeface="Arial"/>
                <a:cs typeface="Arial"/>
              </a:rPr>
              <a:t>d’un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55" dirty="0">
                <a:latin typeface="Arial"/>
                <a:cs typeface="Arial"/>
              </a:rPr>
              <a:t>emprunt: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Arial"/>
              <a:cs typeface="Arial"/>
            </a:endParaRPr>
          </a:p>
          <a:p>
            <a:pPr marL="12700" marR="6350">
              <a:lnSpc>
                <a:spcPct val="100000"/>
              </a:lnSpc>
              <a:buChar char="•"/>
              <a:tabLst>
                <a:tab pos="217170" algn="l"/>
                <a:tab pos="1527175" algn="l"/>
                <a:tab pos="2168525" algn="l"/>
                <a:tab pos="3764279" algn="l"/>
                <a:tab pos="4719955" algn="l"/>
                <a:tab pos="5207635" algn="l"/>
                <a:tab pos="6527165" algn="l"/>
                <a:tab pos="7737475" algn="l"/>
              </a:tabLst>
            </a:pPr>
            <a:r>
              <a:rPr sz="2800" spc="-75" dirty="0">
                <a:latin typeface="Arial"/>
                <a:cs typeface="Arial"/>
              </a:rPr>
              <a:t>I</a:t>
            </a:r>
            <a:r>
              <a:rPr sz="2800" spc="-120" dirty="0">
                <a:latin typeface="Arial"/>
                <a:cs typeface="Arial"/>
              </a:rPr>
              <a:t>n</a:t>
            </a:r>
            <a:r>
              <a:rPr sz="2800" spc="130" dirty="0">
                <a:latin typeface="Arial"/>
                <a:cs typeface="Arial"/>
              </a:rPr>
              <a:t>t</a:t>
            </a:r>
            <a:r>
              <a:rPr sz="2800" spc="-170" dirty="0">
                <a:latin typeface="Arial"/>
                <a:cs typeface="Arial"/>
              </a:rPr>
              <a:t>é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85" dirty="0">
                <a:latin typeface="Arial"/>
                <a:cs typeface="Arial"/>
              </a:rPr>
              <a:t>ê</a:t>
            </a:r>
            <a:r>
              <a:rPr sz="2800" spc="150" dirty="0">
                <a:latin typeface="Arial"/>
                <a:cs typeface="Arial"/>
              </a:rPr>
              <a:t>t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315" dirty="0">
                <a:latin typeface="Arial"/>
                <a:cs typeface="Arial"/>
              </a:rPr>
              <a:t>s</a:t>
            </a:r>
            <a:r>
              <a:rPr sz="2800" spc="-95" dirty="0">
                <a:latin typeface="Arial"/>
                <a:cs typeface="Arial"/>
              </a:rPr>
              <a:t>u</a:t>
            </a:r>
            <a:r>
              <a:rPr sz="2800" spc="40" dirty="0">
                <a:latin typeface="Arial"/>
                <a:cs typeface="Arial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90" dirty="0">
                <a:latin typeface="Arial"/>
                <a:cs typeface="Arial"/>
              </a:rPr>
              <a:t>m</a:t>
            </a:r>
            <a:r>
              <a:rPr sz="2800" spc="-95" dirty="0">
                <a:latin typeface="Arial"/>
                <a:cs typeface="Arial"/>
              </a:rPr>
              <a:t>p</a:t>
            </a:r>
            <a:r>
              <a:rPr sz="2800" spc="45" dirty="0">
                <a:latin typeface="Arial"/>
                <a:cs typeface="Arial"/>
              </a:rPr>
              <a:t>r</a:t>
            </a:r>
            <a:r>
              <a:rPr sz="2800" spc="-85" dirty="0">
                <a:latin typeface="Arial"/>
                <a:cs typeface="Arial"/>
              </a:rPr>
              <a:t>u</a:t>
            </a:r>
            <a:r>
              <a:rPr sz="2800" spc="-120" dirty="0">
                <a:latin typeface="Arial"/>
                <a:cs typeface="Arial"/>
              </a:rPr>
              <a:t>n</a:t>
            </a:r>
            <a:r>
              <a:rPr sz="2800" spc="165" dirty="0">
                <a:latin typeface="Arial"/>
                <a:cs typeface="Arial"/>
              </a:rPr>
              <a:t>t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" dirty="0">
                <a:latin typeface="Arial"/>
                <a:cs typeface="Arial"/>
              </a:rPr>
              <a:t>l</a:t>
            </a:r>
            <a:r>
              <a:rPr sz="2800" spc="-85" dirty="0">
                <a:latin typeface="Arial"/>
                <a:cs typeface="Arial"/>
              </a:rPr>
              <a:t>o</a:t>
            </a:r>
            <a:r>
              <a:rPr sz="2800" spc="-95" dirty="0">
                <a:latin typeface="Arial"/>
                <a:cs typeface="Arial"/>
              </a:rPr>
              <a:t>n</a:t>
            </a:r>
            <a:r>
              <a:rPr sz="2800" spc="-245" dirty="0">
                <a:latin typeface="Arial"/>
                <a:cs typeface="Arial"/>
              </a:rPr>
              <a:t>g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85" dirty="0">
                <a:latin typeface="Arial"/>
                <a:cs typeface="Arial"/>
              </a:rPr>
              <a:t>e</a:t>
            </a:r>
            <a:r>
              <a:rPr sz="2800" spc="155" dirty="0">
                <a:latin typeface="Arial"/>
                <a:cs typeface="Arial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-100" dirty="0">
                <a:latin typeface="Arial"/>
                <a:cs typeface="Arial"/>
              </a:rPr>
              <a:t>o</a:t>
            </a:r>
            <a:r>
              <a:rPr sz="2800" spc="-180" dirty="0">
                <a:latin typeface="Arial"/>
                <a:cs typeface="Arial"/>
              </a:rPr>
              <a:t>y</a:t>
            </a:r>
            <a:r>
              <a:rPr sz="2800" spc="-185" dirty="0">
                <a:latin typeface="Arial"/>
                <a:cs typeface="Arial"/>
              </a:rPr>
              <a:t>e</a:t>
            </a:r>
            <a:r>
              <a:rPr sz="2800" spc="-85" dirty="0">
                <a:latin typeface="Arial"/>
                <a:cs typeface="Arial"/>
              </a:rPr>
              <a:t>n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30" dirty="0">
                <a:latin typeface="Arial"/>
                <a:cs typeface="Arial"/>
              </a:rPr>
              <a:t>t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35" dirty="0">
                <a:latin typeface="Arial"/>
                <a:cs typeface="Arial"/>
              </a:rPr>
              <a:t>r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-240" dirty="0">
                <a:latin typeface="Arial"/>
                <a:cs typeface="Arial"/>
              </a:rPr>
              <a:t>s 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120" dirty="0">
                <a:latin typeface="Arial"/>
                <a:cs typeface="Arial"/>
              </a:rPr>
              <a:t>également </a:t>
            </a:r>
            <a:r>
              <a:rPr sz="2800" spc="-155" dirty="0">
                <a:latin typeface="Arial"/>
                <a:cs typeface="Arial"/>
              </a:rPr>
              <a:t>les </a:t>
            </a:r>
            <a:r>
              <a:rPr sz="2800" spc="-114" dirty="0">
                <a:latin typeface="Arial"/>
                <a:cs typeface="Arial"/>
              </a:rPr>
              <a:t>découverts</a:t>
            </a:r>
            <a:r>
              <a:rPr sz="2800" spc="-155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bancaires.</a:t>
            </a:r>
            <a:endParaRPr sz="2800">
              <a:latin typeface="Arial"/>
              <a:cs typeface="Arial"/>
            </a:endParaRPr>
          </a:p>
          <a:p>
            <a:pPr marL="12700" marR="6350">
              <a:lnSpc>
                <a:spcPct val="100000"/>
              </a:lnSpc>
              <a:spcBef>
                <a:spcPts val="675"/>
              </a:spcBef>
              <a:buChar char="•"/>
              <a:tabLst>
                <a:tab pos="137795" algn="l"/>
                <a:tab pos="2814955" algn="l"/>
                <a:tab pos="3776345" algn="l"/>
                <a:tab pos="5227320" algn="l"/>
                <a:tab pos="7211695" algn="l"/>
                <a:tab pos="8046720" algn="l"/>
              </a:tabLst>
            </a:pPr>
            <a:r>
              <a:rPr sz="2800" spc="-250" dirty="0">
                <a:latin typeface="Arial"/>
                <a:cs typeface="Arial"/>
              </a:rPr>
              <a:t>A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-85" dirty="0">
                <a:latin typeface="Arial"/>
                <a:cs typeface="Arial"/>
              </a:rPr>
              <a:t>o</a:t>
            </a:r>
            <a:r>
              <a:rPr sz="2800" spc="35" dirty="0">
                <a:latin typeface="Arial"/>
                <a:cs typeface="Arial"/>
              </a:rPr>
              <a:t>r</a:t>
            </a:r>
            <a:r>
              <a:rPr sz="2800" spc="150" dirty="0">
                <a:latin typeface="Arial"/>
                <a:cs typeface="Arial"/>
              </a:rPr>
              <a:t>t</a:t>
            </a:r>
            <a:r>
              <a:rPr sz="2800" spc="20" dirty="0">
                <a:latin typeface="Arial"/>
                <a:cs typeface="Arial"/>
              </a:rPr>
              <a:t>i</a:t>
            </a:r>
            <a:r>
              <a:rPr sz="2800" spc="-300" dirty="0">
                <a:latin typeface="Arial"/>
                <a:cs typeface="Arial"/>
              </a:rPr>
              <a:t>s</a:t>
            </a:r>
            <a:r>
              <a:rPr sz="2800" spc="-315" dirty="0">
                <a:latin typeface="Arial"/>
                <a:cs typeface="Arial"/>
              </a:rPr>
              <a:t>s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105" dirty="0">
                <a:latin typeface="Arial"/>
                <a:cs typeface="Arial"/>
              </a:rPr>
              <a:t>m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120" dirty="0">
                <a:latin typeface="Arial"/>
                <a:cs typeface="Arial"/>
              </a:rPr>
              <a:t>n</a:t>
            </a:r>
            <a:r>
              <a:rPr sz="2800" spc="155" dirty="0">
                <a:latin typeface="Arial"/>
                <a:cs typeface="Arial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85" dirty="0">
                <a:latin typeface="Arial"/>
                <a:cs typeface="Arial"/>
              </a:rPr>
              <a:t>d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85" dirty="0">
                <a:latin typeface="Arial"/>
                <a:cs typeface="Arial"/>
              </a:rPr>
              <a:t>p</a:t>
            </a:r>
            <a:r>
              <a:rPr sz="2800" spc="35" dirty="0">
                <a:latin typeface="Arial"/>
                <a:cs typeface="Arial"/>
              </a:rPr>
              <a:t>r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-90" dirty="0">
                <a:latin typeface="Arial"/>
                <a:cs typeface="Arial"/>
              </a:rPr>
              <a:t>m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95" dirty="0">
                <a:latin typeface="Arial"/>
                <a:cs typeface="Arial"/>
              </a:rPr>
              <a:t>d</a:t>
            </a:r>
            <a:r>
              <a:rPr sz="2800" spc="-120" dirty="0">
                <a:latin typeface="Arial"/>
                <a:cs typeface="Arial"/>
              </a:rPr>
              <a:t>’</a:t>
            </a:r>
            <a:r>
              <a:rPr sz="2800" spc="-170" dirty="0">
                <a:latin typeface="Arial"/>
                <a:cs typeface="Arial"/>
              </a:rPr>
              <a:t>é</a:t>
            </a:r>
            <a:r>
              <a:rPr sz="2800" spc="-90" dirty="0">
                <a:latin typeface="Arial"/>
                <a:cs typeface="Arial"/>
              </a:rPr>
              <a:t>m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-315" dirty="0">
                <a:latin typeface="Arial"/>
                <a:cs typeface="Arial"/>
              </a:rPr>
              <a:t>s</a:t>
            </a:r>
            <a:r>
              <a:rPr sz="2800" spc="-300" dirty="0">
                <a:latin typeface="Arial"/>
                <a:cs typeface="Arial"/>
              </a:rPr>
              <a:t>s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-85" dirty="0">
                <a:latin typeface="Arial"/>
                <a:cs typeface="Arial"/>
              </a:rPr>
              <a:t>o</a:t>
            </a:r>
            <a:r>
              <a:rPr sz="2800" spc="-90" dirty="0">
                <a:latin typeface="Arial"/>
                <a:cs typeface="Arial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75" dirty="0">
                <a:latin typeface="Arial"/>
                <a:cs typeface="Arial"/>
              </a:rPr>
              <a:t>o</a:t>
            </a:r>
            <a:r>
              <a:rPr sz="2800" spc="-90" dirty="0">
                <a:latin typeface="Arial"/>
                <a:cs typeface="Arial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85" dirty="0">
                <a:latin typeface="Arial"/>
                <a:cs typeface="Arial"/>
              </a:rPr>
              <a:t>d</a:t>
            </a:r>
            <a:r>
              <a:rPr sz="2800" spc="-125" dirty="0">
                <a:latin typeface="Arial"/>
                <a:cs typeface="Arial"/>
              </a:rPr>
              <a:t>e 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Arial"/>
                <a:cs typeface="Arial"/>
              </a:rPr>
              <a:t>remboursement </a:t>
            </a:r>
            <a:r>
              <a:rPr sz="2800" spc="-190" dirty="0">
                <a:latin typeface="Arial"/>
                <a:cs typeface="Arial"/>
              </a:rPr>
              <a:t>des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-90" dirty="0">
                <a:latin typeface="Arial"/>
                <a:cs typeface="Arial"/>
              </a:rPr>
              <a:t>emprunts.</a:t>
            </a:r>
            <a:endParaRPr sz="2800">
              <a:latin typeface="Arial"/>
              <a:cs typeface="Arial"/>
            </a:endParaRPr>
          </a:p>
          <a:p>
            <a:pPr marL="12700" marR="6350">
              <a:lnSpc>
                <a:spcPct val="100000"/>
              </a:lnSpc>
              <a:spcBef>
                <a:spcPts val="670"/>
              </a:spcBef>
              <a:buChar char="•"/>
              <a:tabLst>
                <a:tab pos="217170" algn="l"/>
              </a:tabLst>
            </a:pPr>
            <a:r>
              <a:rPr sz="2800" spc="-95" dirty="0">
                <a:latin typeface="Arial"/>
                <a:cs typeface="Arial"/>
              </a:rPr>
              <a:t>Amortissement </a:t>
            </a:r>
            <a:r>
              <a:rPr sz="2800" spc="-190" dirty="0">
                <a:latin typeface="Arial"/>
                <a:cs typeface="Arial"/>
              </a:rPr>
              <a:t>des </a:t>
            </a:r>
            <a:r>
              <a:rPr sz="2800" spc="-114" dirty="0">
                <a:latin typeface="Arial"/>
                <a:cs typeface="Arial"/>
              </a:rPr>
              <a:t>coûts </a:t>
            </a:r>
            <a:r>
              <a:rPr sz="2800" spc="-215" dirty="0">
                <a:latin typeface="Arial"/>
                <a:cs typeface="Arial"/>
              </a:rPr>
              <a:t>engagés </a:t>
            </a:r>
            <a:r>
              <a:rPr sz="2800" spc="-60" dirty="0">
                <a:latin typeface="Arial"/>
                <a:cs typeface="Arial"/>
              </a:rPr>
              <a:t>pour </a:t>
            </a:r>
            <a:r>
              <a:rPr sz="2800" spc="-45" dirty="0">
                <a:latin typeface="Arial"/>
                <a:cs typeface="Arial"/>
              </a:rPr>
              <a:t>l’obtention </a:t>
            </a:r>
            <a:r>
              <a:rPr sz="2800" spc="-185" dirty="0">
                <a:latin typeface="Arial"/>
                <a:cs typeface="Arial"/>
              </a:rPr>
              <a:t>des  </a:t>
            </a:r>
            <a:r>
              <a:rPr sz="2800" spc="-90" dirty="0">
                <a:latin typeface="Arial"/>
                <a:cs typeface="Arial"/>
              </a:rPr>
              <a:t>emprunts.</a:t>
            </a:r>
            <a:endParaRPr sz="2800">
              <a:latin typeface="Arial"/>
              <a:cs typeface="Arial"/>
            </a:endParaRPr>
          </a:p>
          <a:p>
            <a:pPr marL="12700" marR="5715">
              <a:lnSpc>
                <a:spcPct val="100000"/>
              </a:lnSpc>
              <a:spcBef>
                <a:spcPts val="670"/>
              </a:spcBef>
              <a:buChar char="•"/>
              <a:tabLst>
                <a:tab pos="137795" algn="l"/>
                <a:tab pos="789305" algn="l"/>
                <a:tab pos="2577465" algn="l"/>
                <a:tab pos="3128645" algn="l"/>
                <a:tab pos="4352925" algn="l"/>
                <a:tab pos="5757545" algn="l"/>
                <a:tab pos="6456045" algn="l"/>
                <a:tab pos="8046720" algn="l"/>
              </a:tabLst>
            </a:pPr>
            <a:r>
              <a:rPr sz="2800" spc="-385" dirty="0">
                <a:latin typeface="Arial"/>
                <a:cs typeface="Arial"/>
              </a:rPr>
              <a:t>L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spc="-310" dirty="0">
                <a:latin typeface="Times New Roman"/>
                <a:cs typeface="Times New Roman"/>
              </a:rPr>
              <a:t>	</a:t>
            </a:r>
            <a:r>
              <a:rPr sz="2800" spc="-95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45" dirty="0">
                <a:latin typeface="Arial"/>
                <a:cs typeface="Arial"/>
              </a:rPr>
              <a:t>f</a:t>
            </a:r>
            <a:r>
              <a:rPr sz="2800" dirty="0">
                <a:latin typeface="Arial"/>
                <a:cs typeface="Arial"/>
              </a:rPr>
              <a:t>f</a:t>
            </a:r>
            <a:r>
              <a:rPr sz="2800" spc="-170" dirty="0">
                <a:latin typeface="Arial"/>
                <a:cs typeface="Arial"/>
              </a:rPr>
              <a:t>é</a:t>
            </a:r>
            <a:r>
              <a:rPr sz="2800" spc="10" dirty="0">
                <a:latin typeface="Arial"/>
                <a:cs typeface="Arial"/>
              </a:rPr>
              <a:t>r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95" dirty="0">
                <a:latin typeface="Arial"/>
                <a:cs typeface="Arial"/>
              </a:rPr>
              <a:t>n</a:t>
            </a:r>
            <a:r>
              <a:rPr sz="2800" spc="-215" dirty="0">
                <a:latin typeface="Arial"/>
                <a:cs typeface="Arial"/>
              </a:rPr>
              <a:t>c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95" dirty="0">
                <a:latin typeface="Arial"/>
                <a:cs typeface="Arial"/>
              </a:rPr>
              <a:t>d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15" dirty="0">
                <a:latin typeface="Arial"/>
                <a:cs typeface="Arial"/>
              </a:rPr>
              <a:t>c</a:t>
            </a:r>
            <a:r>
              <a:rPr sz="2800" spc="-95" dirty="0">
                <a:latin typeface="Arial"/>
                <a:cs typeface="Arial"/>
              </a:rPr>
              <a:t>h</a:t>
            </a:r>
            <a:r>
              <a:rPr sz="2800" spc="-220" dirty="0">
                <a:latin typeface="Arial"/>
                <a:cs typeface="Arial"/>
              </a:rPr>
              <a:t>a</a:t>
            </a:r>
            <a:r>
              <a:rPr sz="2800" spc="-95" dirty="0">
                <a:latin typeface="Arial"/>
                <a:cs typeface="Arial"/>
              </a:rPr>
              <a:t>n</a:t>
            </a:r>
            <a:r>
              <a:rPr sz="2800" spc="-270" dirty="0">
                <a:latin typeface="Arial"/>
                <a:cs typeface="Arial"/>
              </a:rPr>
              <a:t>g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l</a:t>
            </a:r>
            <a:r>
              <a:rPr sz="2800" spc="-240" dirty="0">
                <a:latin typeface="Arial"/>
                <a:cs typeface="Arial"/>
              </a:rPr>
              <a:t>a</a:t>
            </a:r>
            <a:r>
              <a:rPr sz="2800" spc="150" dirty="0">
                <a:latin typeface="Arial"/>
                <a:cs typeface="Arial"/>
              </a:rPr>
              <a:t>t</a:t>
            </a:r>
            <a:r>
              <a:rPr sz="2800" spc="5" dirty="0">
                <a:latin typeface="Arial"/>
                <a:cs typeface="Arial"/>
              </a:rPr>
              <a:t>i</a:t>
            </a:r>
            <a:r>
              <a:rPr sz="2800" spc="-170" dirty="0">
                <a:latin typeface="Arial"/>
                <a:cs typeface="Arial"/>
              </a:rPr>
              <a:t>ve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29" dirty="0">
                <a:latin typeface="Arial"/>
                <a:cs typeface="Arial"/>
              </a:rPr>
              <a:t>a</a:t>
            </a:r>
            <a:r>
              <a:rPr sz="2800" spc="-95" dirty="0">
                <a:latin typeface="Arial"/>
                <a:cs typeface="Arial"/>
              </a:rPr>
              <a:t>u</a:t>
            </a:r>
            <a:r>
              <a:rPr sz="2800" spc="-190" dirty="0">
                <a:latin typeface="Arial"/>
                <a:cs typeface="Arial"/>
              </a:rPr>
              <a:t>x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70" dirty="0">
                <a:latin typeface="Arial"/>
                <a:cs typeface="Arial"/>
              </a:rPr>
              <a:t>e</a:t>
            </a:r>
            <a:r>
              <a:rPr sz="2800" spc="-90" dirty="0">
                <a:latin typeface="Arial"/>
                <a:cs typeface="Arial"/>
              </a:rPr>
              <a:t>m</a:t>
            </a:r>
            <a:r>
              <a:rPr sz="2800" spc="-95" dirty="0">
                <a:latin typeface="Arial"/>
                <a:cs typeface="Arial"/>
              </a:rPr>
              <a:t>p</a:t>
            </a:r>
            <a:r>
              <a:rPr sz="2800" spc="45" dirty="0">
                <a:latin typeface="Arial"/>
                <a:cs typeface="Arial"/>
              </a:rPr>
              <a:t>r</a:t>
            </a:r>
            <a:r>
              <a:rPr sz="2800" spc="-85" dirty="0">
                <a:latin typeface="Arial"/>
                <a:cs typeface="Arial"/>
              </a:rPr>
              <a:t>u</a:t>
            </a:r>
            <a:r>
              <a:rPr sz="2800" spc="-120" dirty="0">
                <a:latin typeface="Arial"/>
                <a:cs typeface="Arial"/>
              </a:rPr>
              <a:t>n</a:t>
            </a:r>
            <a:r>
              <a:rPr sz="2800" spc="165" dirty="0">
                <a:latin typeface="Arial"/>
                <a:cs typeface="Arial"/>
              </a:rPr>
              <a:t>t</a:t>
            </a:r>
            <a:r>
              <a:rPr sz="2800" spc="-310" dirty="0">
                <a:latin typeface="Arial"/>
                <a:cs typeface="Arial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60" dirty="0">
                <a:latin typeface="Arial"/>
                <a:cs typeface="Arial"/>
              </a:rPr>
              <a:t>e</a:t>
            </a:r>
            <a:r>
              <a:rPr sz="2800" spc="-70" dirty="0">
                <a:latin typeface="Arial"/>
                <a:cs typeface="Arial"/>
              </a:rPr>
              <a:t>n 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Arial"/>
                <a:cs typeface="Arial"/>
              </a:rPr>
              <a:t>devises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spc="-125" dirty="0">
                <a:latin typeface="Arial"/>
                <a:cs typeface="Arial"/>
              </a:rPr>
              <a:t>étrangères.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FE1A23-597F-B7F2-0280-599147193B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63</a:t>
            </a:fld>
            <a:endParaRPr lang="fr-FR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61904" y="1086103"/>
            <a:ext cx="42811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IAS 23 Coûts</a:t>
            </a:r>
            <a:r>
              <a:rPr sz="3200" spc="-110" dirty="0"/>
              <a:t> </a:t>
            </a:r>
            <a:r>
              <a:rPr sz="3200" spc="-5" dirty="0"/>
              <a:t>d'emprunt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060">
              <a:lnSpc>
                <a:spcPct val="100000"/>
              </a:lnSpc>
              <a:spcBef>
                <a:spcPts val="95"/>
              </a:spcBef>
            </a:pPr>
            <a:r>
              <a:rPr spc="-285" dirty="0"/>
              <a:t>Les </a:t>
            </a:r>
            <a:r>
              <a:rPr spc="-70" dirty="0"/>
              <a:t>entités doivent </a:t>
            </a:r>
            <a:r>
              <a:rPr spc="-25" dirty="0"/>
              <a:t>fournir </a:t>
            </a:r>
            <a:r>
              <a:rPr spc="-155" dirty="0"/>
              <a:t>les </a:t>
            </a:r>
            <a:r>
              <a:rPr spc="-70" dirty="0"/>
              <a:t>informations </a:t>
            </a:r>
            <a:r>
              <a:rPr spc="-140" dirty="0"/>
              <a:t>suivantes</a:t>
            </a:r>
            <a:r>
              <a:rPr spc="-229" dirty="0"/>
              <a:t> </a:t>
            </a:r>
            <a:r>
              <a:rPr spc="-30" dirty="0"/>
              <a:t>:</a:t>
            </a:r>
          </a:p>
          <a:p>
            <a:pPr marL="86360">
              <a:lnSpc>
                <a:spcPct val="100000"/>
              </a:lnSpc>
              <a:spcBef>
                <a:spcPts val="45"/>
              </a:spcBef>
            </a:pPr>
            <a:endParaRPr sz="3550"/>
          </a:p>
          <a:p>
            <a:pPr marL="99060" marR="5080">
              <a:lnSpc>
                <a:spcPct val="100000"/>
              </a:lnSpc>
              <a:buSzPct val="96428"/>
              <a:buFont typeface="Wingdings"/>
              <a:buChar char=""/>
              <a:tabLst>
                <a:tab pos="379095" algn="l"/>
              </a:tabLst>
            </a:pPr>
            <a:r>
              <a:rPr b="1" spc="-340" dirty="0">
                <a:latin typeface="Arial"/>
                <a:cs typeface="Arial"/>
              </a:rPr>
              <a:t>Le </a:t>
            </a:r>
            <a:r>
              <a:rPr b="1" spc="-165" dirty="0">
                <a:latin typeface="Arial"/>
                <a:cs typeface="Arial"/>
              </a:rPr>
              <a:t>taux </a:t>
            </a:r>
            <a:r>
              <a:rPr b="1" spc="-150" dirty="0">
                <a:latin typeface="Arial"/>
                <a:cs typeface="Arial"/>
              </a:rPr>
              <a:t>utilisé </a:t>
            </a:r>
            <a:r>
              <a:rPr b="1" spc="-185" dirty="0">
                <a:latin typeface="Arial"/>
                <a:cs typeface="Arial"/>
              </a:rPr>
              <a:t>pour </a:t>
            </a:r>
            <a:r>
              <a:rPr b="1" spc="-140" dirty="0">
                <a:latin typeface="Arial"/>
                <a:cs typeface="Arial"/>
              </a:rPr>
              <a:t>déterminer </a:t>
            </a:r>
            <a:r>
              <a:rPr b="1" spc="-125" dirty="0">
                <a:latin typeface="Arial"/>
                <a:cs typeface="Arial"/>
              </a:rPr>
              <a:t>le </a:t>
            </a:r>
            <a:r>
              <a:rPr b="1" spc="-150" dirty="0">
                <a:latin typeface="Arial"/>
                <a:cs typeface="Arial"/>
              </a:rPr>
              <a:t>montant </a:t>
            </a:r>
            <a:r>
              <a:rPr b="1" spc="-275" dirty="0">
                <a:latin typeface="Arial"/>
                <a:cs typeface="Arial"/>
              </a:rPr>
              <a:t>des </a:t>
            </a:r>
            <a:r>
              <a:rPr b="1" spc="-250" dirty="0">
                <a:latin typeface="Arial"/>
                <a:cs typeface="Arial"/>
              </a:rPr>
              <a:t>coûts  </a:t>
            </a:r>
            <a:r>
              <a:rPr b="1" spc="-150" dirty="0">
                <a:latin typeface="Arial"/>
                <a:cs typeface="Arial"/>
              </a:rPr>
              <a:t>d'emprunt </a:t>
            </a:r>
            <a:r>
              <a:rPr b="1" spc="-190" dirty="0">
                <a:latin typeface="Arial"/>
                <a:cs typeface="Arial"/>
              </a:rPr>
              <a:t>pouvant </a:t>
            </a:r>
            <a:r>
              <a:rPr b="1" spc="-110" dirty="0">
                <a:latin typeface="Arial"/>
                <a:cs typeface="Arial"/>
              </a:rPr>
              <a:t>être </a:t>
            </a:r>
            <a:r>
              <a:rPr b="1" spc="-220" dirty="0">
                <a:latin typeface="Arial"/>
                <a:cs typeface="Arial"/>
              </a:rPr>
              <a:t>incorporés </a:t>
            </a:r>
            <a:r>
              <a:rPr b="1" spc="-265" dirty="0">
                <a:latin typeface="Arial"/>
                <a:cs typeface="Arial"/>
              </a:rPr>
              <a:t>dans </a:t>
            </a:r>
            <a:r>
              <a:rPr b="1" spc="-125" dirty="0">
                <a:latin typeface="Arial"/>
                <a:cs typeface="Arial"/>
              </a:rPr>
              <a:t>le </a:t>
            </a:r>
            <a:r>
              <a:rPr b="1" spc="-200" dirty="0">
                <a:latin typeface="Arial"/>
                <a:cs typeface="Arial"/>
              </a:rPr>
              <a:t>coût</a:t>
            </a:r>
            <a:r>
              <a:rPr b="1" spc="185" dirty="0">
                <a:latin typeface="Arial"/>
                <a:cs typeface="Arial"/>
              </a:rPr>
              <a:t> </a:t>
            </a:r>
            <a:r>
              <a:rPr b="1" spc="-160" dirty="0">
                <a:latin typeface="Arial"/>
                <a:cs typeface="Arial"/>
              </a:rPr>
              <a:t>d'actifs.</a:t>
            </a:r>
          </a:p>
          <a:p>
            <a:pPr marL="86360">
              <a:lnSpc>
                <a:spcPct val="100000"/>
              </a:lnSpc>
              <a:spcBef>
                <a:spcPts val="45"/>
              </a:spcBef>
              <a:buFont typeface="Wingdings"/>
              <a:buChar char=""/>
            </a:pPr>
            <a:endParaRPr sz="4050">
              <a:latin typeface="Arial"/>
              <a:cs typeface="Arial"/>
            </a:endParaRPr>
          </a:p>
          <a:p>
            <a:pPr marL="99060" marR="5080">
              <a:lnSpc>
                <a:spcPct val="100000"/>
              </a:lnSpc>
              <a:buSzPct val="96428"/>
              <a:buFont typeface="Wingdings"/>
              <a:buChar char=""/>
              <a:tabLst>
                <a:tab pos="379095" algn="l"/>
                <a:tab pos="866775" algn="l"/>
                <a:tab pos="1360805" algn="l"/>
                <a:tab pos="2300605" algn="l"/>
                <a:tab pos="2971165" algn="l"/>
                <a:tab pos="3029585" algn="l"/>
                <a:tab pos="3925570" algn="l"/>
                <a:tab pos="4004945" algn="l"/>
                <a:tab pos="5407025" algn="l"/>
                <a:tab pos="5644515" algn="l"/>
                <a:tab pos="6386830" algn="l"/>
                <a:tab pos="7258684" algn="l"/>
                <a:tab pos="7371080" algn="l"/>
                <a:tab pos="8232140" algn="l"/>
              </a:tabLst>
            </a:pPr>
            <a:r>
              <a:rPr b="1" spc="-525" dirty="0">
                <a:latin typeface="Arial"/>
                <a:cs typeface="Arial"/>
              </a:rPr>
              <a:t>L</a:t>
            </a:r>
            <a:r>
              <a:rPr b="1" spc="-150" dirty="0">
                <a:latin typeface="Arial"/>
                <a:cs typeface="Arial"/>
              </a:rPr>
              <a:t>e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b="1" spc="-215" dirty="0">
                <a:latin typeface="Arial"/>
                <a:cs typeface="Arial"/>
              </a:rPr>
              <a:t>mo</a:t>
            </a:r>
            <a:r>
              <a:rPr b="1" spc="-235" dirty="0">
                <a:latin typeface="Arial"/>
                <a:cs typeface="Arial"/>
              </a:rPr>
              <a:t>n</a:t>
            </a:r>
            <a:r>
              <a:rPr b="1" spc="10" dirty="0">
                <a:latin typeface="Arial"/>
                <a:cs typeface="Arial"/>
              </a:rPr>
              <a:t>t</a:t>
            </a:r>
            <a:r>
              <a:rPr b="1" spc="-185" dirty="0">
                <a:latin typeface="Arial"/>
                <a:cs typeface="Arial"/>
              </a:rPr>
              <a:t>a</a:t>
            </a:r>
            <a:r>
              <a:rPr b="1" spc="-235" dirty="0">
                <a:latin typeface="Arial"/>
                <a:cs typeface="Arial"/>
              </a:rPr>
              <a:t>n</a:t>
            </a:r>
            <a:r>
              <a:rPr b="1" spc="35" dirty="0">
                <a:latin typeface="Arial"/>
                <a:cs typeface="Arial"/>
              </a:rPr>
              <a:t>t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b="1" spc="-215" dirty="0">
                <a:latin typeface="Arial"/>
                <a:cs typeface="Arial"/>
              </a:rPr>
              <a:t>d</a:t>
            </a:r>
            <a:r>
              <a:rPr b="1" spc="-155" dirty="0">
                <a:latin typeface="Arial"/>
                <a:cs typeface="Arial"/>
              </a:rPr>
              <a:t>e</a:t>
            </a:r>
            <a:r>
              <a:rPr b="1" spc="-445" dirty="0">
                <a:latin typeface="Arial"/>
                <a:cs typeface="Arial"/>
              </a:rPr>
              <a:t>s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b="1" spc="-400" dirty="0">
                <a:latin typeface="Arial"/>
                <a:cs typeface="Arial"/>
              </a:rPr>
              <a:t>c</a:t>
            </a:r>
            <a:r>
              <a:rPr b="1" spc="-215" dirty="0">
                <a:latin typeface="Arial"/>
                <a:cs typeface="Arial"/>
              </a:rPr>
              <a:t>oû</a:t>
            </a:r>
            <a:r>
              <a:rPr b="1" spc="35" dirty="0">
                <a:latin typeface="Arial"/>
                <a:cs typeface="Arial"/>
              </a:rPr>
              <a:t>t</a:t>
            </a:r>
            <a:r>
              <a:rPr b="1" spc="-445" dirty="0">
                <a:latin typeface="Arial"/>
                <a:cs typeface="Arial"/>
              </a:rPr>
              <a:t>s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b="1" spc="-215" dirty="0">
                <a:latin typeface="Arial"/>
                <a:cs typeface="Arial"/>
              </a:rPr>
              <a:t>d</a:t>
            </a:r>
            <a:r>
              <a:rPr b="1" spc="-20" dirty="0">
                <a:latin typeface="Arial"/>
                <a:cs typeface="Arial"/>
              </a:rPr>
              <a:t>'</a:t>
            </a:r>
            <a:r>
              <a:rPr b="1" spc="-155" dirty="0">
                <a:latin typeface="Arial"/>
                <a:cs typeface="Arial"/>
              </a:rPr>
              <a:t>e</a:t>
            </a:r>
            <a:r>
              <a:rPr b="1" spc="-215" dirty="0">
                <a:latin typeface="Arial"/>
                <a:cs typeface="Arial"/>
              </a:rPr>
              <a:t>mp</a:t>
            </a:r>
            <a:r>
              <a:rPr b="1" spc="-100" dirty="0">
                <a:latin typeface="Arial"/>
                <a:cs typeface="Arial"/>
              </a:rPr>
              <a:t>r</a:t>
            </a:r>
            <a:r>
              <a:rPr b="1" spc="-215" dirty="0">
                <a:latin typeface="Arial"/>
                <a:cs typeface="Arial"/>
              </a:rPr>
              <a:t>u</a:t>
            </a:r>
            <a:r>
              <a:rPr b="1" spc="-235" dirty="0">
                <a:latin typeface="Arial"/>
                <a:cs typeface="Arial"/>
              </a:rPr>
              <a:t>n</a:t>
            </a:r>
            <a:r>
              <a:rPr b="1" spc="35" dirty="0">
                <a:latin typeface="Arial"/>
                <a:cs typeface="Arial"/>
              </a:rPr>
              <a:t>t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b="1" spc="-100" dirty="0">
                <a:latin typeface="Arial"/>
                <a:cs typeface="Arial"/>
              </a:rPr>
              <a:t>i</a:t>
            </a:r>
            <a:r>
              <a:rPr b="1" spc="-215" dirty="0">
                <a:latin typeface="Arial"/>
                <a:cs typeface="Arial"/>
              </a:rPr>
              <a:t>n</a:t>
            </a:r>
            <a:r>
              <a:rPr b="1" spc="-400" dirty="0">
                <a:latin typeface="Arial"/>
                <a:cs typeface="Arial"/>
              </a:rPr>
              <a:t>c</a:t>
            </a:r>
            <a:r>
              <a:rPr b="1" spc="-215" dirty="0">
                <a:latin typeface="Arial"/>
                <a:cs typeface="Arial"/>
              </a:rPr>
              <a:t>o</a:t>
            </a:r>
            <a:r>
              <a:rPr b="1" spc="-90" dirty="0">
                <a:latin typeface="Arial"/>
                <a:cs typeface="Arial"/>
              </a:rPr>
              <a:t>r</a:t>
            </a:r>
            <a:r>
              <a:rPr b="1" spc="-215" dirty="0">
                <a:latin typeface="Arial"/>
                <a:cs typeface="Arial"/>
              </a:rPr>
              <a:t>po</a:t>
            </a:r>
            <a:r>
              <a:rPr b="1" spc="-135" dirty="0">
                <a:latin typeface="Arial"/>
                <a:cs typeface="Arial"/>
              </a:rPr>
              <a:t>r</a:t>
            </a:r>
            <a:r>
              <a:rPr b="1" spc="-155" dirty="0">
                <a:latin typeface="Arial"/>
                <a:cs typeface="Arial"/>
              </a:rPr>
              <a:t>é</a:t>
            </a:r>
            <a:r>
              <a:rPr b="1" spc="-445" dirty="0">
                <a:latin typeface="Arial"/>
                <a:cs typeface="Arial"/>
              </a:rPr>
              <a:t>s</a:t>
            </a:r>
            <a:r>
              <a:rPr dirty="0">
                <a:latin typeface="Times New Roman"/>
                <a:cs typeface="Times New Roman"/>
              </a:rPr>
              <a:t>		</a:t>
            </a:r>
            <a:r>
              <a:rPr b="1" spc="-200" dirty="0">
                <a:latin typeface="Arial"/>
                <a:cs typeface="Arial"/>
              </a:rPr>
              <a:t>d</a:t>
            </a:r>
            <a:r>
              <a:rPr b="1" spc="-185" dirty="0">
                <a:latin typeface="Arial"/>
                <a:cs typeface="Arial"/>
              </a:rPr>
              <a:t>a</a:t>
            </a:r>
            <a:r>
              <a:rPr b="1" spc="-200" dirty="0">
                <a:latin typeface="Arial"/>
                <a:cs typeface="Arial"/>
              </a:rPr>
              <a:t>n</a:t>
            </a:r>
            <a:r>
              <a:rPr b="1" spc="-445" dirty="0">
                <a:latin typeface="Arial"/>
                <a:cs typeface="Arial"/>
              </a:rPr>
              <a:t>s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b="1" spc="-100" dirty="0">
                <a:latin typeface="Arial"/>
                <a:cs typeface="Arial"/>
              </a:rPr>
              <a:t>l</a:t>
            </a:r>
            <a:r>
              <a:rPr b="1" spc="-114" dirty="0">
                <a:latin typeface="Arial"/>
                <a:cs typeface="Arial"/>
              </a:rPr>
              <a:t>e 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b="1" spc="-400" dirty="0">
                <a:latin typeface="Arial"/>
                <a:cs typeface="Arial"/>
              </a:rPr>
              <a:t>c</a:t>
            </a:r>
            <a:r>
              <a:rPr b="1" spc="-215" dirty="0">
                <a:latin typeface="Arial"/>
                <a:cs typeface="Arial"/>
              </a:rPr>
              <a:t>oû</a:t>
            </a:r>
            <a:r>
              <a:rPr b="1" spc="35" dirty="0">
                <a:latin typeface="Arial"/>
                <a:cs typeface="Arial"/>
              </a:rPr>
              <a:t>t</a:t>
            </a:r>
            <a:r>
              <a:rPr dirty="0">
                <a:latin typeface="Times New Roman"/>
                <a:cs typeface="Times New Roman"/>
              </a:rPr>
              <a:t>		</a:t>
            </a:r>
            <a:r>
              <a:rPr b="1" spc="-215" dirty="0">
                <a:latin typeface="Arial"/>
                <a:cs typeface="Arial"/>
              </a:rPr>
              <a:t>d</a:t>
            </a:r>
            <a:r>
              <a:rPr b="1" spc="-20" dirty="0">
                <a:latin typeface="Arial"/>
                <a:cs typeface="Arial"/>
              </a:rPr>
              <a:t>'</a:t>
            </a:r>
            <a:r>
              <a:rPr b="1" spc="-185" dirty="0">
                <a:latin typeface="Arial"/>
                <a:cs typeface="Arial"/>
              </a:rPr>
              <a:t>a</a:t>
            </a:r>
            <a:r>
              <a:rPr b="1" spc="-385" dirty="0">
                <a:latin typeface="Arial"/>
                <a:cs typeface="Arial"/>
              </a:rPr>
              <a:t>c</a:t>
            </a:r>
            <a:r>
              <a:rPr b="1" spc="35" dirty="0">
                <a:latin typeface="Arial"/>
                <a:cs typeface="Arial"/>
              </a:rPr>
              <a:t>t</a:t>
            </a:r>
            <a:r>
              <a:rPr b="1" spc="-100" dirty="0">
                <a:latin typeface="Arial"/>
                <a:cs typeface="Arial"/>
              </a:rPr>
              <a:t>i</a:t>
            </a:r>
            <a:r>
              <a:rPr b="1" spc="-75" dirty="0">
                <a:latin typeface="Arial"/>
                <a:cs typeface="Arial"/>
              </a:rPr>
              <a:t>f</a:t>
            </a:r>
            <a:r>
              <a:rPr b="1" spc="-445" dirty="0">
                <a:latin typeface="Arial"/>
                <a:cs typeface="Arial"/>
              </a:rPr>
              <a:t>s</a:t>
            </a:r>
            <a:r>
              <a:rPr dirty="0">
                <a:latin typeface="Times New Roman"/>
                <a:cs typeface="Times New Roman"/>
              </a:rPr>
              <a:t>		</a:t>
            </a:r>
            <a:r>
              <a:rPr b="1" spc="-185" dirty="0">
                <a:latin typeface="Arial"/>
                <a:cs typeface="Arial"/>
              </a:rPr>
              <a:t>a</a:t>
            </a:r>
            <a:r>
              <a:rPr b="1" spc="-210" dirty="0">
                <a:latin typeface="Arial"/>
                <a:cs typeface="Arial"/>
              </a:rPr>
              <a:t>u</a:t>
            </a:r>
            <a:r>
              <a:rPr dirty="0">
                <a:latin typeface="Times New Roman"/>
                <a:cs typeface="Times New Roman"/>
              </a:rPr>
              <a:t>		</a:t>
            </a:r>
            <a:r>
              <a:rPr b="1" spc="-400" dirty="0">
                <a:latin typeface="Arial"/>
                <a:cs typeface="Arial"/>
              </a:rPr>
              <a:t>c</a:t>
            </a:r>
            <a:r>
              <a:rPr b="1" spc="-215" dirty="0">
                <a:latin typeface="Arial"/>
                <a:cs typeface="Arial"/>
              </a:rPr>
              <a:t>ou</a:t>
            </a:r>
            <a:r>
              <a:rPr b="1" spc="-135" dirty="0">
                <a:latin typeface="Arial"/>
                <a:cs typeface="Arial"/>
              </a:rPr>
              <a:t>r</a:t>
            </a:r>
            <a:r>
              <a:rPr b="1" spc="-445" dirty="0">
                <a:latin typeface="Arial"/>
                <a:cs typeface="Arial"/>
              </a:rPr>
              <a:t>s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b="1" spc="-215" dirty="0">
                <a:latin typeface="Arial"/>
                <a:cs typeface="Arial"/>
              </a:rPr>
              <a:t>d</a:t>
            </a:r>
            <a:r>
              <a:rPr b="1" spc="-150" dirty="0">
                <a:latin typeface="Arial"/>
                <a:cs typeface="Arial"/>
              </a:rPr>
              <a:t>e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b="1" spc="-100" dirty="0">
                <a:latin typeface="Arial"/>
                <a:cs typeface="Arial"/>
              </a:rPr>
              <a:t>l</a:t>
            </a:r>
            <a:r>
              <a:rPr b="1" spc="-180" dirty="0">
                <a:latin typeface="Arial"/>
                <a:cs typeface="Arial"/>
              </a:rPr>
              <a:t>a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b="1" spc="-215" dirty="0">
                <a:latin typeface="Arial"/>
                <a:cs typeface="Arial"/>
              </a:rPr>
              <a:t>p</a:t>
            </a:r>
            <a:r>
              <a:rPr b="1" spc="-155" dirty="0">
                <a:latin typeface="Arial"/>
                <a:cs typeface="Arial"/>
              </a:rPr>
              <a:t>é</a:t>
            </a:r>
            <a:r>
              <a:rPr b="1" spc="-100" dirty="0">
                <a:latin typeface="Arial"/>
                <a:cs typeface="Arial"/>
              </a:rPr>
              <a:t>ri</a:t>
            </a:r>
            <a:r>
              <a:rPr b="1" spc="-215" dirty="0">
                <a:latin typeface="Arial"/>
                <a:cs typeface="Arial"/>
              </a:rPr>
              <a:t>o</a:t>
            </a:r>
            <a:r>
              <a:rPr b="1" spc="-200" dirty="0">
                <a:latin typeface="Arial"/>
                <a:cs typeface="Arial"/>
              </a:rPr>
              <a:t>d</a:t>
            </a:r>
            <a:r>
              <a:rPr b="1" spc="-145" dirty="0">
                <a:latin typeface="Arial"/>
                <a:cs typeface="Arial"/>
              </a:rPr>
              <a:t>e</a:t>
            </a:r>
            <a:r>
              <a:rPr b="1" spc="-35" dirty="0">
                <a:latin typeface="Arial"/>
                <a:cs typeface="Arial"/>
              </a:rPr>
              <a:t>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54A471-959F-67B1-F622-0854E1F96C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64</a:t>
            </a:fld>
            <a:endParaRPr lang="fr-FR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929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61904" y="397255"/>
            <a:ext cx="42811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IAS 23 Coûts</a:t>
            </a:r>
            <a:r>
              <a:rPr sz="3200" spc="-110" dirty="0"/>
              <a:t> </a:t>
            </a:r>
            <a:r>
              <a:rPr sz="3200" spc="-5" dirty="0"/>
              <a:t>d'emprunt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96068" y="1468627"/>
            <a:ext cx="8750300" cy="5585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245" dirty="0">
                <a:latin typeface="Arial"/>
                <a:cs typeface="Arial"/>
              </a:rPr>
              <a:t>Les </a:t>
            </a:r>
            <a:r>
              <a:rPr sz="2400" spc="-100" dirty="0">
                <a:latin typeface="Arial"/>
                <a:cs typeface="Arial"/>
              </a:rPr>
              <a:t>coûts </a:t>
            </a:r>
            <a:r>
              <a:rPr sz="2400" spc="-75" dirty="0">
                <a:latin typeface="Arial"/>
                <a:cs typeface="Arial"/>
              </a:rPr>
              <a:t>d’emprunts </a:t>
            </a:r>
            <a:r>
              <a:rPr sz="2400" spc="-55" dirty="0">
                <a:latin typeface="Arial"/>
                <a:cs typeface="Arial"/>
              </a:rPr>
              <a:t>doivent </a:t>
            </a:r>
            <a:r>
              <a:rPr sz="2400" spc="-40" dirty="0">
                <a:latin typeface="Arial"/>
                <a:cs typeface="Arial"/>
              </a:rPr>
              <a:t>être </a:t>
            </a:r>
            <a:r>
              <a:rPr sz="2400" spc="-90" dirty="0">
                <a:latin typeface="Arial"/>
                <a:cs typeface="Arial"/>
              </a:rPr>
              <a:t>intégrés </a:t>
            </a:r>
            <a:r>
              <a:rPr sz="2400" spc="-155" dirty="0">
                <a:latin typeface="Arial"/>
                <a:cs typeface="Arial"/>
              </a:rPr>
              <a:t>dans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60" dirty="0">
                <a:latin typeface="Arial"/>
                <a:cs typeface="Arial"/>
              </a:rPr>
              <a:t>coût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80" dirty="0">
                <a:latin typeface="Arial"/>
                <a:cs typeface="Arial"/>
              </a:rPr>
              <a:t>tous 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80" dirty="0">
                <a:latin typeface="Arial"/>
                <a:cs typeface="Arial"/>
              </a:rPr>
              <a:t>actifs </a:t>
            </a:r>
            <a:r>
              <a:rPr sz="2400" spc="-70" dirty="0">
                <a:latin typeface="Arial"/>
                <a:cs typeface="Arial"/>
              </a:rPr>
              <a:t>qualifiés. </a:t>
            </a:r>
            <a:r>
              <a:rPr sz="2400" spc="-110" dirty="0">
                <a:latin typeface="Arial"/>
                <a:cs typeface="Arial"/>
              </a:rPr>
              <a:t>Cette </a:t>
            </a:r>
            <a:r>
              <a:rPr sz="2400" spc="-70" dirty="0">
                <a:latin typeface="Arial"/>
                <a:cs typeface="Arial"/>
              </a:rPr>
              <a:t>disposition </a:t>
            </a:r>
            <a:r>
              <a:rPr sz="2400" spc="-100" dirty="0">
                <a:latin typeface="Arial"/>
                <a:cs typeface="Arial"/>
              </a:rPr>
              <a:t>est </a:t>
            </a:r>
            <a:r>
              <a:rPr sz="2400" spc="-120" dirty="0">
                <a:latin typeface="Arial"/>
                <a:cs typeface="Arial"/>
              </a:rPr>
              <a:t>devenue </a:t>
            </a:r>
            <a:r>
              <a:rPr sz="2400" spc="-65" dirty="0">
                <a:latin typeface="Arial"/>
                <a:cs typeface="Arial"/>
              </a:rPr>
              <a:t>obligatoire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65" dirty="0">
                <a:latin typeface="Arial"/>
                <a:cs typeface="Arial"/>
              </a:rPr>
              <a:t>compter  </a:t>
            </a:r>
            <a:r>
              <a:rPr sz="2400" spc="-80" dirty="0">
                <a:latin typeface="Arial"/>
                <a:cs typeface="Arial"/>
              </a:rPr>
              <a:t>du </a:t>
            </a:r>
            <a:r>
              <a:rPr sz="2400" spc="-50" dirty="0">
                <a:latin typeface="Arial"/>
                <a:cs typeface="Arial"/>
              </a:rPr>
              <a:t>01/01/2009 </a:t>
            </a:r>
            <a:r>
              <a:rPr sz="2400" spc="-100" dirty="0">
                <a:latin typeface="Arial"/>
                <a:cs typeface="Arial"/>
              </a:rPr>
              <a:t>(avant </a:t>
            </a:r>
            <a:r>
              <a:rPr sz="2400" spc="-55" dirty="0">
                <a:latin typeface="Arial"/>
                <a:cs typeface="Arial"/>
              </a:rPr>
              <a:t>cette </a:t>
            </a:r>
            <a:r>
              <a:rPr sz="2400" spc="-80" dirty="0">
                <a:latin typeface="Arial"/>
                <a:cs typeface="Arial"/>
              </a:rPr>
              <a:t>date </a:t>
            </a:r>
            <a:r>
              <a:rPr sz="2400" spc="-40" dirty="0">
                <a:latin typeface="Arial"/>
                <a:cs typeface="Arial"/>
              </a:rPr>
              <a:t>l’intégration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95" dirty="0">
                <a:latin typeface="Arial"/>
                <a:cs typeface="Arial"/>
              </a:rPr>
              <a:t>ces </a:t>
            </a:r>
            <a:r>
              <a:rPr sz="2400" spc="-105" dirty="0">
                <a:latin typeface="Arial"/>
                <a:cs typeface="Arial"/>
              </a:rPr>
              <a:t>coûts </a:t>
            </a:r>
            <a:r>
              <a:rPr sz="2400" spc="-20" dirty="0">
                <a:latin typeface="Arial"/>
                <a:cs typeface="Arial"/>
              </a:rPr>
              <a:t>était  </a:t>
            </a:r>
            <a:r>
              <a:rPr sz="2400" spc="-100" dirty="0">
                <a:latin typeface="Arial"/>
                <a:cs typeface="Arial"/>
              </a:rPr>
              <a:t>une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option).</a:t>
            </a:r>
            <a:endParaRPr sz="2400">
              <a:latin typeface="Arial"/>
              <a:cs typeface="Arial"/>
            </a:endParaRPr>
          </a:p>
          <a:p>
            <a:pPr marL="12700" marR="8255" algn="just">
              <a:lnSpc>
                <a:spcPct val="100000"/>
              </a:lnSpc>
              <a:spcBef>
                <a:spcPts val="575"/>
              </a:spcBef>
            </a:pPr>
            <a:r>
              <a:rPr sz="2400" spc="-240" dirty="0">
                <a:latin typeface="Arial"/>
                <a:cs typeface="Arial"/>
              </a:rPr>
              <a:t>Le </a:t>
            </a:r>
            <a:r>
              <a:rPr sz="2400" spc="-60" dirty="0">
                <a:latin typeface="Arial"/>
                <a:cs typeface="Arial"/>
              </a:rPr>
              <a:t>coût d’emprunt </a:t>
            </a:r>
            <a:r>
              <a:rPr sz="2400" spc="-5" dirty="0">
                <a:latin typeface="Arial"/>
                <a:cs typeface="Arial"/>
              </a:rPr>
              <a:t>doit </a:t>
            </a:r>
            <a:r>
              <a:rPr sz="2400" spc="-40" dirty="0">
                <a:latin typeface="Arial"/>
                <a:cs typeface="Arial"/>
              </a:rPr>
              <a:t>être </a:t>
            </a:r>
            <a:r>
              <a:rPr sz="2400" spc="-95" dirty="0">
                <a:latin typeface="Arial"/>
                <a:cs typeface="Arial"/>
              </a:rPr>
              <a:t>intégrés </a:t>
            </a:r>
            <a:r>
              <a:rPr sz="2400" spc="-155" dirty="0">
                <a:latin typeface="Arial"/>
                <a:cs typeface="Arial"/>
              </a:rPr>
              <a:t>dans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60" dirty="0">
                <a:latin typeface="Arial"/>
                <a:cs typeface="Arial"/>
              </a:rPr>
              <a:t>coût </a:t>
            </a:r>
            <a:r>
              <a:rPr sz="2400" spc="-70" dirty="0">
                <a:latin typeface="Arial"/>
                <a:cs typeface="Arial"/>
              </a:rPr>
              <a:t>, </a:t>
            </a:r>
            <a:r>
              <a:rPr sz="2400" spc="-55" dirty="0">
                <a:latin typeface="Arial"/>
                <a:cs typeface="Arial"/>
              </a:rPr>
              <a:t>cette incorporation  </a:t>
            </a:r>
            <a:r>
              <a:rPr sz="2400" spc="-5" dirty="0">
                <a:latin typeface="Arial"/>
                <a:cs typeface="Arial"/>
              </a:rPr>
              <a:t>doit </a:t>
            </a:r>
            <a:r>
              <a:rPr sz="2400" spc="-204" dirty="0">
                <a:latin typeface="Arial"/>
                <a:cs typeface="Arial"/>
              </a:rPr>
              <a:t>se </a:t>
            </a:r>
            <a:r>
              <a:rPr sz="2400" spc="-60" dirty="0">
                <a:latin typeface="Arial"/>
                <a:cs typeface="Arial"/>
              </a:rPr>
              <a:t>faire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100" dirty="0">
                <a:latin typeface="Arial"/>
                <a:cs typeface="Arial"/>
              </a:rPr>
              <a:t>une </a:t>
            </a:r>
            <a:r>
              <a:rPr sz="2400" spc="-80" dirty="0">
                <a:latin typeface="Arial"/>
                <a:cs typeface="Arial"/>
              </a:rPr>
              <a:t>date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85" dirty="0">
                <a:latin typeface="Arial"/>
                <a:cs typeface="Arial"/>
              </a:rPr>
              <a:t>satisfaction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20" dirty="0">
                <a:latin typeface="Arial"/>
                <a:cs typeface="Arial"/>
              </a:rPr>
              <a:t>3 </a:t>
            </a:r>
            <a:r>
              <a:rPr sz="2400" spc="-70" dirty="0">
                <a:latin typeface="Arial"/>
                <a:cs typeface="Arial"/>
              </a:rPr>
              <a:t>conditions</a:t>
            </a:r>
            <a:r>
              <a:rPr sz="2400" spc="-36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252729" indent="-240665" algn="just">
              <a:lnSpc>
                <a:spcPct val="100000"/>
              </a:lnSpc>
              <a:spcBef>
                <a:spcPts val="575"/>
              </a:spcBef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spc="-90" dirty="0">
                <a:latin typeface="Arial"/>
                <a:cs typeface="Arial"/>
              </a:rPr>
              <a:t>L’entité </a:t>
            </a:r>
            <a:r>
              <a:rPr sz="2400" spc="-125" dirty="0">
                <a:latin typeface="Arial"/>
                <a:cs typeface="Arial"/>
              </a:rPr>
              <a:t>commence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145" dirty="0">
                <a:latin typeface="Arial"/>
                <a:cs typeface="Arial"/>
              </a:rPr>
              <a:t>engager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100" dirty="0">
                <a:latin typeface="Arial"/>
                <a:cs typeface="Arial"/>
              </a:rPr>
              <a:t>couts </a:t>
            </a:r>
            <a:r>
              <a:rPr sz="2400" spc="-55" dirty="0">
                <a:latin typeface="Arial"/>
                <a:cs typeface="Arial"/>
              </a:rPr>
              <a:t>relatifs </a:t>
            </a:r>
            <a:r>
              <a:rPr sz="2400" spc="-190" dirty="0">
                <a:latin typeface="Arial"/>
                <a:cs typeface="Arial"/>
              </a:rPr>
              <a:t>à</a:t>
            </a:r>
            <a:r>
              <a:rPr sz="2400" spc="-21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l’actif.</a:t>
            </a:r>
            <a:endParaRPr sz="2400">
              <a:latin typeface="Arial"/>
              <a:cs typeface="Arial"/>
            </a:endParaRPr>
          </a:p>
          <a:p>
            <a:pPr marL="252729" indent="-240665" algn="just">
              <a:lnSpc>
                <a:spcPct val="100000"/>
              </a:lnSpc>
              <a:spcBef>
                <a:spcPts val="575"/>
              </a:spcBef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spc="-90" dirty="0">
                <a:latin typeface="Arial"/>
                <a:cs typeface="Arial"/>
              </a:rPr>
              <a:t>L’entité </a:t>
            </a:r>
            <a:r>
              <a:rPr sz="2400" spc="-125" dirty="0">
                <a:latin typeface="Arial"/>
                <a:cs typeface="Arial"/>
              </a:rPr>
              <a:t>commence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145" dirty="0">
                <a:latin typeface="Arial"/>
                <a:cs typeface="Arial"/>
              </a:rPr>
              <a:t>engager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100" dirty="0">
                <a:latin typeface="Arial"/>
                <a:cs typeface="Arial"/>
              </a:rPr>
              <a:t>couts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d’emprunts.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10000"/>
              </a:lnSpc>
              <a:spcBef>
                <a:spcPts val="290"/>
              </a:spcBef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spc="-90" dirty="0">
                <a:latin typeface="Arial"/>
                <a:cs typeface="Arial"/>
              </a:rPr>
              <a:t>L’entité </a:t>
            </a:r>
            <a:r>
              <a:rPr sz="2400" spc="-125" dirty="0">
                <a:latin typeface="Arial"/>
                <a:cs typeface="Arial"/>
              </a:rPr>
              <a:t>commence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70" dirty="0">
                <a:latin typeface="Arial"/>
                <a:cs typeface="Arial"/>
              </a:rPr>
              <a:t>activités </a:t>
            </a:r>
            <a:r>
              <a:rPr sz="2400" spc="-114" dirty="0">
                <a:latin typeface="Arial"/>
                <a:cs typeface="Arial"/>
              </a:rPr>
              <a:t>indispensables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65" dirty="0">
                <a:latin typeface="Arial"/>
                <a:cs typeface="Arial"/>
              </a:rPr>
              <a:t>préparation </a:t>
            </a:r>
            <a:r>
              <a:rPr sz="2400" spc="-114" dirty="0">
                <a:latin typeface="Arial"/>
                <a:cs typeface="Arial"/>
              </a:rPr>
              <a:t>de  </a:t>
            </a:r>
            <a:r>
              <a:rPr sz="2400" spc="-35" dirty="0">
                <a:latin typeface="Arial"/>
                <a:cs typeface="Arial"/>
              </a:rPr>
              <a:t>l’actif </a:t>
            </a:r>
            <a:r>
              <a:rPr sz="2400" spc="-50" dirty="0">
                <a:latin typeface="Arial"/>
                <a:cs typeface="Arial"/>
              </a:rPr>
              <a:t>qualifié </a:t>
            </a:r>
            <a:r>
              <a:rPr sz="2400" spc="-75" dirty="0">
                <a:latin typeface="Arial"/>
                <a:cs typeface="Arial"/>
              </a:rPr>
              <a:t>( </a:t>
            </a:r>
            <a:r>
              <a:rPr sz="2400" spc="-100" dirty="0">
                <a:latin typeface="Arial"/>
                <a:cs typeface="Arial"/>
              </a:rPr>
              <a:t>travaux </a:t>
            </a:r>
            <a:r>
              <a:rPr sz="2400" spc="-65" dirty="0">
                <a:latin typeface="Arial"/>
                <a:cs typeface="Arial"/>
              </a:rPr>
              <a:t>administratifs </a:t>
            </a:r>
            <a:r>
              <a:rPr sz="2400" spc="-100" dirty="0">
                <a:latin typeface="Arial"/>
                <a:cs typeface="Arial"/>
              </a:rPr>
              <a:t>préalables, travaux </a:t>
            </a:r>
            <a:r>
              <a:rPr sz="2400" spc="-145" dirty="0">
                <a:latin typeface="Arial"/>
                <a:cs typeface="Arial"/>
              </a:rPr>
              <a:t>techniques…)  </a:t>
            </a:r>
            <a:r>
              <a:rPr sz="2400" spc="-75" dirty="0">
                <a:latin typeface="Arial"/>
                <a:cs typeface="Arial"/>
              </a:rPr>
              <a:t>L’incorporation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100" dirty="0">
                <a:latin typeface="Arial"/>
                <a:cs typeface="Arial"/>
              </a:rPr>
              <a:t>couts </a:t>
            </a:r>
            <a:r>
              <a:rPr sz="2400" spc="-75" dirty="0">
                <a:latin typeface="Arial"/>
                <a:cs typeface="Arial"/>
              </a:rPr>
              <a:t>d’emprunts </a:t>
            </a:r>
            <a:r>
              <a:rPr sz="2400" spc="-100" dirty="0">
                <a:latin typeface="Arial"/>
                <a:cs typeface="Arial"/>
              </a:rPr>
              <a:t>est </a:t>
            </a:r>
            <a:r>
              <a:rPr sz="2400" spc="-50" dirty="0">
                <a:latin typeface="Arial"/>
                <a:cs typeface="Arial"/>
              </a:rPr>
              <a:t>interrompue </a:t>
            </a:r>
            <a:r>
              <a:rPr sz="2400" spc="-85" dirty="0">
                <a:latin typeface="Arial"/>
                <a:cs typeface="Arial"/>
              </a:rPr>
              <a:t>lors</a:t>
            </a:r>
            <a:r>
              <a:rPr sz="2400" spc="120" dirty="0">
                <a:latin typeface="Arial"/>
                <a:cs typeface="Arial"/>
              </a:rPr>
              <a:t>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70" dirty="0">
                <a:latin typeface="Arial"/>
                <a:cs typeface="Arial"/>
              </a:rPr>
              <a:t>arrêts</a:t>
            </a:r>
            <a:endParaRPr sz="24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2400" spc="-80" dirty="0">
                <a:latin typeface="Arial"/>
                <a:cs typeface="Arial"/>
              </a:rPr>
              <a:t>du </a:t>
            </a:r>
            <a:r>
              <a:rPr sz="2400" spc="-85" dirty="0">
                <a:latin typeface="Arial"/>
                <a:cs typeface="Arial"/>
              </a:rPr>
              <a:t>développement </a:t>
            </a:r>
            <a:r>
              <a:rPr sz="2400" spc="-55" dirty="0">
                <a:latin typeface="Arial"/>
                <a:cs typeface="Arial"/>
              </a:rPr>
              <a:t>d’un </a:t>
            </a:r>
            <a:r>
              <a:rPr sz="2400" spc="-30" dirty="0">
                <a:latin typeface="Arial"/>
                <a:cs typeface="Arial"/>
              </a:rPr>
              <a:t>actif </a:t>
            </a:r>
            <a:r>
              <a:rPr sz="2400" spc="-75" dirty="0">
                <a:latin typeface="Arial"/>
                <a:cs typeface="Arial"/>
              </a:rPr>
              <a:t>pendant </a:t>
            </a:r>
            <a:r>
              <a:rPr sz="2400" spc="-100" dirty="0">
                <a:latin typeface="Arial"/>
                <a:cs typeface="Arial"/>
              </a:rPr>
              <a:t>une </a:t>
            </a:r>
            <a:r>
              <a:rPr sz="2400" spc="-95" dirty="0">
                <a:latin typeface="Arial"/>
                <a:cs typeface="Arial"/>
              </a:rPr>
              <a:t>longue</a:t>
            </a:r>
            <a:r>
              <a:rPr sz="2400" spc="-49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période.</a:t>
            </a:r>
            <a:endParaRPr sz="2400">
              <a:latin typeface="Arial"/>
              <a:cs typeface="Arial"/>
            </a:endParaRPr>
          </a:p>
          <a:p>
            <a:pPr marL="12700" marR="6985" algn="just">
              <a:lnSpc>
                <a:spcPct val="100000"/>
              </a:lnSpc>
              <a:spcBef>
                <a:spcPts val="575"/>
              </a:spcBef>
            </a:pPr>
            <a:r>
              <a:rPr sz="2400" spc="-90" dirty="0">
                <a:latin typeface="Arial"/>
                <a:cs typeface="Arial"/>
              </a:rPr>
              <a:t>L’entité </a:t>
            </a:r>
            <a:r>
              <a:rPr sz="2400" spc="-200" dirty="0">
                <a:latin typeface="Arial"/>
                <a:cs typeface="Arial"/>
              </a:rPr>
              <a:t>cesse </a:t>
            </a:r>
            <a:r>
              <a:rPr sz="2400" spc="-45" dirty="0">
                <a:latin typeface="Arial"/>
                <a:cs typeface="Arial"/>
              </a:rPr>
              <a:t>d’intégrer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100" dirty="0">
                <a:latin typeface="Arial"/>
                <a:cs typeface="Arial"/>
              </a:rPr>
              <a:t>couts </a:t>
            </a:r>
            <a:r>
              <a:rPr sz="2400" spc="-75" dirty="0">
                <a:latin typeface="Arial"/>
                <a:cs typeface="Arial"/>
              </a:rPr>
              <a:t>d’emprunts </a:t>
            </a:r>
            <a:r>
              <a:rPr sz="2400" spc="-155" dirty="0">
                <a:latin typeface="Arial"/>
                <a:cs typeface="Arial"/>
              </a:rPr>
              <a:t>dans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60" dirty="0">
                <a:latin typeface="Arial"/>
                <a:cs typeface="Arial"/>
              </a:rPr>
              <a:t>coût </a:t>
            </a:r>
            <a:r>
              <a:rPr sz="2400" spc="-55" dirty="0">
                <a:latin typeface="Arial"/>
                <a:cs typeface="Arial"/>
              </a:rPr>
              <a:t>d’un </a:t>
            </a:r>
            <a:r>
              <a:rPr sz="2400" spc="-30" dirty="0">
                <a:latin typeface="Arial"/>
                <a:cs typeface="Arial"/>
              </a:rPr>
              <a:t>actif  </a:t>
            </a:r>
            <a:r>
              <a:rPr sz="2400" spc="-50" dirty="0">
                <a:latin typeface="Arial"/>
                <a:cs typeface="Arial"/>
              </a:rPr>
              <a:t>qualifié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lorsque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celui-ci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est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prêt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90" dirty="0">
                <a:latin typeface="Arial"/>
                <a:cs typeface="Arial"/>
              </a:rPr>
              <a:t>à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être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utilisé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ou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vendu.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081F01-64E7-FEBB-95CC-1D1C7B2E990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65</a:t>
            </a:fld>
            <a:endParaRPr lang="fr-FR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61092" y="613663"/>
            <a:ext cx="517969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Immobilisations</a:t>
            </a:r>
            <a:r>
              <a:rPr sz="3200" spc="-50" dirty="0"/>
              <a:t> </a:t>
            </a:r>
            <a:r>
              <a:rPr sz="3200" spc="-5" dirty="0"/>
              <a:t>incorporelles</a:t>
            </a:r>
            <a:endParaRPr sz="3200"/>
          </a:p>
          <a:p>
            <a:pPr marL="456565" algn="ctr">
              <a:lnSpc>
                <a:spcPct val="100000"/>
              </a:lnSpc>
            </a:pPr>
            <a:r>
              <a:rPr sz="3200" dirty="0"/>
              <a:t>IAS</a:t>
            </a:r>
            <a:r>
              <a:rPr sz="3200" spc="-35" dirty="0"/>
              <a:t> </a:t>
            </a:r>
            <a:r>
              <a:rPr sz="3200" dirty="0"/>
              <a:t>38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7424" y="2136139"/>
            <a:ext cx="8425180" cy="4707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Exemple: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725"/>
              </a:spcBef>
            </a:pPr>
            <a:r>
              <a:rPr sz="2400" spc="-140" dirty="0">
                <a:latin typeface="Arial"/>
                <a:cs typeface="Arial"/>
              </a:rPr>
              <a:t>Une </a:t>
            </a:r>
            <a:r>
              <a:rPr sz="2400" spc="-100" dirty="0">
                <a:latin typeface="Arial"/>
                <a:cs typeface="Arial"/>
              </a:rPr>
              <a:t>société </a:t>
            </a:r>
            <a:r>
              <a:rPr sz="2400" spc="-190" dirty="0">
                <a:latin typeface="Arial"/>
                <a:cs typeface="Arial"/>
              </a:rPr>
              <a:t>a </a:t>
            </a:r>
            <a:r>
              <a:rPr sz="2400" spc="-130" dirty="0">
                <a:latin typeface="Arial"/>
                <a:cs typeface="Arial"/>
              </a:rPr>
              <a:t>acquis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dirty="0">
                <a:latin typeface="Arial"/>
                <a:cs typeface="Arial"/>
              </a:rPr>
              <a:t>1/1/N,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65" dirty="0">
                <a:latin typeface="Arial"/>
                <a:cs typeface="Arial"/>
              </a:rPr>
              <a:t>brevet, </a:t>
            </a:r>
            <a:r>
              <a:rPr sz="2400" spc="-90" dirty="0">
                <a:latin typeface="Arial"/>
                <a:cs typeface="Arial"/>
              </a:rPr>
              <a:t>amortissable </a:t>
            </a:r>
            <a:r>
              <a:rPr sz="2400" spc="-105" dirty="0">
                <a:latin typeface="Arial"/>
                <a:cs typeface="Arial"/>
              </a:rPr>
              <a:t>sur </a:t>
            </a:r>
            <a:r>
              <a:rPr sz="2400" spc="-125" dirty="0">
                <a:latin typeface="Arial"/>
                <a:cs typeface="Arial"/>
              </a:rPr>
              <a:t>15 </a:t>
            </a:r>
            <a:r>
              <a:rPr sz="2400" spc="-150" dirty="0">
                <a:latin typeface="Arial"/>
                <a:cs typeface="Arial"/>
              </a:rPr>
              <a:t>ans.  </a:t>
            </a:r>
            <a:r>
              <a:rPr sz="2400" spc="-140" dirty="0">
                <a:latin typeface="Arial"/>
                <a:cs typeface="Arial"/>
              </a:rPr>
              <a:t>Un </a:t>
            </a:r>
            <a:r>
              <a:rPr sz="2400" spc="-100" dirty="0">
                <a:latin typeface="Arial"/>
                <a:cs typeface="Arial"/>
              </a:rPr>
              <a:t>versement </a:t>
            </a:r>
            <a:r>
              <a:rPr sz="2400" spc="-10" dirty="0">
                <a:latin typeface="Arial"/>
                <a:cs typeface="Arial"/>
              </a:rPr>
              <a:t>initial </a:t>
            </a:r>
            <a:r>
              <a:rPr sz="2400" spc="-85" dirty="0">
                <a:latin typeface="Arial"/>
                <a:cs typeface="Arial"/>
              </a:rPr>
              <a:t>par </a:t>
            </a:r>
            <a:r>
              <a:rPr sz="2400" spc="-55" dirty="0">
                <a:latin typeface="Arial"/>
                <a:cs typeface="Arial"/>
              </a:rPr>
              <a:t>virement </a:t>
            </a:r>
            <a:r>
              <a:rPr sz="2400" spc="-110" dirty="0">
                <a:latin typeface="Arial"/>
                <a:cs typeface="Arial"/>
              </a:rPr>
              <a:t>bancaire </a:t>
            </a:r>
            <a:r>
              <a:rPr sz="2400" spc="-114" dirty="0">
                <a:latin typeface="Arial"/>
                <a:cs typeface="Arial"/>
              </a:rPr>
              <a:t>de </a:t>
            </a:r>
            <a:r>
              <a:rPr sz="2400" spc="-125" dirty="0">
                <a:latin typeface="Arial"/>
                <a:cs typeface="Arial"/>
              </a:rPr>
              <a:t>20 000 </a:t>
            </a:r>
            <a:r>
              <a:rPr sz="2400" spc="-175" dirty="0">
                <a:latin typeface="Arial"/>
                <a:cs typeface="Arial"/>
              </a:rPr>
              <a:t>Dh </a:t>
            </a:r>
            <a:r>
              <a:rPr sz="2400" spc="-190" dirty="0">
                <a:latin typeface="Arial"/>
                <a:cs typeface="Arial"/>
              </a:rPr>
              <a:t>a </a:t>
            </a:r>
            <a:r>
              <a:rPr sz="2400" spc="-65" dirty="0">
                <a:latin typeface="Arial"/>
                <a:cs typeface="Arial"/>
              </a:rPr>
              <a:t>été  effectué.</a:t>
            </a:r>
            <a:endParaRPr sz="240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  <a:spcBef>
                <a:spcPts val="575"/>
              </a:spcBef>
            </a:pPr>
            <a:r>
              <a:rPr sz="2400" spc="-140" dirty="0">
                <a:latin typeface="Arial"/>
                <a:cs typeface="Arial"/>
              </a:rPr>
              <a:t>Une </a:t>
            </a:r>
            <a:r>
              <a:rPr sz="2400" spc="-125" dirty="0">
                <a:latin typeface="Arial"/>
                <a:cs typeface="Arial"/>
              </a:rPr>
              <a:t>redevance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275" dirty="0">
                <a:latin typeface="Arial"/>
                <a:cs typeface="Arial"/>
              </a:rPr>
              <a:t>1% </a:t>
            </a:r>
            <a:r>
              <a:rPr sz="2400" spc="-85" dirty="0">
                <a:latin typeface="Arial"/>
                <a:cs typeface="Arial"/>
              </a:rPr>
              <a:t>du </a:t>
            </a:r>
            <a:r>
              <a:rPr sz="2400" spc="-335" dirty="0">
                <a:latin typeface="Arial"/>
                <a:cs typeface="Arial"/>
              </a:rPr>
              <a:t>CA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50" dirty="0">
                <a:latin typeface="Arial"/>
                <a:cs typeface="Arial"/>
              </a:rPr>
              <a:t>l’activité </a:t>
            </a:r>
            <a:r>
              <a:rPr sz="2400" spc="-80" dirty="0">
                <a:latin typeface="Arial"/>
                <a:cs typeface="Arial"/>
              </a:rPr>
              <a:t>couverte par </a:t>
            </a:r>
            <a:r>
              <a:rPr sz="2400" spc="-65" dirty="0">
                <a:latin typeface="Arial"/>
                <a:cs typeface="Arial"/>
              </a:rPr>
              <a:t>le brevet </a:t>
            </a:r>
            <a:r>
              <a:rPr sz="2400" spc="-150" dirty="0">
                <a:latin typeface="Arial"/>
                <a:cs typeface="Arial"/>
              </a:rPr>
              <a:t>sera  </a:t>
            </a:r>
            <a:r>
              <a:rPr sz="2400" spc="-100" dirty="0">
                <a:latin typeface="Arial"/>
                <a:cs typeface="Arial"/>
              </a:rPr>
              <a:t>due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dirty="0">
                <a:latin typeface="Arial"/>
                <a:cs typeface="Arial"/>
              </a:rPr>
              <a:t>fin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25" dirty="0">
                <a:latin typeface="Arial"/>
                <a:cs typeface="Arial"/>
              </a:rPr>
              <a:t>chaque année </a:t>
            </a:r>
            <a:r>
              <a:rPr sz="2400" spc="-55" dirty="0">
                <a:latin typeface="Arial"/>
                <a:cs typeface="Arial"/>
              </a:rPr>
              <a:t>durant </a:t>
            </a:r>
            <a:r>
              <a:rPr sz="2400" spc="-125" dirty="0">
                <a:latin typeface="Arial"/>
                <a:cs typeface="Arial"/>
              </a:rPr>
              <a:t>15</a:t>
            </a:r>
            <a:r>
              <a:rPr sz="2400" spc="-380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ans.</a:t>
            </a:r>
            <a:endParaRPr sz="2400">
              <a:latin typeface="Arial"/>
              <a:cs typeface="Arial"/>
            </a:endParaRPr>
          </a:p>
          <a:p>
            <a:pPr marL="79375" marR="3782695" indent="-67310">
              <a:lnSpc>
                <a:spcPct val="120000"/>
              </a:lnSpc>
              <a:tabLst>
                <a:tab pos="1993900" algn="l"/>
                <a:tab pos="2863215" algn="l"/>
              </a:tabLst>
            </a:pPr>
            <a:r>
              <a:rPr sz="2400" spc="-240" dirty="0">
                <a:latin typeface="Arial"/>
                <a:cs typeface="Arial"/>
              </a:rPr>
              <a:t>Le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335" dirty="0">
                <a:latin typeface="Arial"/>
                <a:cs typeface="Arial"/>
              </a:rPr>
              <a:t>CA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estimatif</a:t>
            </a:r>
            <a:r>
              <a:rPr sz="2400" spc="-40" dirty="0">
                <a:latin typeface="Times New Roman"/>
                <a:cs typeface="Times New Roman"/>
              </a:rPr>
              <a:t>	</a:t>
            </a:r>
            <a:r>
              <a:rPr sz="2400" spc="-150" dirty="0">
                <a:latin typeface="Arial"/>
                <a:cs typeface="Arial"/>
              </a:rPr>
              <a:t>sera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25" dirty="0">
                <a:latin typeface="Arial"/>
                <a:cs typeface="Arial"/>
              </a:rPr>
              <a:t>500 000 </a:t>
            </a:r>
            <a:r>
              <a:rPr sz="2400" spc="-140" dirty="0">
                <a:latin typeface="Arial"/>
                <a:cs typeface="Arial"/>
              </a:rPr>
              <a:t>Dh.  </a:t>
            </a:r>
            <a:r>
              <a:rPr sz="2400" spc="-225" dirty="0">
                <a:latin typeface="Arial"/>
                <a:cs typeface="Arial"/>
              </a:rPr>
              <a:t>Des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honoraires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de</a:t>
            </a:r>
            <a:r>
              <a:rPr sz="2400" spc="-110" dirty="0">
                <a:latin typeface="Times New Roman"/>
                <a:cs typeface="Times New Roman"/>
              </a:rPr>
              <a:t>	</a:t>
            </a:r>
            <a:r>
              <a:rPr sz="2400" spc="-120" dirty="0">
                <a:latin typeface="Arial"/>
                <a:cs typeface="Arial"/>
              </a:rPr>
              <a:t>3 </a:t>
            </a:r>
            <a:r>
              <a:rPr sz="2400" spc="-125" dirty="0">
                <a:latin typeface="Arial"/>
                <a:cs typeface="Arial"/>
              </a:rPr>
              <a:t>000 </a:t>
            </a:r>
            <a:r>
              <a:rPr sz="2400" spc="-170" dirty="0">
                <a:latin typeface="Arial"/>
                <a:cs typeface="Arial"/>
              </a:rPr>
              <a:t>Dh</a:t>
            </a:r>
            <a:r>
              <a:rPr sz="2400" spc="-229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(HT).</a:t>
            </a:r>
            <a:endParaRPr sz="2400">
              <a:latin typeface="Arial"/>
              <a:cs typeface="Arial"/>
            </a:endParaRPr>
          </a:p>
          <a:p>
            <a:pPr marL="12700" marR="575310">
              <a:lnSpc>
                <a:spcPct val="120000"/>
              </a:lnSpc>
              <a:tabLst>
                <a:tab pos="4407535" algn="l"/>
              </a:tabLst>
            </a:pPr>
            <a:r>
              <a:rPr sz="2400" spc="-185" dirty="0">
                <a:latin typeface="Arial"/>
                <a:cs typeface="Arial"/>
              </a:rPr>
              <a:t>Avec </a:t>
            </a:r>
            <a:r>
              <a:rPr sz="2400" spc="-80" dirty="0">
                <a:latin typeface="Arial"/>
                <a:cs typeface="Arial"/>
              </a:rPr>
              <a:t>un taux </a:t>
            </a:r>
            <a:r>
              <a:rPr sz="2400" spc="-75" dirty="0">
                <a:latin typeface="Arial"/>
                <a:cs typeface="Arial"/>
              </a:rPr>
              <a:t>d’actualisation</a:t>
            </a:r>
            <a:r>
              <a:rPr sz="2400" spc="-18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de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275" dirty="0">
                <a:latin typeface="Arial"/>
                <a:cs typeface="Arial"/>
              </a:rPr>
              <a:t>6%</a:t>
            </a:r>
            <a:r>
              <a:rPr sz="2400" spc="-275" dirty="0">
                <a:latin typeface="Times New Roman"/>
                <a:cs typeface="Times New Roman"/>
              </a:rPr>
              <a:t>	</a:t>
            </a:r>
            <a:r>
              <a:rPr sz="2400" spc="-75" dirty="0">
                <a:latin typeface="Arial"/>
                <a:cs typeface="Arial"/>
              </a:rPr>
              <a:t>quel </a:t>
            </a:r>
            <a:r>
              <a:rPr sz="2400" spc="-150" dirty="0">
                <a:latin typeface="Arial"/>
                <a:cs typeface="Arial"/>
              </a:rPr>
              <a:t>sera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60" dirty="0">
                <a:latin typeface="Arial"/>
                <a:cs typeface="Arial"/>
              </a:rPr>
              <a:t>coût </a:t>
            </a:r>
            <a:r>
              <a:rPr sz="2400" spc="-80" dirty="0">
                <a:latin typeface="Arial"/>
                <a:cs typeface="Arial"/>
              </a:rPr>
              <a:t>du</a:t>
            </a:r>
            <a:r>
              <a:rPr sz="2400" spc="-32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brevet?  </a:t>
            </a:r>
            <a:r>
              <a:rPr sz="2400" spc="-210" dirty="0">
                <a:latin typeface="Arial"/>
                <a:cs typeface="Arial"/>
              </a:rPr>
              <a:t>Passer </a:t>
            </a:r>
            <a:r>
              <a:rPr sz="2400" spc="-45" dirty="0">
                <a:latin typeface="Arial"/>
                <a:cs typeface="Arial"/>
              </a:rPr>
              <a:t>l’écriture </a:t>
            </a:r>
            <a:r>
              <a:rPr sz="2400" spc="-200" dirty="0">
                <a:latin typeface="Arial"/>
                <a:cs typeface="Arial"/>
              </a:rPr>
              <a:t>sans </a:t>
            </a:r>
            <a:r>
              <a:rPr sz="2400" spc="-25" dirty="0">
                <a:latin typeface="Arial"/>
                <a:cs typeface="Arial"/>
              </a:rPr>
              <a:t>traitement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40" dirty="0">
                <a:latin typeface="Arial"/>
                <a:cs typeface="Arial"/>
              </a:rPr>
              <a:t>l’IAS</a:t>
            </a:r>
            <a:r>
              <a:rPr sz="2400" spc="-254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23.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210" dirty="0">
                <a:latin typeface="Arial"/>
                <a:cs typeface="Arial"/>
              </a:rPr>
              <a:t>Passer </a:t>
            </a:r>
            <a:r>
              <a:rPr sz="2400" spc="-45" dirty="0">
                <a:latin typeface="Arial"/>
                <a:cs typeface="Arial"/>
              </a:rPr>
              <a:t>l’écriture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35" dirty="0">
                <a:latin typeface="Arial"/>
                <a:cs typeface="Arial"/>
              </a:rPr>
              <a:t>utilisant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25" dirty="0">
                <a:latin typeface="Arial"/>
                <a:cs typeface="Arial"/>
              </a:rPr>
              <a:t>traitement</a:t>
            </a:r>
            <a:r>
              <a:rPr sz="2400" spc="-47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prévu </a:t>
            </a:r>
            <a:r>
              <a:rPr sz="2400" spc="-80" dirty="0">
                <a:latin typeface="Arial"/>
                <a:cs typeface="Arial"/>
              </a:rPr>
              <a:t>par </a:t>
            </a:r>
            <a:r>
              <a:rPr sz="2400" spc="-140" dirty="0">
                <a:latin typeface="Arial"/>
                <a:cs typeface="Arial"/>
              </a:rPr>
              <a:t>l’IAS </a:t>
            </a:r>
            <a:r>
              <a:rPr sz="2400" spc="-105" dirty="0">
                <a:latin typeface="Arial"/>
                <a:cs typeface="Arial"/>
              </a:rPr>
              <a:t>23.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D7B30A-EAE3-31FF-6ADE-EAD12E65F2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66</a:t>
            </a:fld>
            <a:endParaRPr lang="fr-FR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83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19787" y="497839"/>
            <a:ext cx="1049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30" dirty="0">
                <a:latin typeface="Arial"/>
                <a:cs typeface="Arial"/>
              </a:rPr>
              <a:t>E</a:t>
            </a:r>
            <a:r>
              <a:rPr sz="2400" spc="-295" dirty="0">
                <a:latin typeface="Arial"/>
                <a:cs typeface="Arial"/>
              </a:rPr>
              <a:t>x</a:t>
            </a:r>
            <a:r>
              <a:rPr sz="2400" spc="-130" dirty="0">
                <a:latin typeface="Arial"/>
                <a:cs typeface="Arial"/>
              </a:rPr>
              <a:t>e</a:t>
            </a:r>
            <a:r>
              <a:rPr sz="2400" spc="-125" dirty="0">
                <a:latin typeface="Arial"/>
                <a:cs typeface="Arial"/>
              </a:rPr>
              <a:t>r</a:t>
            </a:r>
            <a:r>
              <a:rPr sz="2400" spc="-335" dirty="0">
                <a:latin typeface="Arial"/>
                <a:cs typeface="Arial"/>
              </a:rPr>
              <a:t>c</a:t>
            </a:r>
            <a:r>
              <a:rPr sz="2400" spc="-85" dirty="0">
                <a:latin typeface="Arial"/>
                <a:cs typeface="Arial"/>
              </a:rPr>
              <a:t>i</a:t>
            </a:r>
            <a:r>
              <a:rPr sz="2400" spc="-335" dirty="0">
                <a:latin typeface="Arial"/>
                <a:cs typeface="Arial"/>
              </a:rPr>
              <a:t>c</a:t>
            </a:r>
            <a:r>
              <a:rPr sz="2400" spc="-130" dirty="0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1021" y="1203451"/>
            <a:ext cx="8843010" cy="183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>
              <a:lnSpc>
                <a:spcPct val="100000"/>
              </a:lnSpc>
              <a:spcBef>
                <a:spcPts val="100"/>
              </a:spcBef>
            </a:pPr>
            <a:r>
              <a:rPr sz="1800" spc="-195" dirty="0">
                <a:latin typeface="Arial"/>
                <a:cs typeface="Arial"/>
              </a:rPr>
              <a:t>La </a:t>
            </a:r>
            <a:r>
              <a:rPr sz="1800" spc="-80" dirty="0">
                <a:latin typeface="Arial"/>
                <a:cs typeface="Arial"/>
              </a:rPr>
              <a:t>société « </a:t>
            </a:r>
            <a:r>
              <a:rPr sz="1800" spc="-125" dirty="0">
                <a:latin typeface="Arial"/>
                <a:cs typeface="Arial"/>
              </a:rPr>
              <a:t>MOD </a:t>
            </a:r>
            <a:r>
              <a:rPr sz="1800" spc="-80" dirty="0">
                <a:latin typeface="Arial"/>
                <a:cs typeface="Arial"/>
              </a:rPr>
              <a:t>» </a:t>
            </a:r>
            <a:r>
              <a:rPr sz="1800" spc="-140" dirty="0">
                <a:latin typeface="Arial"/>
                <a:cs typeface="Arial"/>
              </a:rPr>
              <a:t>a </a:t>
            </a:r>
            <a:r>
              <a:rPr sz="1800" spc="-100" dirty="0">
                <a:latin typeface="Arial"/>
                <a:cs typeface="Arial"/>
              </a:rPr>
              <a:t>acquis </a:t>
            </a:r>
            <a:r>
              <a:rPr sz="1800" spc="-55" dirty="0">
                <a:latin typeface="Arial"/>
                <a:cs typeface="Arial"/>
              </a:rPr>
              <a:t>le </a:t>
            </a:r>
            <a:r>
              <a:rPr sz="1800" spc="-20" dirty="0">
                <a:latin typeface="Arial"/>
                <a:cs typeface="Arial"/>
              </a:rPr>
              <a:t>01/01/N </a:t>
            </a:r>
            <a:r>
              <a:rPr sz="1800" spc="-60" dirty="0">
                <a:latin typeface="Arial"/>
                <a:cs typeface="Arial"/>
              </a:rPr>
              <a:t>un </a:t>
            </a:r>
            <a:r>
              <a:rPr sz="1800" spc="-35" dirty="0">
                <a:latin typeface="Arial"/>
                <a:cs typeface="Arial"/>
              </a:rPr>
              <a:t>contrat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75" dirty="0">
                <a:latin typeface="Arial"/>
                <a:cs typeface="Arial"/>
              </a:rPr>
              <a:t>franchise </a:t>
            </a:r>
            <a:r>
              <a:rPr sz="1800" spc="-95" dirty="0">
                <a:latin typeface="Arial"/>
                <a:cs typeface="Arial"/>
              </a:rPr>
              <a:t>auprès </a:t>
            </a:r>
            <a:r>
              <a:rPr sz="1800" spc="-55" dirty="0">
                <a:latin typeface="Arial"/>
                <a:cs typeface="Arial"/>
              </a:rPr>
              <a:t>d’une </a:t>
            </a:r>
            <a:r>
              <a:rPr sz="1800" spc="-40" dirty="0">
                <a:latin typeface="Arial"/>
                <a:cs typeface="Arial"/>
              </a:rPr>
              <a:t>autre </a:t>
            </a:r>
            <a:r>
              <a:rPr sz="1800" spc="-80" dirty="0">
                <a:latin typeface="Arial"/>
                <a:cs typeface="Arial"/>
              </a:rPr>
              <a:t>société </a:t>
            </a:r>
            <a:r>
              <a:rPr sz="1800" spc="-105" dirty="0">
                <a:latin typeface="Arial"/>
                <a:cs typeface="Arial"/>
              </a:rPr>
              <a:t>aux  </a:t>
            </a:r>
            <a:r>
              <a:rPr sz="1800" spc="-55" dirty="0">
                <a:latin typeface="Arial"/>
                <a:cs typeface="Arial"/>
              </a:rPr>
              <a:t>conditions</a:t>
            </a:r>
            <a:r>
              <a:rPr sz="1800" spc="-85" dirty="0">
                <a:latin typeface="Arial"/>
                <a:cs typeface="Arial"/>
              </a:rPr>
              <a:t> suivantes:</a:t>
            </a:r>
            <a:endParaRPr sz="1800">
              <a:latin typeface="Arial"/>
              <a:cs typeface="Arial"/>
            </a:endParaRPr>
          </a:p>
          <a:p>
            <a:pPr marL="132715" indent="-120650">
              <a:lnSpc>
                <a:spcPct val="100000"/>
              </a:lnSpc>
              <a:spcBef>
                <a:spcPts val="430"/>
              </a:spcBef>
              <a:buChar char="-"/>
              <a:tabLst>
                <a:tab pos="133350" algn="l"/>
                <a:tab pos="2463165" algn="l"/>
              </a:tabLst>
            </a:pPr>
            <a:r>
              <a:rPr sz="1800" spc="-90" dirty="0">
                <a:latin typeface="Arial"/>
                <a:cs typeface="Arial"/>
              </a:rPr>
              <a:t>Paiement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100" dirty="0">
                <a:latin typeface="Arial"/>
                <a:cs typeface="Arial"/>
              </a:rPr>
              <a:t>au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45" dirty="0">
                <a:latin typeface="Arial"/>
                <a:cs typeface="Arial"/>
              </a:rPr>
              <a:t>comptant:</a:t>
            </a:r>
            <a:r>
              <a:rPr sz="1800" spc="-45" dirty="0">
                <a:latin typeface="Times New Roman"/>
                <a:cs typeface="Times New Roman"/>
              </a:rPr>
              <a:t>	</a:t>
            </a:r>
            <a:r>
              <a:rPr sz="1800" spc="-95" dirty="0">
                <a:latin typeface="Arial"/>
                <a:cs typeface="Arial"/>
              </a:rPr>
              <a:t>750 000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130" dirty="0">
                <a:latin typeface="Arial"/>
                <a:cs typeface="Arial"/>
              </a:rPr>
              <a:t>Dh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30"/>
              </a:spcBef>
              <a:buChar char="-"/>
              <a:tabLst>
                <a:tab pos="134620" algn="l"/>
                <a:tab pos="1146175" algn="l"/>
                <a:tab pos="1511935" algn="l"/>
                <a:tab pos="2433955" algn="l"/>
                <a:tab pos="2674620" algn="l"/>
                <a:tab pos="3372485" algn="l"/>
                <a:tab pos="3738245" algn="l"/>
                <a:tab pos="4149725" algn="l"/>
                <a:tab pos="4606925" algn="l"/>
                <a:tab pos="5417820" algn="l"/>
                <a:tab pos="6359525" algn="l"/>
                <a:tab pos="6780530" algn="l"/>
                <a:tab pos="7167245" algn="l"/>
                <a:tab pos="7985759" algn="l"/>
              </a:tabLst>
            </a:pPr>
            <a:r>
              <a:rPr sz="1800" spc="-320" dirty="0">
                <a:latin typeface="Arial"/>
                <a:cs typeface="Arial"/>
              </a:rPr>
              <a:t>P</a:t>
            </a:r>
            <a:r>
              <a:rPr sz="1800" spc="-14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spc="-65" dirty="0">
                <a:latin typeface="Arial"/>
                <a:cs typeface="Arial"/>
              </a:rPr>
              <a:t>m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spc="-70" dirty="0">
                <a:latin typeface="Arial"/>
                <a:cs typeface="Arial"/>
              </a:rPr>
              <a:t>n</a:t>
            </a:r>
            <a:r>
              <a:rPr sz="1800" spc="100" dirty="0">
                <a:latin typeface="Arial"/>
                <a:cs typeface="Arial"/>
              </a:rPr>
              <a:t>t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60" dirty="0">
                <a:latin typeface="Arial"/>
                <a:cs typeface="Arial"/>
              </a:rPr>
              <a:t>d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5" dirty="0">
                <a:latin typeface="Arial"/>
                <a:cs typeface="Arial"/>
              </a:rPr>
              <a:t>r</a:t>
            </a:r>
            <a:r>
              <a:rPr sz="1800" spc="-70" dirty="0">
                <a:latin typeface="Arial"/>
                <a:cs typeface="Arial"/>
              </a:rPr>
              <a:t>o</a:t>
            </a:r>
            <a:r>
              <a:rPr sz="1800" spc="-114" dirty="0">
                <a:latin typeface="Arial"/>
                <a:cs typeface="Arial"/>
              </a:rPr>
              <a:t>y</a:t>
            </a:r>
            <a:r>
              <a:rPr sz="1800" spc="-14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95" dirty="0">
                <a:latin typeface="Arial"/>
                <a:cs typeface="Arial"/>
              </a:rPr>
              <a:t>t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spc="-200" dirty="0">
                <a:latin typeface="Arial"/>
                <a:cs typeface="Arial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40" dirty="0">
                <a:latin typeface="Arial"/>
                <a:cs typeface="Arial"/>
              </a:rPr>
              <a:t>à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5" dirty="0">
                <a:latin typeface="Arial"/>
                <a:cs typeface="Arial"/>
              </a:rPr>
              <a:t>r</a:t>
            </a:r>
            <a:r>
              <a:rPr sz="1800" spc="-14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200" dirty="0">
                <a:latin typeface="Arial"/>
                <a:cs typeface="Arial"/>
              </a:rPr>
              <a:t>s</a:t>
            </a:r>
            <a:r>
              <a:rPr sz="1800" spc="-60" dirty="0">
                <a:latin typeface="Arial"/>
                <a:cs typeface="Arial"/>
              </a:rPr>
              <a:t>on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60" dirty="0">
                <a:latin typeface="Arial"/>
                <a:cs typeface="Arial"/>
              </a:rPr>
              <a:t>d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90" dirty="0">
                <a:latin typeface="Arial"/>
                <a:cs typeface="Arial"/>
              </a:rPr>
              <a:t>5</a:t>
            </a:r>
            <a:r>
              <a:rPr sz="1800" spc="-315" dirty="0">
                <a:latin typeface="Arial"/>
                <a:cs typeface="Arial"/>
              </a:rPr>
              <a:t>%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60" dirty="0">
                <a:latin typeface="Arial"/>
                <a:cs typeface="Arial"/>
              </a:rPr>
              <a:t>d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spc="-200" dirty="0">
                <a:latin typeface="Arial"/>
                <a:cs typeface="Arial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65" dirty="0">
                <a:latin typeface="Arial"/>
                <a:cs typeface="Arial"/>
              </a:rPr>
              <a:t>m</a:t>
            </a:r>
            <a:r>
              <a:rPr sz="1800" spc="-140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r</a:t>
            </a:r>
            <a:r>
              <a:rPr sz="1800" spc="-165" dirty="0">
                <a:latin typeface="Arial"/>
                <a:cs typeface="Arial"/>
              </a:rPr>
              <a:t>g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spc="-200" dirty="0">
                <a:latin typeface="Arial"/>
                <a:cs typeface="Arial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5" dirty="0">
                <a:latin typeface="Arial"/>
                <a:cs typeface="Arial"/>
              </a:rPr>
              <a:t>r</a:t>
            </a:r>
            <a:r>
              <a:rPr sz="1800" spc="-110" dirty="0">
                <a:latin typeface="Arial"/>
                <a:cs typeface="Arial"/>
              </a:rPr>
              <a:t>é</a:t>
            </a:r>
            <a:r>
              <a:rPr sz="1800" spc="-14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li</a:t>
            </a:r>
            <a:r>
              <a:rPr sz="1800" spc="-200" dirty="0">
                <a:latin typeface="Arial"/>
                <a:cs typeface="Arial"/>
              </a:rPr>
              <a:t>s</a:t>
            </a:r>
            <a:r>
              <a:rPr sz="1800" spc="-110" dirty="0">
                <a:latin typeface="Arial"/>
                <a:cs typeface="Arial"/>
              </a:rPr>
              <a:t>é</a:t>
            </a:r>
            <a:r>
              <a:rPr sz="1800" spc="-120" dirty="0">
                <a:latin typeface="Arial"/>
                <a:cs typeface="Arial"/>
              </a:rPr>
              <a:t>e</a:t>
            </a:r>
            <a:r>
              <a:rPr sz="1800" spc="-200" dirty="0">
                <a:latin typeface="Arial"/>
                <a:cs typeface="Arial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0" dirty="0">
                <a:latin typeface="Arial"/>
                <a:cs typeface="Arial"/>
              </a:rPr>
              <a:t>s</a:t>
            </a:r>
            <a:r>
              <a:rPr sz="1800" spc="-60" dirty="0">
                <a:latin typeface="Arial"/>
                <a:cs typeface="Arial"/>
              </a:rPr>
              <a:t>u</a:t>
            </a:r>
            <a:r>
              <a:rPr sz="1800" spc="25" dirty="0">
                <a:latin typeface="Arial"/>
                <a:cs typeface="Arial"/>
              </a:rPr>
              <a:t>r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spc="-200" dirty="0">
                <a:latin typeface="Arial"/>
                <a:cs typeface="Arial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50" dirty="0">
                <a:latin typeface="Arial"/>
                <a:cs typeface="Arial"/>
              </a:rPr>
              <a:t>c</a:t>
            </a:r>
            <a:r>
              <a:rPr sz="1800" spc="-60" dirty="0">
                <a:latin typeface="Arial"/>
                <a:cs typeface="Arial"/>
              </a:rPr>
              <a:t>h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35" dirty="0">
                <a:latin typeface="Arial"/>
                <a:cs typeface="Arial"/>
              </a:rPr>
              <a:t>f</a:t>
            </a:r>
            <a:r>
              <a:rPr sz="1800" spc="45" dirty="0">
                <a:latin typeface="Arial"/>
                <a:cs typeface="Arial"/>
              </a:rPr>
              <a:t>f</a:t>
            </a:r>
            <a:r>
              <a:rPr sz="1800" spc="-5" dirty="0">
                <a:latin typeface="Arial"/>
                <a:cs typeface="Arial"/>
              </a:rPr>
              <a:t>r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spc="-200" dirty="0">
                <a:latin typeface="Arial"/>
                <a:cs typeface="Arial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60" dirty="0">
                <a:latin typeface="Arial"/>
                <a:cs typeface="Arial"/>
              </a:rPr>
              <a:t>d</a:t>
            </a:r>
            <a:r>
              <a:rPr sz="1800" spc="-95" dirty="0">
                <a:latin typeface="Arial"/>
                <a:cs typeface="Arial"/>
              </a:rPr>
              <a:t>’</a:t>
            </a:r>
            <a:r>
              <a:rPr sz="1800" spc="-155" dirty="0">
                <a:latin typeface="Arial"/>
                <a:cs typeface="Arial"/>
              </a:rPr>
              <a:t>a</a:t>
            </a:r>
            <a:r>
              <a:rPr sz="1800" spc="35" dirty="0">
                <a:latin typeface="Arial"/>
                <a:cs typeface="Arial"/>
              </a:rPr>
              <a:t>f</a:t>
            </a:r>
            <a:r>
              <a:rPr sz="1800" spc="10" dirty="0">
                <a:latin typeface="Arial"/>
                <a:cs typeface="Arial"/>
              </a:rPr>
              <a:t>f</a:t>
            </a:r>
            <a:r>
              <a:rPr sz="1800" spc="-14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r</a:t>
            </a:r>
            <a:r>
              <a:rPr sz="1800" spc="-110" dirty="0">
                <a:latin typeface="Arial"/>
                <a:cs typeface="Arial"/>
              </a:rPr>
              <a:t>e</a:t>
            </a:r>
            <a:r>
              <a:rPr sz="1800" spc="-155" dirty="0">
                <a:latin typeface="Arial"/>
                <a:cs typeface="Arial"/>
              </a:rPr>
              <a:t>s 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-55" dirty="0">
                <a:latin typeface="Arial"/>
                <a:cs typeface="Arial"/>
              </a:rPr>
              <a:t>additionnels. </a:t>
            </a:r>
            <a:r>
              <a:rPr sz="1800" spc="-180" dirty="0">
                <a:latin typeface="Arial"/>
                <a:cs typeface="Arial"/>
              </a:rPr>
              <a:t>Le </a:t>
            </a:r>
            <a:r>
              <a:rPr sz="1800" spc="-65" dirty="0">
                <a:latin typeface="Arial"/>
                <a:cs typeface="Arial"/>
              </a:rPr>
              <a:t>taux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95" dirty="0">
                <a:latin typeface="Arial"/>
                <a:cs typeface="Arial"/>
              </a:rPr>
              <a:t>marge </a:t>
            </a:r>
            <a:r>
              <a:rPr sz="1800" spc="-75" dirty="0">
                <a:latin typeface="Arial"/>
                <a:cs typeface="Arial"/>
              </a:rPr>
              <a:t>est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140" dirty="0">
                <a:latin typeface="Arial"/>
                <a:cs typeface="Arial"/>
              </a:rPr>
              <a:t>15%. </a:t>
            </a:r>
            <a:r>
              <a:rPr sz="1800" spc="-180" dirty="0">
                <a:latin typeface="Arial"/>
                <a:cs typeface="Arial"/>
              </a:rPr>
              <a:t>Le </a:t>
            </a:r>
            <a:r>
              <a:rPr sz="1800" spc="-250" dirty="0">
                <a:latin typeface="Arial"/>
                <a:cs typeface="Arial"/>
              </a:rPr>
              <a:t>CA </a:t>
            </a:r>
            <a:r>
              <a:rPr sz="1800" spc="-35" dirty="0">
                <a:latin typeface="Arial"/>
                <a:cs typeface="Arial"/>
              </a:rPr>
              <a:t>estimatif </a:t>
            </a:r>
            <a:r>
              <a:rPr sz="1800" spc="-114" dirty="0">
                <a:latin typeface="Arial"/>
                <a:cs typeface="Arial"/>
              </a:rPr>
              <a:t>sera </a:t>
            </a:r>
            <a:r>
              <a:rPr sz="1800" spc="-80" dirty="0">
                <a:latin typeface="Arial"/>
                <a:cs typeface="Arial"/>
              </a:rPr>
              <a:t>de </a:t>
            </a:r>
            <a:r>
              <a:rPr sz="1800" spc="-95" dirty="0">
                <a:latin typeface="Arial"/>
                <a:cs typeface="Arial"/>
              </a:rPr>
              <a:t>300 000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100" dirty="0">
                <a:latin typeface="Arial"/>
                <a:cs typeface="Arial"/>
              </a:rPr>
              <a:t>Dh.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800" spc="-195" dirty="0">
                <a:latin typeface="Arial"/>
                <a:cs typeface="Arial"/>
              </a:rPr>
              <a:t>La </a:t>
            </a:r>
            <a:r>
              <a:rPr sz="1800" spc="-65" dirty="0">
                <a:latin typeface="Arial"/>
                <a:cs typeface="Arial"/>
              </a:rPr>
              <a:t>durée </a:t>
            </a:r>
            <a:r>
              <a:rPr sz="1800" spc="-60" dirty="0">
                <a:latin typeface="Arial"/>
                <a:cs typeface="Arial"/>
              </a:rPr>
              <a:t>du </a:t>
            </a:r>
            <a:r>
              <a:rPr sz="1800" spc="-40" dirty="0">
                <a:latin typeface="Arial"/>
                <a:cs typeface="Arial"/>
              </a:rPr>
              <a:t>contrat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75" dirty="0">
                <a:latin typeface="Arial"/>
                <a:cs typeface="Arial"/>
              </a:rPr>
              <a:t>franchise est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95" dirty="0">
                <a:latin typeface="Arial"/>
                <a:cs typeface="Arial"/>
              </a:rPr>
              <a:t>10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ans.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95028" y="3170680"/>
            <a:ext cx="5793740" cy="599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7385">
              <a:lnSpc>
                <a:spcPts val="1710"/>
              </a:lnSpc>
              <a:tabLst>
                <a:tab pos="2229485" algn="l"/>
              </a:tabLst>
            </a:pPr>
            <a:r>
              <a:rPr sz="1800" b="1" spc="-135" dirty="0">
                <a:latin typeface="Arial"/>
                <a:cs typeface="Arial"/>
              </a:rPr>
              <a:t>Année</a:t>
            </a:r>
            <a:r>
              <a:rPr sz="1800" spc="-135" dirty="0">
                <a:latin typeface="Times New Roman"/>
                <a:cs typeface="Times New Roman"/>
              </a:rPr>
              <a:t>	</a:t>
            </a:r>
            <a:r>
              <a:rPr sz="1800" b="1" spc="-140" dirty="0">
                <a:latin typeface="Arial"/>
                <a:cs typeface="Arial"/>
              </a:rPr>
              <a:t>Chiffres </a:t>
            </a:r>
            <a:r>
              <a:rPr sz="1800" b="1" spc="-114" dirty="0">
                <a:latin typeface="Arial"/>
                <a:cs typeface="Arial"/>
              </a:rPr>
              <a:t>d’affaires</a:t>
            </a:r>
            <a:r>
              <a:rPr sz="1800" b="1" spc="-110" dirty="0">
                <a:latin typeface="Arial"/>
                <a:cs typeface="Arial"/>
              </a:rPr>
              <a:t> </a:t>
            </a:r>
            <a:r>
              <a:rPr sz="1800" b="1" spc="-95" dirty="0">
                <a:latin typeface="Arial"/>
                <a:cs typeface="Arial"/>
              </a:rPr>
              <a:t>additionnels/année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5"/>
              </a:spcBef>
              <a:tabLst>
                <a:tab pos="3529329" algn="l"/>
              </a:tabLst>
            </a:pPr>
            <a:r>
              <a:rPr sz="1800" b="1" spc="-80" dirty="0">
                <a:latin typeface="Arial"/>
                <a:cs typeface="Arial"/>
              </a:rPr>
              <a:t>N,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spc="-85" dirty="0">
                <a:latin typeface="Arial"/>
                <a:cs typeface="Arial"/>
              </a:rPr>
              <a:t>N1, </a:t>
            </a:r>
            <a:r>
              <a:rPr sz="1800" b="1" spc="-105" dirty="0">
                <a:latin typeface="Arial"/>
                <a:cs typeface="Arial"/>
              </a:rPr>
              <a:t>N2</a:t>
            </a:r>
            <a:r>
              <a:rPr sz="1800" spc="-105" dirty="0">
                <a:latin typeface="Times New Roman"/>
                <a:cs typeface="Times New Roman"/>
              </a:rPr>
              <a:t>	</a:t>
            </a:r>
            <a:r>
              <a:rPr sz="1800" b="1" spc="-95" dirty="0">
                <a:latin typeface="Arial"/>
                <a:cs typeface="Arial"/>
              </a:rPr>
              <a:t>800 000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spc="-150" dirty="0">
                <a:latin typeface="Arial"/>
                <a:cs typeface="Arial"/>
              </a:rPr>
              <a:t>Dh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74073" y="3064764"/>
            <a:ext cx="9144000" cy="1584960"/>
            <a:chOff x="774073" y="3064764"/>
            <a:chExt cx="9144000" cy="1584960"/>
          </a:xfrm>
        </p:grpSpPr>
        <p:sp>
          <p:nvSpPr>
            <p:cNvPr id="7" name="object 7"/>
            <p:cNvSpPr/>
            <p:nvPr/>
          </p:nvSpPr>
          <p:spPr>
            <a:xfrm>
              <a:off x="774073" y="3064764"/>
              <a:ext cx="9144000" cy="713740"/>
            </a:xfrm>
            <a:custGeom>
              <a:avLst/>
              <a:gdLst/>
              <a:ahLst/>
              <a:cxnLst/>
              <a:rect l="l" t="t" r="r" b="b"/>
              <a:pathLst>
                <a:path w="9144000" h="713739">
                  <a:moveTo>
                    <a:pt x="0" y="0"/>
                  </a:moveTo>
                  <a:lnTo>
                    <a:pt x="0" y="713232"/>
                  </a:lnTo>
                  <a:lnTo>
                    <a:pt x="9143999" y="713232"/>
                  </a:lnTo>
                  <a:lnTo>
                    <a:pt x="9143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97481" y="4636007"/>
              <a:ext cx="6085840" cy="13970"/>
            </a:xfrm>
            <a:custGeom>
              <a:avLst/>
              <a:gdLst/>
              <a:ahLst/>
              <a:cxnLst/>
              <a:rect l="l" t="t" r="r" b="b"/>
              <a:pathLst>
                <a:path w="6085840" h="13970">
                  <a:moveTo>
                    <a:pt x="6085332" y="0"/>
                  </a:moveTo>
                  <a:lnTo>
                    <a:pt x="0" y="0"/>
                  </a:lnTo>
                  <a:lnTo>
                    <a:pt x="0" y="13716"/>
                  </a:lnTo>
                  <a:lnTo>
                    <a:pt x="6085332" y="13716"/>
                  </a:lnTo>
                  <a:lnTo>
                    <a:pt x="608533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61016" y="4714745"/>
            <a:ext cx="883983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85" dirty="0">
                <a:latin typeface="Arial"/>
                <a:cs typeface="Arial"/>
              </a:rPr>
              <a:t>Les </a:t>
            </a:r>
            <a:r>
              <a:rPr sz="1800" spc="-60" dirty="0">
                <a:latin typeface="Arial"/>
                <a:cs typeface="Arial"/>
              </a:rPr>
              <a:t>frais </a:t>
            </a:r>
            <a:r>
              <a:rPr sz="1800" spc="-140" dirty="0">
                <a:latin typeface="Arial"/>
                <a:cs typeface="Arial"/>
              </a:rPr>
              <a:t>engagés </a:t>
            </a:r>
            <a:r>
              <a:rPr sz="1800" spc="-70" dirty="0">
                <a:latin typeface="Arial"/>
                <a:cs typeface="Arial"/>
              </a:rPr>
              <a:t>lors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70" dirty="0">
                <a:latin typeface="Arial"/>
                <a:cs typeface="Arial"/>
              </a:rPr>
              <a:t>la signature </a:t>
            </a:r>
            <a:r>
              <a:rPr sz="1800" spc="-60" dirty="0">
                <a:latin typeface="Arial"/>
                <a:cs typeface="Arial"/>
              </a:rPr>
              <a:t>du </a:t>
            </a:r>
            <a:r>
              <a:rPr sz="1800" spc="-40" dirty="0">
                <a:latin typeface="Arial"/>
                <a:cs typeface="Arial"/>
              </a:rPr>
              <a:t>contrat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55" dirty="0">
                <a:latin typeface="Arial"/>
                <a:cs typeface="Arial"/>
              </a:rPr>
              <a:t>sont </a:t>
            </a:r>
            <a:r>
              <a:rPr sz="1800" spc="-105" dirty="0">
                <a:latin typeface="Arial"/>
                <a:cs typeface="Arial"/>
              </a:rPr>
              <a:t>élevés </a:t>
            </a:r>
            <a:r>
              <a:rPr sz="1800" spc="-140" dirty="0">
                <a:latin typeface="Arial"/>
                <a:cs typeface="Arial"/>
              </a:rPr>
              <a:t>à </a:t>
            </a:r>
            <a:r>
              <a:rPr sz="1800" spc="-95" dirty="0">
                <a:latin typeface="Arial"/>
                <a:cs typeface="Arial"/>
              </a:rPr>
              <a:t>120 000 </a:t>
            </a:r>
            <a:r>
              <a:rPr sz="1800" spc="-130" dirty="0">
                <a:latin typeface="Arial"/>
                <a:cs typeface="Arial"/>
              </a:rPr>
              <a:t>Dh (HT) </a:t>
            </a:r>
            <a:r>
              <a:rPr sz="1800" spc="-75" dirty="0">
                <a:latin typeface="Arial"/>
                <a:cs typeface="Arial"/>
              </a:rPr>
              <a:t>une </a:t>
            </a:r>
            <a:r>
              <a:rPr sz="1800" spc="-215" dirty="0">
                <a:latin typeface="Arial"/>
                <a:cs typeface="Arial"/>
              </a:rPr>
              <a:t>TVA </a:t>
            </a:r>
            <a:r>
              <a:rPr sz="1800" spc="-80" dirty="0">
                <a:latin typeface="Arial"/>
                <a:cs typeface="Arial"/>
              </a:rPr>
              <a:t>de  </a:t>
            </a:r>
            <a:r>
              <a:rPr sz="1800" spc="-90" dirty="0">
                <a:latin typeface="Arial"/>
                <a:cs typeface="Arial"/>
              </a:rPr>
              <a:t>2 </a:t>
            </a:r>
            <a:r>
              <a:rPr sz="1800" spc="-95" dirty="0">
                <a:latin typeface="Arial"/>
                <a:cs typeface="Arial"/>
              </a:rPr>
              <a:t>400 </a:t>
            </a:r>
            <a:r>
              <a:rPr sz="1800" spc="-130" dirty="0">
                <a:latin typeface="Arial"/>
                <a:cs typeface="Arial"/>
              </a:rPr>
              <a:t>Dh </a:t>
            </a:r>
            <a:r>
              <a:rPr sz="1800" spc="-140" dirty="0">
                <a:latin typeface="Arial"/>
                <a:cs typeface="Arial"/>
              </a:rPr>
              <a:t>a </a:t>
            </a:r>
            <a:r>
              <a:rPr sz="1800" spc="-50" dirty="0">
                <a:latin typeface="Arial"/>
                <a:cs typeface="Arial"/>
              </a:rPr>
              <a:t>été </a:t>
            </a:r>
            <a:r>
              <a:rPr sz="1800" spc="-75" dirty="0">
                <a:latin typeface="Arial"/>
                <a:cs typeface="Arial"/>
              </a:rPr>
              <a:t>relevé sur </a:t>
            </a:r>
            <a:r>
              <a:rPr sz="1800" spc="-70" dirty="0">
                <a:latin typeface="Arial"/>
                <a:cs typeface="Arial"/>
              </a:rPr>
              <a:t>la </a:t>
            </a:r>
            <a:r>
              <a:rPr sz="1800" spc="-50" dirty="0">
                <a:latin typeface="Arial"/>
                <a:cs typeface="Arial"/>
              </a:rPr>
              <a:t>facture </a:t>
            </a:r>
            <a:r>
              <a:rPr sz="1800" spc="-60" dirty="0">
                <a:latin typeface="Arial"/>
                <a:cs typeface="Arial"/>
              </a:rPr>
              <a:t>du </a:t>
            </a:r>
            <a:r>
              <a:rPr sz="1800" spc="-45" dirty="0">
                <a:latin typeface="Arial"/>
                <a:cs typeface="Arial"/>
              </a:rPr>
              <a:t>notaire </a:t>
            </a:r>
            <a:r>
              <a:rPr sz="1800" spc="-35" dirty="0">
                <a:latin typeface="Arial"/>
                <a:cs typeface="Arial"/>
              </a:rPr>
              <a:t>qui </a:t>
            </a:r>
            <a:r>
              <a:rPr sz="1800" spc="-105" dirty="0">
                <a:latin typeface="Arial"/>
                <a:cs typeface="Arial"/>
              </a:rPr>
              <a:t>s’est chargé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70" dirty="0">
                <a:latin typeface="Arial"/>
                <a:cs typeface="Arial"/>
              </a:rPr>
              <a:t>la </a:t>
            </a:r>
            <a:r>
              <a:rPr sz="1800" spc="-55" dirty="0">
                <a:latin typeface="Arial"/>
                <a:cs typeface="Arial"/>
              </a:rPr>
              <a:t>rédaction </a:t>
            </a:r>
            <a:r>
              <a:rPr sz="1800" spc="-60" dirty="0">
                <a:latin typeface="Arial"/>
                <a:cs typeface="Arial"/>
              </a:rPr>
              <a:t>du</a:t>
            </a:r>
            <a:r>
              <a:rPr sz="1800" spc="-140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contrat.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spc="-175" dirty="0">
                <a:latin typeface="Arial"/>
                <a:cs typeface="Arial"/>
              </a:rPr>
              <a:t>Taux </a:t>
            </a:r>
            <a:r>
              <a:rPr sz="1800" spc="-50" dirty="0">
                <a:latin typeface="Arial"/>
                <a:cs typeface="Arial"/>
              </a:rPr>
              <a:t>actuariel</a:t>
            </a:r>
            <a:r>
              <a:rPr sz="1800" spc="395" dirty="0">
                <a:latin typeface="Arial"/>
                <a:cs typeface="Arial"/>
              </a:rPr>
              <a:t> </a:t>
            </a:r>
            <a:r>
              <a:rPr sz="1800" spc="-140" dirty="0">
                <a:latin typeface="Arial"/>
                <a:cs typeface="Arial"/>
              </a:rPr>
              <a:t>7,5%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Travail </a:t>
            </a:r>
            <a:r>
              <a:rPr sz="1800" b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à</a:t>
            </a:r>
            <a:r>
              <a:rPr sz="1800" b="1" u="heavy" spc="-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faire: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spc="-55" dirty="0">
                <a:latin typeface="Arial"/>
                <a:cs typeface="Arial"/>
              </a:rPr>
              <a:t>Déterminer le </a:t>
            </a:r>
            <a:r>
              <a:rPr sz="1800" spc="-45" dirty="0">
                <a:latin typeface="Arial"/>
                <a:cs typeface="Arial"/>
              </a:rPr>
              <a:t>coût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70" dirty="0">
                <a:latin typeface="Arial"/>
                <a:cs typeface="Arial"/>
              </a:rPr>
              <a:t>la </a:t>
            </a:r>
            <a:r>
              <a:rPr sz="1800" spc="-75" dirty="0">
                <a:latin typeface="Arial"/>
                <a:cs typeface="Arial"/>
              </a:rPr>
              <a:t>franchise </a:t>
            </a:r>
            <a:r>
              <a:rPr sz="1800" spc="-100" dirty="0">
                <a:latin typeface="Arial"/>
                <a:cs typeface="Arial"/>
              </a:rPr>
              <a:t>acquise </a:t>
            </a:r>
            <a:r>
              <a:rPr sz="1800" spc="-150" dirty="0">
                <a:latin typeface="Arial"/>
                <a:cs typeface="Arial"/>
              </a:rPr>
              <a:t>sans </a:t>
            </a:r>
            <a:r>
              <a:rPr sz="1800" spc="-25" dirty="0">
                <a:latin typeface="Arial"/>
                <a:cs typeface="Arial"/>
              </a:rPr>
              <a:t>option </a:t>
            </a:r>
            <a:r>
              <a:rPr sz="1800" spc="-140" dirty="0">
                <a:latin typeface="Arial"/>
                <a:cs typeface="Arial"/>
              </a:rPr>
              <a:t>à </a:t>
            </a:r>
            <a:r>
              <a:rPr sz="1800" spc="-110" dirty="0">
                <a:latin typeface="Arial"/>
                <a:cs typeface="Arial"/>
              </a:rPr>
              <a:t>l’IAS</a:t>
            </a:r>
            <a:r>
              <a:rPr sz="1800" spc="-130" dirty="0">
                <a:latin typeface="Arial"/>
                <a:cs typeface="Arial"/>
              </a:rPr>
              <a:t> </a:t>
            </a:r>
            <a:r>
              <a:rPr sz="1800" spc="-95" dirty="0">
                <a:latin typeface="Arial"/>
                <a:cs typeface="Arial"/>
              </a:rPr>
              <a:t>23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spc="-55" dirty="0">
                <a:latin typeface="Arial"/>
                <a:cs typeface="Arial"/>
              </a:rPr>
              <a:t>Déterminer le </a:t>
            </a:r>
            <a:r>
              <a:rPr sz="1800" spc="-45" dirty="0">
                <a:latin typeface="Arial"/>
                <a:cs typeface="Arial"/>
              </a:rPr>
              <a:t>coût </a:t>
            </a:r>
            <a:r>
              <a:rPr sz="1800" spc="-130" dirty="0">
                <a:latin typeface="Arial"/>
                <a:cs typeface="Arial"/>
              </a:rPr>
              <a:t>avec </a:t>
            </a:r>
            <a:r>
              <a:rPr sz="1800" spc="-25" dirty="0">
                <a:latin typeface="Arial"/>
                <a:cs typeface="Arial"/>
              </a:rPr>
              <a:t>option </a:t>
            </a:r>
            <a:r>
              <a:rPr sz="1800" spc="-140" dirty="0">
                <a:latin typeface="Arial"/>
                <a:cs typeface="Arial"/>
              </a:rPr>
              <a:t>à </a:t>
            </a:r>
            <a:r>
              <a:rPr sz="1800" spc="-110" dirty="0">
                <a:latin typeface="Arial"/>
                <a:cs typeface="Arial"/>
              </a:rPr>
              <a:t>l’IAS</a:t>
            </a:r>
            <a:r>
              <a:rPr sz="1800" spc="-175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23.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spc="-155" dirty="0">
                <a:latin typeface="Arial"/>
                <a:cs typeface="Arial"/>
              </a:rPr>
              <a:t>Passer </a:t>
            </a:r>
            <a:r>
              <a:rPr sz="1800" spc="-100" dirty="0">
                <a:latin typeface="Arial"/>
                <a:cs typeface="Arial"/>
              </a:rPr>
              <a:t>les </a:t>
            </a:r>
            <a:r>
              <a:rPr sz="1800" spc="-55" dirty="0">
                <a:latin typeface="Arial"/>
                <a:cs typeface="Arial"/>
              </a:rPr>
              <a:t>écritures </a:t>
            </a:r>
            <a:r>
              <a:rPr sz="1800" spc="-35" dirty="0">
                <a:latin typeface="Arial"/>
                <a:cs typeface="Arial"/>
              </a:rPr>
              <a:t>pour </a:t>
            </a:r>
            <a:r>
              <a:rPr sz="1800" spc="-95" dirty="0">
                <a:latin typeface="Arial"/>
                <a:cs typeface="Arial"/>
              </a:rPr>
              <a:t>chaque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30" dirty="0">
                <a:latin typeface="Arial"/>
                <a:cs typeface="Arial"/>
              </a:rPr>
              <a:t>option.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95028" y="3815332"/>
            <a:ext cx="4627880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0"/>
              </a:lnSpc>
              <a:tabLst>
                <a:tab pos="3393440" algn="l"/>
              </a:tabLst>
            </a:pPr>
            <a:r>
              <a:rPr sz="1800" b="1" spc="-85" dirty="0">
                <a:latin typeface="Arial"/>
                <a:cs typeface="Arial"/>
              </a:rPr>
              <a:t>N3, </a:t>
            </a:r>
            <a:r>
              <a:rPr sz="1800" b="1" spc="-105" dirty="0">
                <a:latin typeface="Arial"/>
                <a:cs typeface="Arial"/>
              </a:rPr>
              <a:t>N4 </a:t>
            </a:r>
            <a:r>
              <a:rPr sz="1800" b="1" spc="-45" dirty="0">
                <a:latin typeface="Arial"/>
                <a:cs typeface="Arial"/>
              </a:rPr>
              <a:t>et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spc="-105" dirty="0">
                <a:latin typeface="Arial"/>
                <a:cs typeface="Arial"/>
              </a:rPr>
              <a:t>N5</a:t>
            </a:r>
            <a:r>
              <a:rPr sz="1800" spc="-105" dirty="0">
                <a:latin typeface="Times New Roman"/>
                <a:cs typeface="Times New Roman"/>
              </a:rPr>
              <a:t>	</a:t>
            </a:r>
            <a:r>
              <a:rPr sz="1800" b="1" spc="-90" dirty="0">
                <a:latin typeface="Arial"/>
                <a:cs typeface="Arial"/>
              </a:rPr>
              <a:t>1 </a:t>
            </a:r>
            <a:r>
              <a:rPr sz="1800" b="1" spc="-95" dirty="0">
                <a:latin typeface="Arial"/>
                <a:cs typeface="Arial"/>
              </a:rPr>
              <a:t>000 000</a:t>
            </a:r>
            <a:r>
              <a:rPr sz="1800" b="1" spc="-175" dirty="0">
                <a:latin typeface="Arial"/>
                <a:cs typeface="Arial"/>
              </a:rPr>
              <a:t> </a:t>
            </a:r>
            <a:r>
              <a:rPr sz="1800" b="1" spc="-150" dirty="0">
                <a:latin typeface="Arial"/>
                <a:cs typeface="Arial"/>
              </a:rPr>
              <a:t>Dh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tabLst>
                <a:tab pos="3393440" algn="l"/>
              </a:tabLst>
            </a:pPr>
            <a:r>
              <a:rPr sz="1800" b="1" spc="-105" dirty="0">
                <a:latin typeface="Arial"/>
                <a:cs typeface="Arial"/>
              </a:rPr>
              <a:t>N6 </a:t>
            </a:r>
            <a:r>
              <a:rPr sz="1800" b="1" spc="-40" dirty="0">
                <a:latin typeface="Arial"/>
                <a:cs typeface="Arial"/>
              </a:rPr>
              <a:t>,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85" dirty="0">
                <a:latin typeface="Arial"/>
                <a:cs typeface="Arial"/>
              </a:rPr>
              <a:t>N7, </a:t>
            </a:r>
            <a:r>
              <a:rPr sz="1800" b="1" spc="-105" dirty="0">
                <a:latin typeface="Arial"/>
                <a:cs typeface="Arial"/>
              </a:rPr>
              <a:t>N8</a:t>
            </a:r>
            <a:r>
              <a:rPr sz="1800" spc="-105" dirty="0">
                <a:latin typeface="Times New Roman"/>
                <a:cs typeface="Times New Roman"/>
              </a:rPr>
              <a:t>	</a:t>
            </a:r>
            <a:r>
              <a:rPr sz="1800" b="1" spc="-90" dirty="0">
                <a:latin typeface="Arial"/>
                <a:cs typeface="Arial"/>
              </a:rPr>
              <a:t>1 </a:t>
            </a:r>
            <a:r>
              <a:rPr sz="1800" b="1" spc="-95" dirty="0">
                <a:latin typeface="Arial"/>
                <a:cs typeface="Arial"/>
              </a:rPr>
              <a:t>500 000</a:t>
            </a:r>
            <a:r>
              <a:rPr sz="1800" b="1" spc="-180" dirty="0">
                <a:latin typeface="Arial"/>
                <a:cs typeface="Arial"/>
              </a:rPr>
              <a:t> </a:t>
            </a:r>
            <a:r>
              <a:rPr sz="1800" b="1" spc="-150" dirty="0">
                <a:latin typeface="Arial"/>
                <a:cs typeface="Arial"/>
              </a:rPr>
              <a:t>Dh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tabLst>
                <a:tab pos="3393440" algn="l"/>
              </a:tabLst>
            </a:pPr>
            <a:r>
              <a:rPr sz="1800" b="1" spc="-105" dirty="0">
                <a:latin typeface="Arial"/>
                <a:cs typeface="Arial"/>
              </a:rPr>
              <a:t>N9</a:t>
            </a:r>
            <a:r>
              <a:rPr sz="1800" spc="-105" dirty="0">
                <a:latin typeface="Times New Roman"/>
                <a:cs typeface="Times New Roman"/>
              </a:rPr>
              <a:t>	</a:t>
            </a:r>
            <a:r>
              <a:rPr sz="1800" b="1" spc="-90" dirty="0">
                <a:latin typeface="Arial"/>
                <a:cs typeface="Arial"/>
              </a:rPr>
              <a:t>1 </a:t>
            </a:r>
            <a:r>
              <a:rPr sz="1800" b="1" spc="-95" dirty="0">
                <a:latin typeface="Arial"/>
                <a:cs typeface="Arial"/>
              </a:rPr>
              <a:t>800 000</a:t>
            </a:r>
            <a:r>
              <a:rPr sz="1800" b="1" spc="-180" dirty="0">
                <a:latin typeface="Arial"/>
                <a:cs typeface="Arial"/>
              </a:rPr>
              <a:t> </a:t>
            </a:r>
            <a:r>
              <a:rPr sz="1800" b="1" spc="-150" dirty="0">
                <a:latin typeface="Arial"/>
                <a:cs typeface="Arial"/>
              </a:rPr>
              <a:t>Dh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4073" y="3777996"/>
            <a:ext cx="9144000" cy="858519"/>
          </a:xfrm>
          <a:custGeom>
            <a:avLst/>
            <a:gdLst/>
            <a:ahLst/>
            <a:cxnLst/>
            <a:rect l="l" t="t" r="r" b="b"/>
            <a:pathLst>
              <a:path w="9144000" h="858520">
                <a:moveTo>
                  <a:pt x="0" y="0"/>
                </a:moveTo>
                <a:lnTo>
                  <a:pt x="0" y="858011"/>
                </a:lnTo>
                <a:lnTo>
                  <a:pt x="9143999" y="858011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04FBE094-4296-6766-27DF-0D86CBF87AE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67</a:t>
            </a:fld>
            <a:endParaRPr lang="fr-FR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83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69552" y="555751"/>
            <a:ext cx="6350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60" dirty="0">
                <a:latin typeface="Arial"/>
                <a:cs typeface="Arial"/>
              </a:rPr>
              <a:t>Immobilisations </a:t>
            </a:r>
            <a:r>
              <a:rPr sz="2400" spc="-165" dirty="0">
                <a:latin typeface="Arial"/>
                <a:cs typeface="Arial"/>
              </a:rPr>
              <a:t>incorporelles </a:t>
            </a:r>
            <a:r>
              <a:rPr sz="2400" spc="-195" dirty="0">
                <a:latin typeface="Arial"/>
                <a:cs typeface="Arial"/>
              </a:rPr>
              <a:t>générées </a:t>
            </a:r>
            <a:r>
              <a:rPr sz="2400" spc="-155" dirty="0">
                <a:latin typeface="Arial"/>
                <a:cs typeface="Arial"/>
              </a:rPr>
              <a:t>en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interne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2644" y="1630171"/>
            <a:ext cx="8627745" cy="514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b="1" spc="-225" dirty="0">
                <a:latin typeface="Arial"/>
                <a:cs typeface="Arial"/>
              </a:rPr>
              <a:t>Frais </a:t>
            </a:r>
            <a:r>
              <a:rPr sz="2400" b="1" spc="-155" dirty="0">
                <a:latin typeface="Arial"/>
                <a:cs typeface="Arial"/>
              </a:rPr>
              <a:t>de </a:t>
            </a:r>
            <a:r>
              <a:rPr sz="2400" b="1" spc="-185" dirty="0">
                <a:latin typeface="Arial"/>
                <a:cs typeface="Arial"/>
              </a:rPr>
              <a:t>recherche </a:t>
            </a:r>
            <a:r>
              <a:rPr sz="2400" b="1" spc="-55" dirty="0">
                <a:latin typeface="Arial"/>
                <a:cs typeface="Arial"/>
              </a:rPr>
              <a:t>et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150" dirty="0">
                <a:latin typeface="Arial"/>
                <a:cs typeface="Arial"/>
              </a:rPr>
              <a:t>développement: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</a:pPr>
            <a:r>
              <a:rPr sz="2400" i="1" u="heavy" spc="-2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 </a:t>
            </a:r>
            <a:r>
              <a:rPr sz="2400" i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recherche</a:t>
            </a:r>
            <a:r>
              <a:rPr sz="2400" spc="-114" dirty="0">
                <a:latin typeface="Arial"/>
                <a:cs typeface="Arial"/>
              </a:rPr>
              <a:t>: </a:t>
            </a:r>
            <a:r>
              <a:rPr sz="2400" spc="-245" dirty="0">
                <a:latin typeface="Arial"/>
                <a:cs typeface="Arial"/>
              </a:rPr>
              <a:t>L’IAS </a:t>
            </a:r>
            <a:r>
              <a:rPr sz="2400" spc="-125" dirty="0">
                <a:latin typeface="Arial"/>
                <a:cs typeface="Arial"/>
              </a:rPr>
              <a:t>38 </a:t>
            </a:r>
            <a:r>
              <a:rPr sz="2400" spc="-15" dirty="0">
                <a:latin typeface="Arial"/>
                <a:cs typeface="Arial"/>
              </a:rPr>
              <a:t>définit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105" dirty="0">
                <a:latin typeface="Arial"/>
                <a:cs typeface="Arial"/>
              </a:rPr>
              <a:t>recherche </a:t>
            </a:r>
            <a:r>
              <a:rPr sz="2400" spc="-120" dirty="0">
                <a:latin typeface="Arial"/>
                <a:cs typeface="Arial"/>
              </a:rPr>
              <a:t>comme </a:t>
            </a:r>
            <a:r>
              <a:rPr sz="2400" spc="-100" dirty="0">
                <a:latin typeface="Arial"/>
                <a:cs typeface="Arial"/>
              </a:rPr>
              <a:t>une </a:t>
            </a:r>
            <a:r>
              <a:rPr sz="2400" spc="-80" dirty="0">
                <a:latin typeface="Arial"/>
                <a:cs typeface="Arial"/>
              </a:rPr>
              <a:t>investigation  </a:t>
            </a:r>
            <a:r>
              <a:rPr sz="2400" spc="-70" dirty="0">
                <a:latin typeface="Arial"/>
                <a:cs typeface="Arial"/>
              </a:rPr>
              <a:t>originale </a:t>
            </a:r>
            <a:r>
              <a:rPr sz="2400" spc="-10" dirty="0">
                <a:latin typeface="Arial"/>
                <a:cs typeface="Arial"/>
              </a:rPr>
              <a:t>et </a:t>
            </a:r>
            <a:r>
              <a:rPr sz="2400" spc="-105" dirty="0">
                <a:latin typeface="Arial"/>
                <a:cs typeface="Arial"/>
              </a:rPr>
              <a:t>programmée en </a:t>
            </a:r>
            <a:r>
              <a:rPr sz="2400" spc="-114" dirty="0">
                <a:latin typeface="Arial"/>
                <a:cs typeface="Arial"/>
              </a:rPr>
              <a:t>vue </a:t>
            </a:r>
            <a:r>
              <a:rPr sz="2400" spc="-80" dirty="0">
                <a:latin typeface="Arial"/>
                <a:cs typeface="Arial"/>
              </a:rPr>
              <a:t>d’acquérir </a:t>
            </a:r>
            <a:r>
              <a:rPr sz="2400" spc="-100" dirty="0">
                <a:latin typeface="Arial"/>
                <a:cs typeface="Arial"/>
              </a:rPr>
              <a:t>une compréhension </a:t>
            </a:r>
            <a:r>
              <a:rPr sz="2400" spc="-10" dirty="0">
                <a:latin typeface="Arial"/>
                <a:cs typeface="Arial"/>
              </a:rPr>
              <a:t>et 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155" dirty="0">
                <a:latin typeface="Arial"/>
                <a:cs typeface="Arial"/>
              </a:rPr>
              <a:t>connaissances </a:t>
            </a:r>
            <a:r>
              <a:rPr sz="2400" spc="-80" dirty="0">
                <a:latin typeface="Arial"/>
                <a:cs typeface="Arial"/>
              </a:rPr>
              <a:t>scientifiques </a:t>
            </a:r>
            <a:r>
              <a:rPr sz="2400" spc="-10" dirty="0">
                <a:latin typeface="Arial"/>
                <a:cs typeface="Arial"/>
              </a:rPr>
              <a:t>et </a:t>
            </a:r>
            <a:r>
              <a:rPr sz="2400" spc="-95" dirty="0">
                <a:latin typeface="Arial"/>
                <a:cs typeface="Arial"/>
              </a:rPr>
              <a:t>techniques</a:t>
            </a:r>
            <a:r>
              <a:rPr sz="2400" spc="-27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nouvelles.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sz="2400" i="1" u="heavy" spc="-2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Le </a:t>
            </a:r>
            <a:r>
              <a:rPr sz="2400" i="1" u="heavy" spc="-1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développement:</a:t>
            </a:r>
            <a:r>
              <a:rPr sz="2400" i="1" spc="-10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c’est </a:t>
            </a:r>
            <a:r>
              <a:rPr sz="2400" spc="-65" dirty="0">
                <a:latin typeface="Arial"/>
                <a:cs typeface="Arial"/>
              </a:rPr>
              <a:t>l’application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80" dirty="0">
                <a:latin typeface="Arial"/>
                <a:cs typeface="Arial"/>
              </a:rPr>
              <a:t>résultats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105" dirty="0">
                <a:latin typeface="Arial"/>
                <a:cs typeface="Arial"/>
              </a:rPr>
              <a:t>recherche </a:t>
            </a:r>
            <a:r>
              <a:rPr sz="2400" spc="-80" dirty="0">
                <a:latin typeface="Arial"/>
                <a:cs typeface="Arial"/>
              </a:rPr>
              <a:t>ou 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155" dirty="0">
                <a:latin typeface="Arial"/>
                <a:cs typeface="Arial"/>
              </a:rPr>
              <a:t>connaissances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80" dirty="0">
                <a:latin typeface="Arial"/>
                <a:cs typeface="Arial"/>
              </a:rPr>
              <a:t>un </a:t>
            </a:r>
            <a:r>
              <a:rPr sz="2400" spc="-85" dirty="0">
                <a:latin typeface="Arial"/>
                <a:cs typeface="Arial"/>
              </a:rPr>
              <a:t>plan </a:t>
            </a:r>
            <a:r>
              <a:rPr sz="2400" spc="-80" dirty="0">
                <a:latin typeface="Arial"/>
                <a:cs typeface="Arial"/>
              </a:rPr>
              <a:t>ou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85" dirty="0">
                <a:latin typeface="Arial"/>
                <a:cs typeface="Arial"/>
              </a:rPr>
              <a:t>modèle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114" dirty="0">
                <a:latin typeface="Arial"/>
                <a:cs typeface="Arial"/>
              </a:rPr>
              <a:t>vue </a:t>
            </a:r>
            <a:r>
              <a:rPr sz="2400" spc="-70" dirty="0">
                <a:latin typeface="Arial"/>
                <a:cs typeface="Arial"/>
              </a:rPr>
              <a:t>d’améliorer </a:t>
            </a:r>
            <a:r>
              <a:rPr sz="2400" spc="-125" dirty="0">
                <a:latin typeface="Arial"/>
                <a:cs typeface="Arial"/>
              </a:rPr>
              <a:t>les  </a:t>
            </a:r>
            <a:r>
              <a:rPr sz="2400" spc="-160" dirty="0">
                <a:latin typeface="Arial"/>
                <a:cs typeface="Arial"/>
              </a:rPr>
              <a:t>systèmes </a:t>
            </a:r>
            <a:r>
              <a:rPr sz="2400" spc="-100" dirty="0">
                <a:latin typeface="Arial"/>
                <a:cs typeface="Arial"/>
              </a:rPr>
              <a:t>existants.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75"/>
              </a:spcBef>
            </a:pPr>
            <a:r>
              <a:rPr sz="2400" spc="-175" dirty="0">
                <a:latin typeface="Arial"/>
                <a:cs typeface="Arial"/>
              </a:rPr>
              <a:t>Dépenses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05" dirty="0">
                <a:latin typeface="Arial"/>
                <a:cs typeface="Arial"/>
              </a:rPr>
              <a:t>recherche </a:t>
            </a:r>
            <a:r>
              <a:rPr sz="2400" spc="-55" dirty="0">
                <a:latin typeface="Arial"/>
                <a:cs typeface="Arial"/>
              </a:rPr>
              <a:t>doivent </a:t>
            </a:r>
            <a:r>
              <a:rPr sz="2400" spc="-40" dirty="0">
                <a:latin typeface="Arial"/>
                <a:cs typeface="Arial"/>
              </a:rPr>
              <a:t>être </a:t>
            </a:r>
            <a:r>
              <a:rPr sz="2400" spc="-100" dirty="0">
                <a:latin typeface="Arial"/>
                <a:cs typeface="Arial"/>
              </a:rPr>
              <a:t>comptabilisées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155" dirty="0">
                <a:latin typeface="Arial"/>
                <a:cs typeface="Arial"/>
              </a:rPr>
              <a:t>charges  </a:t>
            </a:r>
            <a:r>
              <a:rPr sz="2400" spc="-95" dirty="0">
                <a:latin typeface="Arial"/>
                <a:cs typeface="Arial"/>
              </a:rPr>
              <a:t>lorsqu’elles </a:t>
            </a:r>
            <a:r>
              <a:rPr sz="2400" spc="-80" dirty="0">
                <a:latin typeface="Arial"/>
                <a:cs typeface="Arial"/>
              </a:rPr>
              <a:t>sont </a:t>
            </a:r>
            <a:r>
              <a:rPr sz="2400" spc="-110" dirty="0">
                <a:latin typeface="Arial"/>
                <a:cs typeface="Arial"/>
              </a:rPr>
              <a:t>encourues, </a:t>
            </a:r>
            <a:r>
              <a:rPr sz="2400" b="1" spc="-135" dirty="0">
                <a:latin typeface="Arial"/>
                <a:cs typeface="Arial"/>
              </a:rPr>
              <a:t>par </a:t>
            </a:r>
            <a:r>
              <a:rPr sz="2400" b="1" spc="-160" dirty="0">
                <a:latin typeface="Arial"/>
                <a:cs typeface="Arial"/>
              </a:rPr>
              <a:t>contre </a:t>
            </a:r>
            <a:r>
              <a:rPr sz="2400" b="1" spc="-200" dirty="0">
                <a:latin typeface="Arial"/>
                <a:cs typeface="Arial"/>
              </a:rPr>
              <a:t>les </a:t>
            </a:r>
            <a:r>
              <a:rPr sz="2400" b="1" spc="-210" dirty="0">
                <a:latin typeface="Arial"/>
                <a:cs typeface="Arial"/>
              </a:rPr>
              <a:t>dépenses </a:t>
            </a:r>
            <a:r>
              <a:rPr sz="2400" b="1" spc="-155" dirty="0">
                <a:latin typeface="Arial"/>
                <a:cs typeface="Arial"/>
              </a:rPr>
              <a:t>en  </a:t>
            </a:r>
            <a:r>
              <a:rPr sz="2400" b="1" spc="-150" dirty="0">
                <a:latin typeface="Arial"/>
                <a:cs typeface="Arial"/>
              </a:rPr>
              <a:t>développement </a:t>
            </a:r>
            <a:r>
              <a:rPr sz="2400" b="1" spc="-140" dirty="0">
                <a:latin typeface="Arial"/>
                <a:cs typeface="Arial"/>
              </a:rPr>
              <a:t>doivent </a:t>
            </a:r>
            <a:r>
              <a:rPr sz="2400" b="1" spc="-85" dirty="0">
                <a:latin typeface="Arial"/>
                <a:cs typeface="Arial"/>
              </a:rPr>
              <a:t>être </a:t>
            </a:r>
            <a:r>
              <a:rPr sz="2400" b="1" spc="-160" dirty="0">
                <a:latin typeface="Arial"/>
                <a:cs typeface="Arial"/>
              </a:rPr>
              <a:t>imputées </a:t>
            </a:r>
            <a:r>
              <a:rPr sz="2400" b="1" spc="-155" dirty="0">
                <a:latin typeface="Arial"/>
                <a:cs typeface="Arial"/>
              </a:rPr>
              <a:t>en </a:t>
            </a:r>
            <a:r>
              <a:rPr sz="2400" b="1" spc="-160" dirty="0">
                <a:latin typeface="Arial"/>
                <a:cs typeface="Arial"/>
              </a:rPr>
              <a:t>immobilisations  </a:t>
            </a:r>
            <a:r>
              <a:rPr sz="2400" b="1" spc="-155" dirty="0">
                <a:latin typeface="Arial"/>
                <a:cs typeface="Arial"/>
              </a:rPr>
              <a:t>incorporelles.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E9B5EA1-8816-7E7A-9922-9827145852A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68</a:t>
            </a:fld>
            <a:endParaRPr lang="fr-FR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83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69552" y="555751"/>
            <a:ext cx="6350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60" dirty="0">
                <a:latin typeface="Arial"/>
                <a:cs typeface="Arial"/>
              </a:rPr>
              <a:t>Immobilisations </a:t>
            </a:r>
            <a:r>
              <a:rPr sz="2400" spc="-165" dirty="0">
                <a:latin typeface="Arial"/>
                <a:cs typeface="Arial"/>
              </a:rPr>
              <a:t>incorporelles </a:t>
            </a:r>
            <a:r>
              <a:rPr sz="2400" spc="-195" dirty="0">
                <a:latin typeface="Arial"/>
                <a:cs typeface="Arial"/>
              </a:rPr>
              <a:t>générées </a:t>
            </a:r>
            <a:r>
              <a:rPr sz="2400" spc="-155" dirty="0">
                <a:latin typeface="Arial"/>
                <a:cs typeface="Arial"/>
              </a:rPr>
              <a:t>en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interne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2649" y="1630171"/>
            <a:ext cx="8339455" cy="1659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25" dirty="0">
                <a:latin typeface="Arial"/>
                <a:cs typeface="Arial"/>
              </a:rPr>
              <a:t>Frais </a:t>
            </a:r>
            <a:r>
              <a:rPr sz="2400" b="1" spc="-155" dirty="0">
                <a:latin typeface="Arial"/>
                <a:cs typeface="Arial"/>
              </a:rPr>
              <a:t>de </a:t>
            </a:r>
            <a:r>
              <a:rPr sz="2400" b="1" spc="-185" dirty="0">
                <a:latin typeface="Arial"/>
                <a:cs typeface="Arial"/>
              </a:rPr>
              <a:t>recherche </a:t>
            </a:r>
            <a:r>
              <a:rPr sz="2400" b="1" spc="-55" dirty="0">
                <a:latin typeface="Arial"/>
                <a:cs typeface="Arial"/>
              </a:rPr>
              <a:t>et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150" dirty="0">
                <a:latin typeface="Arial"/>
                <a:cs typeface="Arial"/>
              </a:rPr>
              <a:t>développement: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00">
              <a:latin typeface="Arial"/>
              <a:cs typeface="Arial"/>
            </a:endParaRPr>
          </a:p>
          <a:p>
            <a:pPr marL="156845" marR="5080" algn="just">
              <a:lnSpc>
                <a:spcPct val="100000"/>
              </a:lnSpc>
              <a:spcBef>
                <a:spcPts val="5"/>
              </a:spcBef>
              <a:buSzPct val="94444"/>
              <a:buFont typeface="Wingdings"/>
              <a:buChar char=""/>
              <a:tabLst>
                <a:tab pos="337820" algn="l"/>
              </a:tabLst>
            </a:pPr>
            <a:r>
              <a:rPr sz="1800" spc="-5" dirty="0">
                <a:latin typeface="Verdana"/>
                <a:cs typeface="Verdana"/>
              </a:rPr>
              <a:t>Les </a:t>
            </a:r>
            <a:r>
              <a:rPr sz="1800" spc="-10" dirty="0">
                <a:latin typeface="Verdana"/>
                <a:cs typeface="Verdana"/>
              </a:rPr>
              <a:t>frais </a:t>
            </a:r>
            <a:r>
              <a:rPr sz="1800" spc="-5" dirty="0">
                <a:latin typeface="Verdana"/>
                <a:cs typeface="Verdana"/>
              </a:rPr>
              <a:t>de recherche et développement sans contrepartie </a:t>
            </a:r>
            <a:r>
              <a:rPr sz="1800" dirty="0">
                <a:latin typeface="Verdana"/>
                <a:cs typeface="Verdana"/>
              </a:rPr>
              <a:t>spécifique  </a:t>
            </a:r>
            <a:r>
              <a:rPr sz="1800" spc="-5" dirty="0">
                <a:latin typeface="Verdana"/>
                <a:cs typeface="Verdana"/>
              </a:rPr>
              <a:t>doivent être </a:t>
            </a:r>
            <a:r>
              <a:rPr sz="1800" dirty="0">
                <a:latin typeface="Verdana"/>
                <a:cs typeface="Verdana"/>
              </a:rPr>
              <a:t>immobilisées </a:t>
            </a:r>
            <a:r>
              <a:rPr sz="1800" spc="-5" dirty="0">
                <a:latin typeface="Verdana"/>
                <a:cs typeface="Verdana"/>
              </a:rPr>
              <a:t>si </a:t>
            </a:r>
            <a:r>
              <a:rPr sz="1800" dirty="0">
                <a:latin typeface="Verdana"/>
                <a:cs typeface="Verdana"/>
              </a:rPr>
              <a:t>des </a:t>
            </a:r>
            <a:r>
              <a:rPr sz="1800" spc="-5" dirty="0">
                <a:latin typeface="Verdana"/>
                <a:cs typeface="Verdana"/>
              </a:rPr>
              <a:t>conditions précisées par </a:t>
            </a:r>
            <a:r>
              <a:rPr sz="1800" spc="5" dirty="0">
                <a:latin typeface="Verdana"/>
                <a:cs typeface="Verdana"/>
              </a:rPr>
              <a:t>la </a:t>
            </a:r>
            <a:r>
              <a:rPr sz="1800" spc="-5" dirty="0">
                <a:latin typeface="Verdana"/>
                <a:cs typeface="Verdana"/>
              </a:rPr>
              <a:t>norme IAS  38 sont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réunies.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88601" y="3334511"/>
            <a:ext cx="1850389" cy="1752600"/>
            <a:chOff x="1188601" y="3334511"/>
            <a:chExt cx="1850389" cy="1752600"/>
          </a:xfrm>
        </p:grpSpPr>
        <p:sp>
          <p:nvSpPr>
            <p:cNvPr id="6" name="object 6"/>
            <p:cNvSpPr/>
            <p:nvPr/>
          </p:nvSpPr>
          <p:spPr>
            <a:xfrm>
              <a:off x="1323490" y="3346703"/>
              <a:ext cx="1580515" cy="431800"/>
            </a:xfrm>
            <a:custGeom>
              <a:avLst/>
              <a:gdLst/>
              <a:ahLst/>
              <a:cxnLst/>
              <a:rect l="l" t="t" r="r" b="b"/>
              <a:pathLst>
                <a:path w="1580514" h="431800">
                  <a:moveTo>
                    <a:pt x="1580352" y="431292"/>
                  </a:moveTo>
                  <a:lnTo>
                    <a:pt x="1553718" y="390310"/>
                  </a:lnTo>
                  <a:lnTo>
                    <a:pt x="1526998" y="353872"/>
                  </a:lnTo>
                  <a:lnTo>
                    <a:pt x="1498389" y="318826"/>
                  </a:lnTo>
                  <a:lnTo>
                    <a:pt x="1467960" y="285238"/>
                  </a:lnTo>
                  <a:lnTo>
                    <a:pt x="1435779" y="253174"/>
                  </a:lnTo>
                  <a:lnTo>
                    <a:pt x="1401917" y="222700"/>
                  </a:lnTo>
                  <a:lnTo>
                    <a:pt x="1366443" y="193882"/>
                  </a:lnTo>
                  <a:lnTo>
                    <a:pt x="1329427" y="166786"/>
                  </a:lnTo>
                  <a:lnTo>
                    <a:pt x="1290937" y="141478"/>
                  </a:lnTo>
                  <a:lnTo>
                    <a:pt x="1251044" y="118025"/>
                  </a:lnTo>
                  <a:lnTo>
                    <a:pt x="1209816" y="96492"/>
                  </a:lnTo>
                  <a:lnTo>
                    <a:pt x="1167323" y="76945"/>
                  </a:lnTo>
                  <a:lnTo>
                    <a:pt x="1123635" y="59450"/>
                  </a:lnTo>
                  <a:lnTo>
                    <a:pt x="1078820" y="44074"/>
                  </a:lnTo>
                  <a:lnTo>
                    <a:pt x="1032949" y="30882"/>
                  </a:lnTo>
                  <a:lnTo>
                    <a:pt x="986091" y="19940"/>
                  </a:lnTo>
                  <a:lnTo>
                    <a:pt x="938315" y="11315"/>
                  </a:lnTo>
                  <a:lnTo>
                    <a:pt x="889691" y="5073"/>
                  </a:lnTo>
                  <a:lnTo>
                    <a:pt x="840287" y="1279"/>
                  </a:lnTo>
                  <a:lnTo>
                    <a:pt x="790175" y="0"/>
                  </a:lnTo>
                  <a:lnTo>
                    <a:pt x="740062" y="1279"/>
                  </a:lnTo>
                  <a:lnTo>
                    <a:pt x="690659" y="5073"/>
                  </a:lnTo>
                  <a:lnTo>
                    <a:pt x="642034" y="11315"/>
                  </a:lnTo>
                  <a:lnTo>
                    <a:pt x="594258" y="19940"/>
                  </a:lnTo>
                  <a:lnTo>
                    <a:pt x="547400" y="30882"/>
                  </a:lnTo>
                  <a:lnTo>
                    <a:pt x="501529" y="44074"/>
                  </a:lnTo>
                  <a:lnTo>
                    <a:pt x="456715" y="59450"/>
                  </a:lnTo>
                  <a:lnTo>
                    <a:pt x="413027" y="76945"/>
                  </a:lnTo>
                  <a:lnTo>
                    <a:pt x="370534" y="96492"/>
                  </a:lnTo>
                  <a:lnTo>
                    <a:pt x="329307" y="118025"/>
                  </a:lnTo>
                  <a:lnTo>
                    <a:pt x="289413" y="141478"/>
                  </a:lnTo>
                  <a:lnTo>
                    <a:pt x="250924" y="166786"/>
                  </a:lnTo>
                  <a:lnTo>
                    <a:pt x="213907" y="193882"/>
                  </a:lnTo>
                  <a:lnTo>
                    <a:pt x="178433" y="222700"/>
                  </a:lnTo>
                  <a:lnTo>
                    <a:pt x="144572" y="253174"/>
                  </a:lnTo>
                  <a:lnTo>
                    <a:pt x="112391" y="285238"/>
                  </a:lnTo>
                  <a:lnTo>
                    <a:pt x="81962" y="318826"/>
                  </a:lnTo>
                  <a:lnTo>
                    <a:pt x="53353" y="353872"/>
                  </a:lnTo>
                  <a:lnTo>
                    <a:pt x="26634" y="390310"/>
                  </a:lnTo>
                  <a:lnTo>
                    <a:pt x="1874" y="428074"/>
                  </a:lnTo>
                  <a:lnTo>
                    <a:pt x="0" y="431292"/>
                  </a:lnTo>
                  <a:lnTo>
                    <a:pt x="1580352" y="431292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09377" y="3334511"/>
              <a:ext cx="1609090" cy="443865"/>
            </a:xfrm>
            <a:custGeom>
              <a:avLst/>
              <a:gdLst/>
              <a:ahLst/>
              <a:cxnLst/>
              <a:rect l="l" t="t" r="r" b="b"/>
              <a:pathLst>
                <a:path w="1609089" h="443864">
                  <a:moveTo>
                    <a:pt x="813432" y="25908"/>
                  </a:moveTo>
                  <a:lnTo>
                    <a:pt x="813432" y="3048"/>
                  </a:lnTo>
                  <a:lnTo>
                    <a:pt x="804288" y="0"/>
                  </a:lnTo>
                  <a:lnTo>
                    <a:pt x="757044" y="1524"/>
                  </a:lnTo>
                  <a:lnTo>
                    <a:pt x="709800" y="4572"/>
                  </a:lnTo>
                  <a:lnTo>
                    <a:pt x="662556" y="10668"/>
                  </a:lnTo>
                  <a:lnTo>
                    <a:pt x="618360" y="18288"/>
                  </a:lnTo>
                  <a:lnTo>
                    <a:pt x="572640" y="27432"/>
                  </a:lnTo>
                  <a:lnTo>
                    <a:pt x="528444" y="39624"/>
                  </a:lnTo>
                  <a:lnTo>
                    <a:pt x="485772" y="53340"/>
                  </a:lnTo>
                  <a:lnTo>
                    <a:pt x="444624" y="68580"/>
                  </a:lnTo>
                  <a:lnTo>
                    <a:pt x="403476" y="86868"/>
                  </a:lnTo>
                  <a:lnTo>
                    <a:pt x="363852" y="105156"/>
                  </a:lnTo>
                  <a:lnTo>
                    <a:pt x="324228" y="126492"/>
                  </a:lnTo>
                  <a:lnTo>
                    <a:pt x="287652" y="149352"/>
                  </a:lnTo>
                  <a:lnTo>
                    <a:pt x="251076" y="173736"/>
                  </a:lnTo>
                  <a:lnTo>
                    <a:pt x="216024" y="199644"/>
                  </a:lnTo>
                  <a:lnTo>
                    <a:pt x="182499" y="227076"/>
                  </a:lnTo>
                  <a:lnTo>
                    <a:pt x="150495" y="256032"/>
                  </a:lnTo>
                  <a:lnTo>
                    <a:pt x="120015" y="286512"/>
                  </a:lnTo>
                  <a:lnTo>
                    <a:pt x="89535" y="318516"/>
                  </a:lnTo>
                  <a:lnTo>
                    <a:pt x="62103" y="352044"/>
                  </a:lnTo>
                  <a:lnTo>
                    <a:pt x="37719" y="385572"/>
                  </a:lnTo>
                  <a:lnTo>
                    <a:pt x="13335" y="422148"/>
                  </a:lnTo>
                  <a:lnTo>
                    <a:pt x="0" y="443484"/>
                  </a:lnTo>
                  <a:lnTo>
                    <a:pt x="29337" y="443484"/>
                  </a:lnTo>
                  <a:lnTo>
                    <a:pt x="34671" y="434340"/>
                  </a:lnTo>
                  <a:lnTo>
                    <a:pt x="57531" y="400812"/>
                  </a:lnTo>
                  <a:lnTo>
                    <a:pt x="83439" y="367284"/>
                  </a:lnTo>
                  <a:lnTo>
                    <a:pt x="109347" y="335280"/>
                  </a:lnTo>
                  <a:lnTo>
                    <a:pt x="167259" y="274320"/>
                  </a:lnTo>
                  <a:lnTo>
                    <a:pt x="231264" y="219456"/>
                  </a:lnTo>
                  <a:lnTo>
                    <a:pt x="301368" y="170688"/>
                  </a:lnTo>
                  <a:lnTo>
                    <a:pt x="337944" y="147828"/>
                  </a:lnTo>
                  <a:lnTo>
                    <a:pt x="376044" y="128016"/>
                  </a:lnTo>
                  <a:lnTo>
                    <a:pt x="414144" y="109728"/>
                  </a:lnTo>
                  <a:lnTo>
                    <a:pt x="453768" y="92964"/>
                  </a:lnTo>
                  <a:lnTo>
                    <a:pt x="494916" y="76200"/>
                  </a:lnTo>
                  <a:lnTo>
                    <a:pt x="580260" y="51816"/>
                  </a:lnTo>
                  <a:lnTo>
                    <a:pt x="622932" y="42672"/>
                  </a:lnTo>
                  <a:lnTo>
                    <a:pt x="667128" y="35052"/>
                  </a:lnTo>
                  <a:lnTo>
                    <a:pt x="712848" y="28956"/>
                  </a:lnTo>
                  <a:lnTo>
                    <a:pt x="757044" y="26009"/>
                  </a:lnTo>
                  <a:lnTo>
                    <a:pt x="795144" y="25908"/>
                  </a:lnTo>
                  <a:lnTo>
                    <a:pt x="795144" y="21336"/>
                  </a:lnTo>
                  <a:lnTo>
                    <a:pt x="804288" y="25908"/>
                  </a:lnTo>
                  <a:lnTo>
                    <a:pt x="813432" y="25908"/>
                  </a:lnTo>
                  <a:close/>
                </a:path>
                <a:path w="1609089" h="443864">
                  <a:moveTo>
                    <a:pt x="804288" y="25908"/>
                  </a:moveTo>
                  <a:lnTo>
                    <a:pt x="795144" y="21336"/>
                  </a:lnTo>
                  <a:lnTo>
                    <a:pt x="798192" y="24384"/>
                  </a:lnTo>
                  <a:lnTo>
                    <a:pt x="801240" y="25908"/>
                  </a:lnTo>
                  <a:lnTo>
                    <a:pt x="804288" y="25908"/>
                  </a:lnTo>
                  <a:close/>
                </a:path>
                <a:path w="1609089" h="443864">
                  <a:moveTo>
                    <a:pt x="801240" y="25908"/>
                  </a:moveTo>
                  <a:lnTo>
                    <a:pt x="798192" y="24384"/>
                  </a:lnTo>
                  <a:lnTo>
                    <a:pt x="795144" y="21336"/>
                  </a:lnTo>
                  <a:lnTo>
                    <a:pt x="795144" y="25908"/>
                  </a:lnTo>
                  <a:lnTo>
                    <a:pt x="801240" y="25908"/>
                  </a:lnTo>
                  <a:close/>
                </a:path>
                <a:path w="1609089" h="443864">
                  <a:moveTo>
                    <a:pt x="813432" y="3048"/>
                  </a:moveTo>
                  <a:lnTo>
                    <a:pt x="807546" y="105"/>
                  </a:lnTo>
                  <a:lnTo>
                    <a:pt x="804288" y="0"/>
                  </a:lnTo>
                  <a:lnTo>
                    <a:pt x="813432" y="3048"/>
                  </a:lnTo>
                  <a:close/>
                </a:path>
                <a:path w="1609089" h="443864">
                  <a:moveTo>
                    <a:pt x="1608960" y="443484"/>
                  </a:moveTo>
                  <a:lnTo>
                    <a:pt x="1572384" y="385572"/>
                  </a:lnTo>
                  <a:lnTo>
                    <a:pt x="1546476" y="352044"/>
                  </a:lnTo>
                  <a:lnTo>
                    <a:pt x="1517520" y="318516"/>
                  </a:lnTo>
                  <a:lnTo>
                    <a:pt x="1488564" y="286512"/>
                  </a:lnTo>
                  <a:lnTo>
                    <a:pt x="1458084" y="256032"/>
                  </a:lnTo>
                  <a:lnTo>
                    <a:pt x="1426080" y="227076"/>
                  </a:lnTo>
                  <a:lnTo>
                    <a:pt x="1392552" y="199644"/>
                  </a:lnTo>
                  <a:lnTo>
                    <a:pt x="1357500" y="173736"/>
                  </a:lnTo>
                  <a:lnTo>
                    <a:pt x="1320924" y="149352"/>
                  </a:lnTo>
                  <a:lnTo>
                    <a:pt x="1284348" y="126492"/>
                  </a:lnTo>
                  <a:lnTo>
                    <a:pt x="1244724" y="105156"/>
                  </a:lnTo>
                  <a:lnTo>
                    <a:pt x="1205100" y="86868"/>
                  </a:lnTo>
                  <a:lnTo>
                    <a:pt x="1163952" y="68580"/>
                  </a:lnTo>
                  <a:lnTo>
                    <a:pt x="1122804" y="53340"/>
                  </a:lnTo>
                  <a:lnTo>
                    <a:pt x="1078608" y="39624"/>
                  </a:lnTo>
                  <a:lnTo>
                    <a:pt x="1035936" y="27432"/>
                  </a:lnTo>
                  <a:lnTo>
                    <a:pt x="990216" y="18288"/>
                  </a:lnTo>
                  <a:lnTo>
                    <a:pt x="944496" y="10668"/>
                  </a:lnTo>
                  <a:lnTo>
                    <a:pt x="898776" y="4572"/>
                  </a:lnTo>
                  <a:lnTo>
                    <a:pt x="851532" y="1524"/>
                  </a:lnTo>
                  <a:lnTo>
                    <a:pt x="807546" y="105"/>
                  </a:lnTo>
                  <a:lnTo>
                    <a:pt x="813432" y="3048"/>
                  </a:lnTo>
                  <a:lnTo>
                    <a:pt x="813432" y="25908"/>
                  </a:lnTo>
                  <a:lnTo>
                    <a:pt x="851532" y="25908"/>
                  </a:lnTo>
                  <a:lnTo>
                    <a:pt x="897252" y="30480"/>
                  </a:lnTo>
                  <a:lnTo>
                    <a:pt x="941448" y="35052"/>
                  </a:lnTo>
                  <a:lnTo>
                    <a:pt x="985644" y="42672"/>
                  </a:lnTo>
                  <a:lnTo>
                    <a:pt x="1029840" y="51816"/>
                  </a:lnTo>
                  <a:lnTo>
                    <a:pt x="1072512" y="64008"/>
                  </a:lnTo>
                  <a:lnTo>
                    <a:pt x="1115184" y="77724"/>
                  </a:lnTo>
                  <a:lnTo>
                    <a:pt x="1154808" y="92964"/>
                  </a:lnTo>
                  <a:lnTo>
                    <a:pt x="1195956" y="109728"/>
                  </a:lnTo>
                  <a:lnTo>
                    <a:pt x="1234056" y="128016"/>
                  </a:lnTo>
                  <a:lnTo>
                    <a:pt x="1272156" y="149352"/>
                  </a:lnTo>
                  <a:lnTo>
                    <a:pt x="1308732" y="170688"/>
                  </a:lnTo>
                  <a:lnTo>
                    <a:pt x="1343784" y="195072"/>
                  </a:lnTo>
                  <a:lnTo>
                    <a:pt x="1377312" y="219456"/>
                  </a:lnTo>
                  <a:lnTo>
                    <a:pt x="1410840" y="246888"/>
                  </a:lnTo>
                  <a:lnTo>
                    <a:pt x="1441320" y="274320"/>
                  </a:lnTo>
                  <a:lnTo>
                    <a:pt x="1471800" y="304800"/>
                  </a:lnTo>
                  <a:lnTo>
                    <a:pt x="1499232" y="335280"/>
                  </a:lnTo>
                  <a:lnTo>
                    <a:pt x="1526664" y="367284"/>
                  </a:lnTo>
                  <a:lnTo>
                    <a:pt x="1551048" y="400812"/>
                  </a:lnTo>
                  <a:lnTo>
                    <a:pt x="1575432" y="435864"/>
                  </a:lnTo>
                  <a:lnTo>
                    <a:pt x="1580070" y="443484"/>
                  </a:lnTo>
                  <a:lnTo>
                    <a:pt x="1608960" y="4434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0793" y="3777996"/>
              <a:ext cx="1826260" cy="1297305"/>
            </a:xfrm>
            <a:custGeom>
              <a:avLst/>
              <a:gdLst/>
              <a:ahLst/>
              <a:cxnLst/>
              <a:rect l="l" t="t" r="r" b="b"/>
              <a:pathLst>
                <a:path w="1826260" h="1297304">
                  <a:moveTo>
                    <a:pt x="1825749" y="432815"/>
                  </a:moveTo>
                  <a:lnTo>
                    <a:pt x="1824399" y="385425"/>
                  </a:lnTo>
                  <a:lnTo>
                    <a:pt x="1820395" y="338700"/>
                  </a:lnTo>
                  <a:lnTo>
                    <a:pt x="1813808" y="292706"/>
                  </a:lnTo>
                  <a:lnTo>
                    <a:pt x="1804706" y="247510"/>
                  </a:lnTo>
                  <a:lnTo>
                    <a:pt x="1793159" y="203178"/>
                  </a:lnTo>
                  <a:lnTo>
                    <a:pt x="1779236" y="159775"/>
                  </a:lnTo>
                  <a:lnTo>
                    <a:pt x="1763007" y="117368"/>
                  </a:lnTo>
                  <a:lnTo>
                    <a:pt x="1744541" y="76023"/>
                  </a:lnTo>
                  <a:lnTo>
                    <a:pt x="1723907" y="35806"/>
                  </a:lnTo>
                  <a:lnTo>
                    <a:pt x="1703050" y="0"/>
                  </a:lnTo>
                  <a:lnTo>
                    <a:pt x="122697" y="0"/>
                  </a:lnTo>
                  <a:lnTo>
                    <a:pt x="101840" y="35806"/>
                  </a:lnTo>
                  <a:lnTo>
                    <a:pt x="81207" y="76023"/>
                  </a:lnTo>
                  <a:lnTo>
                    <a:pt x="62741" y="117368"/>
                  </a:lnTo>
                  <a:lnTo>
                    <a:pt x="46512" y="159775"/>
                  </a:lnTo>
                  <a:lnTo>
                    <a:pt x="32589" y="203178"/>
                  </a:lnTo>
                  <a:lnTo>
                    <a:pt x="21042" y="247510"/>
                  </a:lnTo>
                  <a:lnTo>
                    <a:pt x="11940" y="292706"/>
                  </a:lnTo>
                  <a:lnTo>
                    <a:pt x="5353" y="338700"/>
                  </a:lnTo>
                  <a:lnTo>
                    <a:pt x="1349" y="385425"/>
                  </a:lnTo>
                  <a:lnTo>
                    <a:pt x="0" y="432815"/>
                  </a:lnTo>
                  <a:lnTo>
                    <a:pt x="1349" y="480206"/>
                  </a:lnTo>
                  <a:lnTo>
                    <a:pt x="5353" y="526931"/>
                  </a:lnTo>
                  <a:lnTo>
                    <a:pt x="11940" y="572924"/>
                  </a:lnTo>
                  <a:lnTo>
                    <a:pt x="21042" y="618120"/>
                  </a:lnTo>
                  <a:lnTo>
                    <a:pt x="32589" y="662452"/>
                  </a:lnTo>
                  <a:lnTo>
                    <a:pt x="46512" y="705855"/>
                  </a:lnTo>
                  <a:lnTo>
                    <a:pt x="62741" y="748262"/>
                  </a:lnTo>
                  <a:lnTo>
                    <a:pt x="81207" y="789607"/>
                  </a:lnTo>
                  <a:lnTo>
                    <a:pt x="101840" y="829825"/>
                  </a:lnTo>
                  <a:lnTo>
                    <a:pt x="124572" y="868849"/>
                  </a:lnTo>
                  <a:lnTo>
                    <a:pt x="149332" y="906612"/>
                  </a:lnTo>
                  <a:lnTo>
                    <a:pt x="176051" y="943050"/>
                  </a:lnTo>
                  <a:lnTo>
                    <a:pt x="204660" y="978096"/>
                  </a:lnTo>
                  <a:lnTo>
                    <a:pt x="235089" y="1011685"/>
                  </a:lnTo>
                  <a:lnTo>
                    <a:pt x="267269" y="1043749"/>
                  </a:lnTo>
                  <a:lnTo>
                    <a:pt x="301131" y="1074223"/>
                  </a:lnTo>
                  <a:lnTo>
                    <a:pt x="336605" y="1103041"/>
                  </a:lnTo>
                  <a:lnTo>
                    <a:pt x="373621" y="1130137"/>
                  </a:lnTo>
                  <a:lnTo>
                    <a:pt x="412111" y="1155444"/>
                  </a:lnTo>
                  <a:lnTo>
                    <a:pt x="452004" y="1178898"/>
                  </a:lnTo>
                  <a:lnTo>
                    <a:pt x="493232" y="1200431"/>
                  </a:lnTo>
                  <a:lnTo>
                    <a:pt x="535725" y="1219978"/>
                  </a:lnTo>
                  <a:lnTo>
                    <a:pt x="579413" y="1237473"/>
                  </a:lnTo>
                  <a:lnTo>
                    <a:pt x="624227" y="1252849"/>
                  </a:lnTo>
                  <a:lnTo>
                    <a:pt x="670098" y="1266041"/>
                  </a:lnTo>
                  <a:lnTo>
                    <a:pt x="716956" y="1276982"/>
                  </a:lnTo>
                  <a:lnTo>
                    <a:pt x="764732" y="1285607"/>
                  </a:lnTo>
                  <a:lnTo>
                    <a:pt x="813356" y="1291850"/>
                  </a:lnTo>
                  <a:lnTo>
                    <a:pt x="862760" y="1295644"/>
                  </a:lnTo>
                  <a:lnTo>
                    <a:pt x="912872" y="1296923"/>
                  </a:lnTo>
                  <a:lnTo>
                    <a:pt x="962985" y="1295644"/>
                  </a:lnTo>
                  <a:lnTo>
                    <a:pt x="1012389" y="1291850"/>
                  </a:lnTo>
                  <a:lnTo>
                    <a:pt x="1061013" y="1285607"/>
                  </a:lnTo>
                  <a:lnTo>
                    <a:pt x="1108789" y="1276982"/>
                  </a:lnTo>
                  <a:lnTo>
                    <a:pt x="1155647" y="1266041"/>
                  </a:lnTo>
                  <a:lnTo>
                    <a:pt x="1201518" y="1252849"/>
                  </a:lnTo>
                  <a:lnTo>
                    <a:pt x="1246332" y="1237473"/>
                  </a:lnTo>
                  <a:lnTo>
                    <a:pt x="1290021" y="1219978"/>
                  </a:lnTo>
                  <a:lnTo>
                    <a:pt x="1332514" y="1200431"/>
                  </a:lnTo>
                  <a:lnTo>
                    <a:pt x="1373741" y="1178898"/>
                  </a:lnTo>
                  <a:lnTo>
                    <a:pt x="1413635" y="1155444"/>
                  </a:lnTo>
                  <a:lnTo>
                    <a:pt x="1452125" y="1130137"/>
                  </a:lnTo>
                  <a:lnTo>
                    <a:pt x="1489141" y="1103041"/>
                  </a:lnTo>
                  <a:lnTo>
                    <a:pt x="1524615" y="1074223"/>
                  </a:lnTo>
                  <a:lnTo>
                    <a:pt x="1558477" y="1043749"/>
                  </a:lnTo>
                  <a:lnTo>
                    <a:pt x="1590657" y="1011685"/>
                  </a:lnTo>
                  <a:lnTo>
                    <a:pt x="1621087" y="978096"/>
                  </a:lnTo>
                  <a:lnTo>
                    <a:pt x="1649696" y="943050"/>
                  </a:lnTo>
                  <a:lnTo>
                    <a:pt x="1676415" y="906612"/>
                  </a:lnTo>
                  <a:lnTo>
                    <a:pt x="1701176" y="868849"/>
                  </a:lnTo>
                  <a:lnTo>
                    <a:pt x="1723907" y="829825"/>
                  </a:lnTo>
                  <a:lnTo>
                    <a:pt x="1744541" y="789607"/>
                  </a:lnTo>
                  <a:lnTo>
                    <a:pt x="1763007" y="748262"/>
                  </a:lnTo>
                  <a:lnTo>
                    <a:pt x="1779236" y="705855"/>
                  </a:lnTo>
                  <a:lnTo>
                    <a:pt x="1793159" y="662452"/>
                  </a:lnTo>
                  <a:lnTo>
                    <a:pt x="1804706" y="618120"/>
                  </a:lnTo>
                  <a:lnTo>
                    <a:pt x="1813808" y="572924"/>
                  </a:lnTo>
                  <a:lnTo>
                    <a:pt x="1820395" y="526931"/>
                  </a:lnTo>
                  <a:lnTo>
                    <a:pt x="1824399" y="480206"/>
                  </a:lnTo>
                  <a:lnTo>
                    <a:pt x="1825749" y="432815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88601" y="3777996"/>
              <a:ext cx="1850389" cy="1309370"/>
            </a:xfrm>
            <a:custGeom>
              <a:avLst/>
              <a:gdLst/>
              <a:ahLst/>
              <a:cxnLst/>
              <a:rect l="l" t="t" r="r" b="b"/>
              <a:pathLst>
                <a:path w="1850389" h="1309370">
                  <a:moveTo>
                    <a:pt x="150113" y="0"/>
                  </a:moveTo>
                  <a:lnTo>
                    <a:pt x="120776" y="0"/>
                  </a:lnTo>
                  <a:lnTo>
                    <a:pt x="111252" y="15239"/>
                  </a:lnTo>
                  <a:lnTo>
                    <a:pt x="91440" y="53339"/>
                  </a:lnTo>
                  <a:lnTo>
                    <a:pt x="73152" y="91439"/>
                  </a:lnTo>
                  <a:lnTo>
                    <a:pt x="56388" y="131063"/>
                  </a:lnTo>
                  <a:lnTo>
                    <a:pt x="41148" y="172211"/>
                  </a:lnTo>
                  <a:lnTo>
                    <a:pt x="28956" y="213359"/>
                  </a:lnTo>
                  <a:lnTo>
                    <a:pt x="18288" y="256031"/>
                  </a:lnTo>
                  <a:lnTo>
                    <a:pt x="10668" y="300227"/>
                  </a:lnTo>
                  <a:lnTo>
                    <a:pt x="4572" y="342899"/>
                  </a:lnTo>
                  <a:lnTo>
                    <a:pt x="0" y="409955"/>
                  </a:lnTo>
                  <a:lnTo>
                    <a:pt x="0" y="455675"/>
                  </a:lnTo>
                  <a:lnTo>
                    <a:pt x="4572" y="522731"/>
                  </a:lnTo>
                  <a:lnTo>
                    <a:pt x="10668" y="566927"/>
                  </a:lnTo>
                  <a:lnTo>
                    <a:pt x="18288" y="609599"/>
                  </a:lnTo>
                  <a:lnTo>
                    <a:pt x="24384" y="633983"/>
                  </a:lnTo>
                  <a:lnTo>
                    <a:pt x="24384" y="432815"/>
                  </a:lnTo>
                  <a:lnTo>
                    <a:pt x="25908" y="409955"/>
                  </a:lnTo>
                  <a:lnTo>
                    <a:pt x="25908" y="388619"/>
                  </a:lnTo>
                  <a:lnTo>
                    <a:pt x="27432" y="367283"/>
                  </a:lnTo>
                  <a:lnTo>
                    <a:pt x="30480" y="345947"/>
                  </a:lnTo>
                  <a:lnTo>
                    <a:pt x="35052" y="303275"/>
                  </a:lnTo>
                  <a:lnTo>
                    <a:pt x="53340" y="219455"/>
                  </a:lnTo>
                  <a:lnTo>
                    <a:pt x="65532" y="179831"/>
                  </a:lnTo>
                  <a:lnTo>
                    <a:pt x="79248" y="140207"/>
                  </a:lnTo>
                  <a:lnTo>
                    <a:pt x="96012" y="102107"/>
                  </a:lnTo>
                  <a:lnTo>
                    <a:pt x="114300" y="64007"/>
                  </a:lnTo>
                  <a:lnTo>
                    <a:pt x="134112" y="27431"/>
                  </a:lnTo>
                  <a:lnTo>
                    <a:pt x="150113" y="0"/>
                  </a:lnTo>
                  <a:close/>
                </a:path>
                <a:path w="1850389" h="1309370">
                  <a:moveTo>
                    <a:pt x="920492" y="1283207"/>
                  </a:moveTo>
                  <a:lnTo>
                    <a:pt x="879344" y="1283207"/>
                  </a:lnTo>
                  <a:lnTo>
                    <a:pt x="787904" y="1274063"/>
                  </a:lnTo>
                  <a:lnTo>
                    <a:pt x="743708" y="1266443"/>
                  </a:lnTo>
                  <a:lnTo>
                    <a:pt x="699512" y="1257299"/>
                  </a:lnTo>
                  <a:lnTo>
                    <a:pt x="656840" y="1245107"/>
                  </a:lnTo>
                  <a:lnTo>
                    <a:pt x="615692" y="1231391"/>
                  </a:lnTo>
                  <a:lnTo>
                    <a:pt x="574544" y="1216151"/>
                  </a:lnTo>
                  <a:lnTo>
                    <a:pt x="534920" y="1199387"/>
                  </a:lnTo>
                  <a:lnTo>
                    <a:pt x="495296" y="1181099"/>
                  </a:lnTo>
                  <a:lnTo>
                    <a:pt x="422144" y="1138427"/>
                  </a:lnTo>
                  <a:lnTo>
                    <a:pt x="385568" y="1114043"/>
                  </a:lnTo>
                  <a:lnTo>
                    <a:pt x="352040" y="1089659"/>
                  </a:lnTo>
                  <a:lnTo>
                    <a:pt x="320040" y="1062227"/>
                  </a:lnTo>
                  <a:lnTo>
                    <a:pt x="288036" y="1033271"/>
                  </a:lnTo>
                  <a:lnTo>
                    <a:pt x="259080" y="1004315"/>
                  </a:lnTo>
                  <a:lnTo>
                    <a:pt x="230124" y="973835"/>
                  </a:lnTo>
                  <a:lnTo>
                    <a:pt x="204216" y="941831"/>
                  </a:lnTo>
                  <a:lnTo>
                    <a:pt x="178308" y="908303"/>
                  </a:lnTo>
                  <a:lnTo>
                    <a:pt x="155448" y="873251"/>
                  </a:lnTo>
                  <a:lnTo>
                    <a:pt x="134112" y="838199"/>
                  </a:lnTo>
                  <a:lnTo>
                    <a:pt x="114300" y="801623"/>
                  </a:lnTo>
                  <a:lnTo>
                    <a:pt x="96012" y="763523"/>
                  </a:lnTo>
                  <a:lnTo>
                    <a:pt x="79248" y="725423"/>
                  </a:lnTo>
                  <a:lnTo>
                    <a:pt x="65532" y="685799"/>
                  </a:lnTo>
                  <a:lnTo>
                    <a:pt x="53340" y="644651"/>
                  </a:lnTo>
                  <a:lnTo>
                    <a:pt x="42672" y="603503"/>
                  </a:lnTo>
                  <a:lnTo>
                    <a:pt x="35052" y="562355"/>
                  </a:lnTo>
                  <a:lnTo>
                    <a:pt x="28956" y="519683"/>
                  </a:lnTo>
                  <a:lnTo>
                    <a:pt x="25908" y="477011"/>
                  </a:lnTo>
                  <a:lnTo>
                    <a:pt x="25908" y="454151"/>
                  </a:lnTo>
                  <a:lnTo>
                    <a:pt x="24384" y="432815"/>
                  </a:lnTo>
                  <a:lnTo>
                    <a:pt x="24384" y="633983"/>
                  </a:lnTo>
                  <a:lnTo>
                    <a:pt x="28956" y="652271"/>
                  </a:lnTo>
                  <a:lnTo>
                    <a:pt x="41148" y="693419"/>
                  </a:lnTo>
                  <a:lnTo>
                    <a:pt x="56388" y="734567"/>
                  </a:lnTo>
                  <a:lnTo>
                    <a:pt x="73152" y="774191"/>
                  </a:lnTo>
                  <a:lnTo>
                    <a:pt x="91440" y="813815"/>
                  </a:lnTo>
                  <a:lnTo>
                    <a:pt x="111252" y="850391"/>
                  </a:lnTo>
                  <a:lnTo>
                    <a:pt x="134112" y="888491"/>
                  </a:lnTo>
                  <a:lnTo>
                    <a:pt x="158496" y="923543"/>
                  </a:lnTo>
                  <a:lnTo>
                    <a:pt x="184404" y="957071"/>
                  </a:lnTo>
                  <a:lnTo>
                    <a:pt x="211836" y="990599"/>
                  </a:lnTo>
                  <a:lnTo>
                    <a:pt x="240792" y="1022603"/>
                  </a:lnTo>
                  <a:lnTo>
                    <a:pt x="271272" y="1053083"/>
                  </a:lnTo>
                  <a:lnTo>
                    <a:pt x="303276" y="1082039"/>
                  </a:lnTo>
                  <a:lnTo>
                    <a:pt x="336800" y="1109471"/>
                  </a:lnTo>
                  <a:lnTo>
                    <a:pt x="371852" y="1135379"/>
                  </a:lnTo>
                  <a:lnTo>
                    <a:pt x="408428" y="1159763"/>
                  </a:lnTo>
                  <a:lnTo>
                    <a:pt x="446528" y="1182623"/>
                  </a:lnTo>
                  <a:lnTo>
                    <a:pt x="484628" y="1203959"/>
                  </a:lnTo>
                  <a:lnTo>
                    <a:pt x="524252" y="1222247"/>
                  </a:lnTo>
                  <a:lnTo>
                    <a:pt x="565400" y="1240535"/>
                  </a:lnTo>
                  <a:lnTo>
                    <a:pt x="608072" y="1255775"/>
                  </a:lnTo>
                  <a:lnTo>
                    <a:pt x="650744" y="1269491"/>
                  </a:lnTo>
                  <a:lnTo>
                    <a:pt x="694940" y="1281683"/>
                  </a:lnTo>
                  <a:lnTo>
                    <a:pt x="739136" y="1290827"/>
                  </a:lnTo>
                  <a:lnTo>
                    <a:pt x="784856" y="1298447"/>
                  </a:lnTo>
                  <a:lnTo>
                    <a:pt x="830576" y="1304543"/>
                  </a:lnTo>
                  <a:lnTo>
                    <a:pt x="877820" y="1307591"/>
                  </a:lnTo>
                  <a:lnTo>
                    <a:pt x="911348" y="1308673"/>
                  </a:lnTo>
                  <a:lnTo>
                    <a:pt x="911348" y="1295399"/>
                  </a:lnTo>
                  <a:lnTo>
                    <a:pt x="912872" y="1290827"/>
                  </a:lnTo>
                  <a:lnTo>
                    <a:pt x="915920" y="1286255"/>
                  </a:lnTo>
                  <a:lnTo>
                    <a:pt x="920492" y="1283207"/>
                  </a:lnTo>
                  <a:close/>
                </a:path>
                <a:path w="1850389" h="1309370">
                  <a:moveTo>
                    <a:pt x="925064" y="1283207"/>
                  </a:moveTo>
                  <a:lnTo>
                    <a:pt x="920492" y="1283207"/>
                  </a:lnTo>
                  <a:lnTo>
                    <a:pt x="915920" y="1286255"/>
                  </a:lnTo>
                  <a:lnTo>
                    <a:pt x="912872" y="1290827"/>
                  </a:lnTo>
                  <a:lnTo>
                    <a:pt x="911348" y="1295399"/>
                  </a:lnTo>
                  <a:lnTo>
                    <a:pt x="911348" y="1299971"/>
                  </a:lnTo>
                  <a:lnTo>
                    <a:pt x="914396" y="1304543"/>
                  </a:lnTo>
                  <a:lnTo>
                    <a:pt x="915920" y="1304543"/>
                  </a:lnTo>
                  <a:lnTo>
                    <a:pt x="925064" y="1283207"/>
                  </a:lnTo>
                  <a:close/>
                </a:path>
                <a:path w="1850389" h="1309370">
                  <a:moveTo>
                    <a:pt x="1825749" y="633983"/>
                  </a:moveTo>
                  <a:lnTo>
                    <a:pt x="1825749" y="454151"/>
                  </a:lnTo>
                  <a:lnTo>
                    <a:pt x="1821177" y="519683"/>
                  </a:lnTo>
                  <a:lnTo>
                    <a:pt x="1815081" y="562355"/>
                  </a:lnTo>
                  <a:lnTo>
                    <a:pt x="1807461" y="605027"/>
                  </a:lnTo>
                  <a:lnTo>
                    <a:pt x="1796793" y="646175"/>
                  </a:lnTo>
                  <a:lnTo>
                    <a:pt x="1784601" y="685799"/>
                  </a:lnTo>
                  <a:lnTo>
                    <a:pt x="1770885" y="725423"/>
                  </a:lnTo>
                  <a:lnTo>
                    <a:pt x="1737357" y="801623"/>
                  </a:lnTo>
                  <a:lnTo>
                    <a:pt x="1717545" y="838199"/>
                  </a:lnTo>
                  <a:lnTo>
                    <a:pt x="1694685" y="874775"/>
                  </a:lnTo>
                  <a:lnTo>
                    <a:pt x="1671825" y="908303"/>
                  </a:lnTo>
                  <a:lnTo>
                    <a:pt x="1645917" y="941831"/>
                  </a:lnTo>
                  <a:lnTo>
                    <a:pt x="1620009" y="973835"/>
                  </a:lnTo>
                  <a:lnTo>
                    <a:pt x="1562097" y="1034795"/>
                  </a:lnTo>
                  <a:lnTo>
                    <a:pt x="1498088" y="1089659"/>
                  </a:lnTo>
                  <a:lnTo>
                    <a:pt x="1464560" y="1114043"/>
                  </a:lnTo>
                  <a:lnTo>
                    <a:pt x="1427984" y="1138427"/>
                  </a:lnTo>
                  <a:lnTo>
                    <a:pt x="1354832" y="1181099"/>
                  </a:lnTo>
                  <a:lnTo>
                    <a:pt x="1315208" y="1199387"/>
                  </a:lnTo>
                  <a:lnTo>
                    <a:pt x="1275584" y="1216151"/>
                  </a:lnTo>
                  <a:lnTo>
                    <a:pt x="1234436" y="1231391"/>
                  </a:lnTo>
                  <a:lnTo>
                    <a:pt x="1193288" y="1245107"/>
                  </a:lnTo>
                  <a:lnTo>
                    <a:pt x="1150616" y="1257299"/>
                  </a:lnTo>
                  <a:lnTo>
                    <a:pt x="1106420" y="1266443"/>
                  </a:lnTo>
                  <a:lnTo>
                    <a:pt x="1062224" y="1274063"/>
                  </a:lnTo>
                  <a:lnTo>
                    <a:pt x="1016504" y="1278635"/>
                  </a:lnTo>
                  <a:lnTo>
                    <a:pt x="970784" y="1281683"/>
                  </a:lnTo>
                  <a:lnTo>
                    <a:pt x="925064" y="1283207"/>
                  </a:lnTo>
                  <a:lnTo>
                    <a:pt x="915920" y="1304543"/>
                  </a:lnTo>
                  <a:lnTo>
                    <a:pt x="914396" y="1304543"/>
                  </a:lnTo>
                  <a:lnTo>
                    <a:pt x="911348" y="1299971"/>
                  </a:lnTo>
                  <a:lnTo>
                    <a:pt x="911348" y="1308673"/>
                  </a:lnTo>
                  <a:lnTo>
                    <a:pt x="925064" y="1309115"/>
                  </a:lnTo>
                  <a:lnTo>
                    <a:pt x="934208" y="1287779"/>
                  </a:lnTo>
                  <a:lnTo>
                    <a:pt x="935732" y="1287779"/>
                  </a:lnTo>
                  <a:lnTo>
                    <a:pt x="938780" y="1292351"/>
                  </a:lnTo>
                  <a:lnTo>
                    <a:pt x="938780" y="1308673"/>
                  </a:lnTo>
                  <a:lnTo>
                    <a:pt x="972308" y="1307591"/>
                  </a:lnTo>
                  <a:lnTo>
                    <a:pt x="1019552" y="1304543"/>
                  </a:lnTo>
                  <a:lnTo>
                    <a:pt x="1066796" y="1298447"/>
                  </a:lnTo>
                  <a:lnTo>
                    <a:pt x="1110992" y="1290827"/>
                  </a:lnTo>
                  <a:lnTo>
                    <a:pt x="1156712" y="1281683"/>
                  </a:lnTo>
                  <a:lnTo>
                    <a:pt x="1200908" y="1269491"/>
                  </a:lnTo>
                  <a:lnTo>
                    <a:pt x="1243580" y="1255775"/>
                  </a:lnTo>
                  <a:lnTo>
                    <a:pt x="1284728" y="1240535"/>
                  </a:lnTo>
                  <a:lnTo>
                    <a:pt x="1325876" y="1222247"/>
                  </a:lnTo>
                  <a:lnTo>
                    <a:pt x="1367024" y="1202435"/>
                  </a:lnTo>
                  <a:lnTo>
                    <a:pt x="1405124" y="1182623"/>
                  </a:lnTo>
                  <a:lnTo>
                    <a:pt x="1443224" y="1159763"/>
                  </a:lnTo>
                  <a:lnTo>
                    <a:pt x="1478276" y="1135379"/>
                  </a:lnTo>
                  <a:lnTo>
                    <a:pt x="1513328" y="1109471"/>
                  </a:lnTo>
                  <a:lnTo>
                    <a:pt x="1546857" y="1082039"/>
                  </a:lnTo>
                  <a:lnTo>
                    <a:pt x="1580385" y="1053083"/>
                  </a:lnTo>
                  <a:lnTo>
                    <a:pt x="1610865" y="1022603"/>
                  </a:lnTo>
                  <a:lnTo>
                    <a:pt x="1639821" y="990599"/>
                  </a:lnTo>
                  <a:lnTo>
                    <a:pt x="1667253" y="957071"/>
                  </a:lnTo>
                  <a:lnTo>
                    <a:pt x="1693161" y="922019"/>
                  </a:lnTo>
                  <a:lnTo>
                    <a:pt x="1717545" y="886967"/>
                  </a:lnTo>
                  <a:lnTo>
                    <a:pt x="1738881" y="850391"/>
                  </a:lnTo>
                  <a:lnTo>
                    <a:pt x="1760217" y="812291"/>
                  </a:lnTo>
                  <a:lnTo>
                    <a:pt x="1778505" y="774191"/>
                  </a:lnTo>
                  <a:lnTo>
                    <a:pt x="1795269" y="734567"/>
                  </a:lnTo>
                  <a:lnTo>
                    <a:pt x="1808985" y="693419"/>
                  </a:lnTo>
                  <a:lnTo>
                    <a:pt x="1821177" y="652271"/>
                  </a:lnTo>
                  <a:lnTo>
                    <a:pt x="1825749" y="633983"/>
                  </a:lnTo>
                  <a:close/>
                </a:path>
                <a:path w="1850389" h="1309370">
                  <a:moveTo>
                    <a:pt x="938780" y="1296923"/>
                  </a:moveTo>
                  <a:lnTo>
                    <a:pt x="938780" y="1292351"/>
                  </a:lnTo>
                  <a:lnTo>
                    <a:pt x="935732" y="1287779"/>
                  </a:lnTo>
                  <a:lnTo>
                    <a:pt x="934208" y="1287779"/>
                  </a:lnTo>
                  <a:lnTo>
                    <a:pt x="925064" y="1309115"/>
                  </a:lnTo>
                  <a:lnTo>
                    <a:pt x="929869" y="1308960"/>
                  </a:lnTo>
                  <a:lnTo>
                    <a:pt x="934208" y="1306067"/>
                  </a:lnTo>
                  <a:lnTo>
                    <a:pt x="937256" y="1301495"/>
                  </a:lnTo>
                  <a:lnTo>
                    <a:pt x="938780" y="1296923"/>
                  </a:lnTo>
                  <a:close/>
                </a:path>
                <a:path w="1850389" h="1309370">
                  <a:moveTo>
                    <a:pt x="929869" y="1308960"/>
                  </a:moveTo>
                  <a:lnTo>
                    <a:pt x="925064" y="1309115"/>
                  </a:lnTo>
                  <a:lnTo>
                    <a:pt x="929636" y="1309115"/>
                  </a:lnTo>
                  <a:lnTo>
                    <a:pt x="929869" y="1308960"/>
                  </a:lnTo>
                  <a:close/>
                </a:path>
                <a:path w="1850389" h="1309370">
                  <a:moveTo>
                    <a:pt x="938780" y="1308673"/>
                  </a:moveTo>
                  <a:lnTo>
                    <a:pt x="938780" y="1296923"/>
                  </a:lnTo>
                  <a:lnTo>
                    <a:pt x="937256" y="1301495"/>
                  </a:lnTo>
                  <a:lnTo>
                    <a:pt x="934208" y="1306067"/>
                  </a:lnTo>
                  <a:lnTo>
                    <a:pt x="929869" y="1308960"/>
                  </a:lnTo>
                  <a:lnTo>
                    <a:pt x="938780" y="1308673"/>
                  </a:lnTo>
                  <a:close/>
                </a:path>
                <a:path w="1850389" h="1309370">
                  <a:moveTo>
                    <a:pt x="1850133" y="477011"/>
                  </a:moveTo>
                  <a:lnTo>
                    <a:pt x="1850133" y="387095"/>
                  </a:lnTo>
                  <a:lnTo>
                    <a:pt x="1848609" y="365759"/>
                  </a:lnTo>
                  <a:lnTo>
                    <a:pt x="1839465" y="298703"/>
                  </a:lnTo>
                  <a:lnTo>
                    <a:pt x="1831845" y="256031"/>
                  </a:lnTo>
                  <a:lnTo>
                    <a:pt x="1821177" y="213359"/>
                  </a:lnTo>
                  <a:lnTo>
                    <a:pt x="1808985" y="172211"/>
                  </a:lnTo>
                  <a:lnTo>
                    <a:pt x="1793745" y="131063"/>
                  </a:lnTo>
                  <a:lnTo>
                    <a:pt x="1778505" y="91439"/>
                  </a:lnTo>
                  <a:lnTo>
                    <a:pt x="1758693" y="51815"/>
                  </a:lnTo>
                  <a:lnTo>
                    <a:pt x="1738881" y="15239"/>
                  </a:lnTo>
                  <a:lnTo>
                    <a:pt x="1729737" y="0"/>
                  </a:lnTo>
                  <a:lnTo>
                    <a:pt x="1700847" y="0"/>
                  </a:lnTo>
                  <a:lnTo>
                    <a:pt x="1717545" y="27431"/>
                  </a:lnTo>
                  <a:lnTo>
                    <a:pt x="1737357" y="64007"/>
                  </a:lnTo>
                  <a:lnTo>
                    <a:pt x="1755645" y="102107"/>
                  </a:lnTo>
                  <a:lnTo>
                    <a:pt x="1770885" y="140207"/>
                  </a:lnTo>
                  <a:lnTo>
                    <a:pt x="1784601" y="179831"/>
                  </a:lnTo>
                  <a:lnTo>
                    <a:pt x="1796793" y="220979"/>
                  </a:lnTo>
                  <a:lnTo>
                    <a:pt x="1807461" y="262127"/>
                  </a:lnTo>
                  <a:lnTo>
                    <a:pt x="1815081" y="303275"/>
                  </a:lnTo>
                  <a:lnTo>
                    <a:pt x="1821177" y="345947"/>
                  </a:lnTo>
                  <a:lnTo>
                    <a:pt x="1825749" y="411479"/>
                  </a:lnTo>
                  <a:lnTo>
                    <a:pt x="1825749" y="633983"/>
                  </a:lnTo>
                  <a:lnTo>
                    <a:pt x="1831845" y="609599"/>
                  </a:lnTo>
                  <a:lnTo>
                    <a:pt x="1840989" y="565403"/>
                  </a:lnTo>
                  <a:lnTo>
                    <a:pt x="1845561" y="522731"/>
                  </a:lnTo>
                  <a:lnTo>
                    <a:pt x="1848609" y="499871"/>
                  </a:lnTo>
                  <a:lnTo>
                    <a:pt x="1850133" y="4770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296034" y="3334511"/>
            <a:ext cx="1923414" cy="1752600"/>
            <a:chOff x="4296034" y="3334511"/>
            <a:chExt cx="1923414" cy="1752600"/>
          </a:xfrm>
        </p:grpSpPr>
        <p:sp>
          <p:nvSpPr>
            <p:cNvPr id="11" name="object 11"/>
            <p:cNvSpPr/>
            <p:nvPr/>
          </p:nvSpPr>
          <p:spPr>
            <a:xfrm>
              <a:off x="4437207" y="3346703"/>
              <a:ext cx="1641475" cy="431800"/>
            </a:xfrm>
            <a:custGeom>
              <a:avLst/>
              <a:gdLst/>
              <a:ahLst/>
              <a:cxnLst/>
              <a:rect l="l" t="t" r="r" b="b"/>
              <a:pathLst>
                <a:path w="1641475" h="431800">
                  <a:moveTo>
                    <a:pt x="1640941" y="431292"/>
                  </a:moveTo>
                  <a:lnTo>
                    <a:pt x="1596685" y="367816"/>
                  </a:lnTo>
                  <a:lnTo>
                    <a:pt x="1568706" y="333349"/>
                  </a:lnTo>
                  <a:lnTo>
                    <a:pt x="1538928" y="300222"/>
                  </a:lnTo>
                  <a:lnTo>
                    <a:pt x="1507416" y="268494"/>
                  </a:lnTo>
                  <a:lnTo>
                    <a:pt x="1474235" y="238226"/>
                  </a:lnTo>
                  <a:lnTo>
                    <a:pt x="1439450" y="209476"/>
                  </a:lnTo>
                  <a:lnTo>
                    <a:pt x="1403126" y="182306"/>
                  </a:lnTo>
                  <a:lnTo>
                    <a:pt x="1365328" y="156774"/>
                  </a:lnTo>
                  <a:lnTo>
                    <a:pt x="1326121" y="132940"/>
                  </a:lnTo>
                  <a:lnTo>
                    <a:pt x="1285570" y="110866"/>
                  </a:lnTo>
                  <a:lnTo>
                    <a:pt x="1243740" y="90609"/>
                  </a:lnTo>
                  <a:lnTo>
                    <a:pt x="1200697" y="72231"/>
                  </a:lnTo>
                  <a:lnTo>
                    <a:pt x="1156506" y="55790"/>
                  </a:lnTo>
                  <a:lnTo>
                    <a:pt x="1111230" y="41348"/>
                  </a:lnTo>
                  <a:lnTo>
                    <a:pt x="1064937" y="28963"/>
                  </a:lnTo>
                  <a:lnTo>
                    <a:pt x="1017690" y="18696"/>
                  </a:lnTo>
                  <a:lnTo>
                    <a:pt x="969555" y="10606"/>
                  </a:lnTo>
                  <a:lnTo>
                    <a:pt x="920596" y="4753"/>
                  </a:lnTo>
                  <a:lnTo>
                    <a:pt x="870880" y="1198"/>
                  </a:lnTo>
                  <a:lnTo>
                    <a:pt x="820470" y="0"/>
                  </a:lnTo>
                  <a:lnTo>
                    <a:pt x="770061" y="1198"/>
                  </a:lnTo>
                  <a:lnTo>
                    <a:pt x="720344" y="4753"/>
                  </a:lnTo>
                  <a:lnTo>
                    <a:pt x="671386" y="10606"/>
                  </a:lnTo>
                  <a:lnTo>
                    <a:pt x="623250" y="18696"/>
                  </a:lnTo>
                  <a:lnTo>
                    <a:pt x="576004" y="28963"/>
                  </a:lnTo>
                  <a:lnTo>
                    <a:pt x="529710" y="41348"/>
                  </a:lnTo>
                  <a:lnTo>
                    <a:pt x="484435" y="55790"/>
                  </a:lnTo>
                  <a:lnTo>
                    <a:pt x="440243" y="72231"/>
                  </a:lnTo>
                  <a:lnTo>
                    <a:pt x="397200" y="90609"/>
                  </a:lnTo>
                  <a:lnTo>
                    <a:pt x="355371" y="110866"/>
                  </a:lnTo>
                  <a:lnTo>
                    <a:pt x="314820" y="132940"/>
                  </a:lnTo>
                  <a:lnTo>
                    <a:pt x="275613" y="156774"/>
                  </a:lnTo>
                  <a:lnTo>
                    <a:pt x="237815" y="182306"/>
                  </a:lnTo>
                  <a:lnTo>
                    <a:pt x="201491" y="209476"/>
                  </a:lnTo>
                  <a:lnTo>
                    <a:pt x="166705" y="238226"/>
                  </a:lnTo>
                  <a:lnTo>
                    <a:pt x="133524" y="268494"/>
                  </a:lnTo>
                  <a:lnTo>
                    <a:pt x="102012" y="300222"/>
                  </a:lnTo>
                  <a:lnTo>
                    <a:pt x="72234" y="333349"/>
                  </a:lnTo>
                  <a:lnTo>
                    <a:pt x="44256" y="367816"/>
                  </a:lnTo>
                  <a:lnTo>
                    <a:pt x="18142" y="403562"/>
                  </a:lnTo>
                  <a:lnTo>
                    <a:pt x="0" y="431292"/>
                  </a:lnTo>
                  <a:lnTo>
                    <a:pt x="1640941" y="431292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22018" y="3334511"/>
              <a:ext cx="1671955" cy="443865"/>
            </a:xfrm>
            <a:custGeom>
              <a:avLst/>
              <a:gdLst/>
              <a:ahLst/>
              <a:cxnLst/>
              <a:rect l="l" t="t" r="r" b="b"/>
              <a:pathLst>
                <a:path w="1671954" h="443864">
                  <a:moveTo>
                    <a:pt x="843280" y="25908"/>
                  </a:moveTo>
                  <a:lnTo>
                    <a:pt x="843280" y="1524"/>
                  </a:lnTo>
                  <a:lnTo>
                    <a:pt x="841756" y="1524"/>
                  </a:lnTo>
                  <a:lnTo>
                    <a:pt x="841375" y="1143"/>
                  </a:lnTo>
                  <a:lnTo>
                    <a:pt x="785368" y="1524"/>
                  </a:lnTo>
                  <a:lnTo>
                    <a:pt x="736600" y="4572"/>
                  </a:lnTo>
                  <a:lnTo>
                    <a:pt x="689356" y="10668"/>
                  </a:lnTo>
                  <a:lnTo>
                    <a:pt x="642112" y="18288"/>
                  </a:lnTo>
                  <a:lnTo>
                    <a:pt x="594868" y="27432"/>
                  </a:lnTo>
                  <a:lnTo>
                    <a:pt x="549148" y="39624"/>
                  </a:lnTo>
                  <a:lnTo>
                    <a:pt x="504952" y="53340"/>
                  </a:lnTo>
                  <a:lnTo>
                    <a:pt x="460756" y="68580"/>
                  </a:lnTo>
                  <a:lnTo>
                    <a:pt x="419608" y="86868"/>
                  </a:lnTo>
                  <a:lnTo>
                    <a:pt x="376936" y="105156"/>
                  </a:lnTo>
                  <a:lnTo>
                    <a:pt x="337312" y="126492"/>
                  </a:lnTo>
                  <a:lnTo>
                    <a:pt x="297688" y="149352"/>
                  </a:lnTo>
                  <a:lnTo>
                    <a:pt x="261112" y="173736"/>
                  </a:lnTo>
                  <a:lnTo>
                    <a:pt x="224536" y="199644"/>
                  </a:lnTo>
                  <a:lnTo>
                    <a:pt x="189484" y="227076"/>
                  </a:lnTo>
                  <a:lnTo>
                    <a:pt x="155956" y="256032"/>
                  </a:lnTo>
                  <a:lnTo>
                    <a:pt x="123952" y="286512"/>
                  </a:lnTo>
                  <a:lnTo>
                    <a:pt x="93472" y="318516"/>
                  </a:lnTo>
                  <a:lnTo>
                    <a:pt x="38608" y="385572"/>
                  </a:lnTo>
                  <a:lnTo>
                    <a:pt x="0" y="443484"/>
                  </a:lnTo>
                  <a:lnTo>
                    <a:pt x="30590" y="443484"/>
                  </a:lnTo>
                  <a:lnTo>
                    <a:pt x="35560" y="435864"/>
                  </a:lnTo>
                  <a:lnTo>
                    <a:pt x="59944" y="400812"/>
                  </a:lnTo>
                  <a:lnTo>
                    <a:pt x="85852" y="367284"/>
                  </a:lnTo>
                  <a:lnTo>
                    <a:pt x="113284" y="335280"/>
                  </a:lnTo>
                  <a:lnTo>
                    <a:pt x="142240" y="304800"/>
                  </a:lnTo>
                  <a:lnTo>
                    <a:pt x="174244" y="274320"/>
                  </a:lnTo>
                  <a:lnTo>
                    <a:pt x="206248" y="246888"/>
                  </a:lnTo>
                  <a:lnTo>
                    <a:pt x="239776" y="219456"/>
                  </a:lnTo>
                  <a:lnTo>
                    <a:pt x="274828" y="195072"/>
                  </a:lnTo>
                  <a:lnTo>
                    <a:pt x="311404" y="170688"/>
                  </a:lnTo>
                  <a:lnTo>
                    <a:pt x="349504" y="149352"/>
                  </a:lnTo>
                  <a:lnTo>
                    <a:pt x="389128" y="128016"/>
                  </a:lnTo>
                  <a:lnTo>
                    <a:pt x="430276" y="109728"/>
                  </a:lnTo>
                  <a:lnTo>
                    <a:pt x="471424" y="92964"/>
                  </a:lnTo>
                  <a:lnTo>
                    <a:pt x="514096" y="76200"/>
                  </a:lnTo>
                  <a:lnTo>
                    <a:pt x="556768" y="64008"/>
                  </a:lnTo>
                  <a:lnTo>
                    <a:pt x="600964" y="51816"/>
                  </a:lnTo>
                  <a:lnTo>
                    <a:pt x="646684" y="42672"/>
                  </a:lnTo>
                  <a:lnTo>
                    <a:pt x="692404" y="35052"/>
                  </a:lnTo>
                  <a:lnTo>
                    <a:pt x="739648" y="28956"/>
                  </a:lnTo>
                  <a:lnTo>
                    <a:pt x="785368" y="26006"/>
                  </a:lnTo>
                  <a:lnTo>
                    <a:pt x="828040" y="25908"/>
                  </a:lnTo>
                  <a:lnTo>
                    <a:pt x="828040" y="22860"/>
                  </a:lnTo>
                  <a:lnTo>
                    <a:pt x="835660" y="25908"/>
                  </a:lnTo>
                  <a:lnTo>
                    <a:pt x="843280" y="25908"/>
                  </a:lnTo>
                  <a:close/>
                </a:path>
                <a:path w="1671954" h="443864">
                  <a:moveTo>
                    <a:pt x="835660" y="25908"/>
                  </a:moveTo>
                  <a:lnTo>
                    <a:pt x="828040" y="22860"/>
                  </a:lnTo>
                  <a:lnTo>
                    <a:pt x="831088" y="24384"/>
                  </a:lnTo>
                  <a:lnTo>
                    <a:pt x="832612" y="25908"/>
                  </a:lnTo>
                  <a:lnTo>
                    <a:pt x="835660" y="25908"/>
                  </a:lnTo>
                  <a:close/>
                </a:path>
                <a:path w="1671954" h="443864">
                  <a:moveTo>
                    <a:pt x="832612" y="25908"/>
                  </a:moveTo>
                  <a:lnTo>
                    <a:pt x="831088" y="24384"/>
                  </a:lnTo>
                  <a:lnTo>
                    <a:pt x="828040" y="22860"/>
                  </a:lnTo>
                  <a:lnTo>
                    <a:pt x="828040" y="25908"/>
                  </a:lnTo>
                  <a:lnTo>
                    <a:pt x="832612" y="25908"/>
                  </a:lnTo>
                  <a:close/>
                </a:path>
                <a:path w="1671954" h="443864">
                  <a:moveTo>
                    <a:pt x="840379" y="147"/>
                  </a:moveTo>
                  <a:lnTo>
                    <a:pt x="840232" y="0"/>
                  </a:lnTo>
                  <a:lnTo>
                    <a:pt x="835660" y="0"/>
                  </a:lnTo>
                  <a:lnTo>
                    <a:pt x="840379" y="147"/>
                  </a:lnTo>
                  <a:close/>
                </a:path>
                <a:path w="1671954" h="443864">
                  <a:moveTo>
                    <a:pt x="841375" y="1143"/>
                  </a:moveTo>
                  <a:lnTo>
                    <a:pt x="840379" y="147"/>
                  </a:lnTo>
                  <a:lnTo>
                    <a:pt x="835660" y="0"/>
                  </a:lnTo>
                  <a:lnTo>
                    <a:pt x="841375" y="1143"/>
                  </a:lnTo>
                  <a:close/>
                </a:path>
                <a:path w="1671954" h="443864">
                  <a:moveTo>
                    <a:pt x="1671384" y="443484"/>
                  </a:moveTo>
                  <a:lnTo>
                    <a:pt x="1632712" y="385572"/>
                  </a:lnTo>
                  <a:lnTo>
                    <a:pt x="1605280" y="352044"/>
                  </a:lnTo>
                  <a:lnTo>
                    <a:pt x="1576324" y="318516"/>
                  </a:lnTo>
                  <a:lnTo>
                    <a:pt x="1545844" y="286512"/>
                  </a:lnTo>
                  <a:lnTo>
                    <a:pt x="1515364" y="256032"/>
                  </a:lnTo>
                  <a:lnTo>
                    <a:pt x="1481836" y="227076"/>
                  </a:lnTo>
                  <a:lnTo>
                    <a:pt x="1446784" y="199644"/>
                  </a:lnTo>
                  <a:lnTo>
                    <a:pt x="1410208" y="173736"/>
                  </a:lnTo>
                  <a:lnTo>
                    <a:pt x="1372108" y="149352"/>
                  </a:lnTo>
                  <a:lnTo>
                    <a:pt x="1334008" y="126492"/>
                  </a:lnTo>
                  <a:lnTo>
                    <a:pt x="1292860" y="105156"/>
                  </a:lnTo>
                  <a:lnTo>
                    <a:pt x="1251712" y="86868"/>
                  </a:lnTo>
                  <a:lnTo>
                    <a:pt x="1209040" y="68580"/>
                  </a:lnTo>
                  <a:lnTo>
                    <a:pt x="1164844" y="53340"/>
                  </a:lnTo>
                  <a:lnTo>
                    <a:pt x="1120648" y="39624"/>
                  </a:lnTo>
                  <a:lnTo>
                    <a:pt x="1074928" y="27432"/>
                  </a:lnTo>
                  <a:lnTo>
                    <a:pt x="1029208" y="18288"/>
                  </a:lnTo>
                  <a:lnTo>
                    <a:pt x="981964" y="10668"/>
                  </a:lnTo>
                  <a:lnTo>
                    <a:pt x="933196" y="4572"/>
                  </a:lnTo>
                  <a:lnTo>
                    <a:pt x="884428" y="1524"/>
                  </a:lnTo>
                  <a:lnTo>
                    <a:pt x="840379" y="147"/>
                  </a:lnTo>
                  <a:lnTo>
                    <a:pt x="841375" y="1143"/>
                  </a:lnTo>
                  <a:lnTo>
                    <a:pt x="843280" y="1524"/>
                  </a:lnTo>
                  <a:lnTo>
                    <a:pt x="843280" y="25908"/>
                  </a:lnTo>
                  <a:lnTo>
                    <a:pt x="884428" y="25908"/>
                  </a:lnTo>
                  <a:lnTo>
                    <a:pt x="978916" y="35052"/>
                  </a:lnTo>
                  <a:lnTo>
                    <a:pt x="1024636" y="42672"/>
                  </a:lnTo>
                  <a:lnTo>
                    <a:pt x="1070356" y="51816"/>
                  </a:lnTo>
                  <a:lnTo>
                    <a:pt x="1114552" y="64008"/>
                  </a:lnTo>
                  <a:lnTo>
                    <a:pt x="1158748" y="77724"/>
                  </a:lnTo>
                  <a:lnTo>
                    <a:pt x="1199896" y="92964"/>
                  </a:lnTo>
                  <a:lnTo>
                    <a:pt x="1242568" y="109728"/>
                  </a:lnTo>
                  <a:lnTo>
                    <a:pt x="1282192" y="128016"/>
                  </a:lnTo>
                  <a:lnTo>
                    <a:pt x="1321816" y="149352"/>
                  </a:lnTo>
                  <a:lnTo>
                    <a:pt x="1359916" y="170688"/>
                  </a:lnTo>
                  <a:lnTo>
                    <a:pt x="1396492" y="195072"/>
                  </a:lnTo>
                  <a:lnTo>
                    <a:pt x="1431544" y="219456"/>
                  </a:lnTo>
                  <a:lnTo>
                    <a:pt x="1465072" y="246888"/>
                  </a:lnTo>
                  <a:lnTo>
                    <a:pt x="1498600" y="275844"/>
                  </a:lnTo>
                  <a:lnTo>
                    <a:pt x="1529080" y="304800"/>
                  </a:lnTo>
                  <a:lnTo>
                    <a:pt x="1558036" y="335280"/>
                  </a:lnTo>
                  <a:lnTo>
                    <a:pt x="1585468" y="367284"/>
                  </a:lnTo>
                  <a:lnTo>
                    <a:pt x="1612900" y="400812"/>
                  </a:lnTo>
                  <a:lnTo>
                    <a:pt x="1640730" y="443484"/>
                  </a:lnTo>
                  <a:lnTo>
                    <a:pt x="1671384" y="4434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09750" y="3777996"/>
              <a:ext cx="1896110" cy="1297305"/>
            </a:xfrm>
            <a:custGeom>
              <a:avLst/>
              <a:gdLst/>
              <a:ahLst/>
              <a:cxnLst/>
              <a:rect l="l" t="t" r="r" b="b"/>
              <a:pathLst>
                <a:path w="1896110" h="1297304">
                  <a:moveTo>
                    <a:pt x="1895856" y="432815"/>
                  </a:moveTo>
                  <a:lnTo>
                    <a:pt x="1894544" y="386943"/>
                  </a:lnTo>
                  <a:lnTo>
                    <a:pt x="1890652" y="341693"/>
                  </a:lnTo>
                  <a:lnTo>
                    <a:pt x="1884245" y="297123"/>
                  </a:lnTo>
                  <a:lnTo>
                    <a:pt x="1875388" y="253295"/>
                  </a:lnTo>
                  <a:lnTo>
                    <a:pt x="1864146" y="210267"/>
                  </a:lnTo>
                  <a:lnTo>
                    <a:pt x="1850585" y="168100"/>
                  </a:lnTo>
                  <a:lnTo>
                    <a:pt x="1834768" y="126854"/>
                  </a:lnTo>
                  <a:lnTo>
                    <a:pt x="1816762" y="86587"/>
                  </a:lnTo>
                  <a:lnTo>
                    <a:pt x="1796631" y="47362"/>
                  </a:lnTo>
                  <a:lnTo>
                    <a:pt x="1774441" y="9236"/>
                  </a:lnTo>
                  <a:lnTo>
                    <a:pt x="1768398" y="0"/>
                  </a:lnTo>
                  <a:lnTo>
                    <a:pt x="127457" y="0"/>
                  </a:lnTo>
                  <a:lnTo>
                    <a:pt x="99224" y="47362"/>
                  </a:lnTo>
                  <a:lnTo>
                    <a:pt x="79093" y="86587"/>
                  </a:lnTo>
                  <a:lnTo>
                    <a:pt x="61087" y="126854"/>
                  </a:lnTo>
                  <a:lnTo>
                    <a:pt x="45270" y="168100"/>
                  </a:lnTo>
                  <a:lnTo>
                    <a:pt x="31709" y="210267"/>
                  </a:lnTo>
                  <a:lnTo>
                    <a:pt x="20467" y="253295"/>
                  </a:lnTo>
                  <a:lnTo>
                    <a:pt x="11610" y="297123"/>
                  </a:lnTo>
                  <a:lnTo>
                    <a:pt x="5203" y="341693"/>
                  </a:lnTo>
                  <a:lnTo>
                    <a:pt x="1311" y="386943"/>
                  </a:lnTo>
                  <a:lnTo>
                    <a:pt x="0" y="432815"/>
                  </a:lnTo>
                  <a:lnTo>
                    <a:pt x="1311" y="478687"/>
                  </a:lnTo>
                  <a:lnTo>
                    <a:pt x="5203" y="523937"/>
                  </a:lnTo>
                  <a:lnTo>
                    <a:pt x="11610" y="568507"/>
                  </a:lnTo>
                  <a:lnTo>
                    <a:pt x="20467" y="612335"/>
                  </a:lnTo>
                  <a:lnTo>
                    <a:pt x="31709" y="655363"/>
                  </a:lnTo>
                  <a:lnTo>
                    <a:pt x="45270" y="697530"/>
                  </a:lnTo>
                  <a:lnTo>
                    <a:pt x="61087" y="738777"/>
                  </a:lnTo>
                  <a:lnTo>
                    <a:pt x="79093" y="779043"/>
                  </a:lnTo>
                  <a:lnTo>
                    <a:pt x="99224" y="818269"/>
                  </a:lnTo>
                  <a:lnTo>
                    <a:pt x="121414" y="856395"/>
                  </a:lnTo>
                  <a:lnTo>
                    <a:pt x="145599" y="893361"/>
                  </a:lnTo>
                  <a:lnTo>
                    <a:pt x="171713" y="929107"/>
                  </a:lnTo>
                  <a:lnTo>
                    <a:pt x="199692" y="963573"/>
                  </a:lnTo>
                  <a:lnTo>
                    <a:pt x="229469" y="996701"/>
                  </a:lnTo>
                  <a:lnTo>
                    <a:pt x="260982" y="1028428"/>
                  </a:lnTo>
                  <a:lnTo>
                    <a:pt x="294163" y="1058697"/>
                  </a:lnTo>
                  <a:lnTo>
                    <a:pt x="328948" y="1087446"/>
                  </a:lnTo>
                  <a:lnTo>
                    <a:pt x="365272" y="1114617"/>
                  </a:lnTo>
                  <a:lnTo>
                    <a:pt x="403070" y="1140149"/>
                  </a:lnTo>
                  <a:lnTo>
                    <a:pt x="442277" y="1163982"/>
                  </a:lnTo>
                  <a:lnTo>
                    <a:pt x="482828" y="1186057"/>
                  </a:lnTo>
                  <a:lnTo>
                    <a:pt x="524657" y="1206314"/>
                  </a:lnTo>
                  <a:lnTo>
                    <a:pt x="567700" y="1224692"/>
                  </a:lnTo>
                  <a:lnTo>
                    <a:pt x="611892" y="1241132"/>
                  </a:lnTo>
                  <a:lnTo>
                    <a:pt x="657167" y="1255575"/>
                  </a:lnTo>
                  <a:lnTo>
                    <a:pt x="703461" y="1267960"/>
                  </a:lnTo>
                  <a:lnTo>
                    <a:pt x="750708" y="1278227"/>
                  </a:lnTo>
                  <a:lnTo>
                    <a:pt x="798843" y="1286317"/>
                  </a:lnTo>
                  <a:lnTo>
                    <a:pt x="847801" y="1292169"/>
                  </a:lnTo>
                  <a:lnTo>
                    <a:pt x="897518" y="1295725"/>
                  </a:lnTo>
                  <a:lnTo>
                    <a:pt x="947928" y="1296923"/>
                  </a:lnTo>
                  <a:lnTo>
                    <a:pt x="998337" y="1295725"/>
                  </a:lnTo>
                  <a:lnTo>
                    <a:pt x="1048054" y="1292169"/>
                  </a:lnTo>
                  <a:lnTo>
                    <a:pt x="1097012" y="1286317"/>
                  </a:lnTo>
                  <a:lnTo>
                    <a:pt x="1145147" y="1278227"/>
                  </a:lnTo>
                  <a:lnTo>
                    <a:pt x="1192394" y="1267960"/>
                  </a:lnTo>
                  <a:lnTo>
                    <a:pt x="1238688" y="1255575"/>
                  </a:lnTo>
                  <a:lnTo>
                    <a:pt x="1283963" y="1241132"/>
                  </a:lnTo>
                  <a:lnTo>
                    <a:pt x="1328155" y="1224692"/>
                  </a:lnTo>
                  <a:lnTo>
                    <a:pt x="1371198" y="1206314"/>
                  </a:lnTo>
                  <a:lnTo>
                    <a:pt x="1413027" y="1186057"/>
                  </a:lnTo>
                  <a:lnTo>
                    <a:pt x="1453578" y="1163982"/>
                  </a:lnTo>
                  <a:lnTo>
                    <a:pt x="1492785" y="1140149"/>
                  </a:lnTo>
                  <a:lnTo>
                    <a:pt x="1530583" y="1114617"/>
                  </a:lnTo>
                  <a:lnTo>
                    <a:pt x="1566907" y="1087446"/>
                  </a:lnTo>
                  <a:lnTo>
                    <a:pt x="1601692" y="1058697"/>
                  </a:lnTo>
                  <a:lnTo>
                    <a:pt x="1634874" y="1028428"/>
                  </a:lnTo>
                  <a:lnTo>
                    <a:pt x="1666386" y="996701"/>
                  </a:lnTo>
                  <a:lnTo>
                    <a:pt x="1696163" y="963573"/>
                  </a:lnTo>
                  <a:lnTo>
                    <a:pt x="1724142" y="929107"/>
                  </a:lnTo>
                  <a:lnTo>
                    <a:pt x="1750256" y="893361"/>
                  </a:lnTo>
                  <a:lnTo>
                    <a:pt x="1774441" y="856395"/>
                  </a:lnTo>
                  <a:lnTo>
                    <a:pt x="1796631" y="818269"/>
                  </a:lnTo>
                  <a:lnTo>
                    <a:pt x="1816762" y="779043"/>
                  </a:lnTo>
                  <a:lnTo>
                    <a:pt x="1834768" y="738777"/>
                  </a:lnTo>
                  <a:lnTo>
                    <a:pt x="1850585" y="697530"/>
                  </a:lnTo>
                  <a:lnTo>
                    <a:pt x="1864146" y="655363"/>
                  </a:lnTo>
                  <a:lnTo>
                    <a:pt x="1875388" y="612335"/>
                  </a:lnTo>
                  <a:lnTo>
                    <a:pt x="1884245" y="568507"/>
                  </a:lnTo>
                  <a:lnTo>
                    <a:pt x="1890652" y="523937"/>
                  </a:lnTo>
                  <a:lnTo>
                    <a:pt x="1894544" y="478687"/>
                  </a:lnTo>
                  <a:lnTo>
                    <a:pt x="1895856" y="432815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96034" y="3777996"/>
              <a:ext cx="1923414" cy="1309370"/>
            </a:xfrm>
            <a:custGeom>
              <a:avLst/>
              <a:gdLst/>
              <a:ahLst/>
              <a:cxnLst/>
              <a:rect l="l" t="t" r="r" b="b"/>
              <a:pathLst>
                <a:path w="1923414" h="1309370">
                  <a:moveTo>
                    <a:pt x="156574" y="0"/>
                  </a:moveTo>
                  <a:lnTo>
                    <a:pt x="125983" y="0"/>
                  </a:lnTo>
                  <a:lnTo>
                    <a:pt x="115824" y="15239"/>
                  </a:lnTo>
                  <a:lnTo>
                    <a:pt x="76200" y="91439"/>
                  </a:lnTo>
                  <a:lnTo>
                    <a:pt x="59436" y="131063"/>
                  </a:lnTo>
                  <a:lnTo>
                    <a:pt x="44196" y="172211"/>
                  </a:lnTo>
                  <a:lnTo>
                    <a:pt x="30480" y="213359"/>
                  </a:lnTo>
                  <a:lnTo>
                    <a:pt x="19812" y="256031"/>
                  </a:lnTo>
                  <a:lnTo>
                    <a:pt x="12192" y="298703"/>
                  </a:lnTo>
                  <a:lnTo>
                    <a:pt x="7620" y="321563"/>
                  </a:lnTo>
                  <a:lnTo>
                    <a:pt x="4572" y="342899"/>
                  </a:lnTo>
                  <a:lnTo>
                    <a:pt x="0" y="409955"/>
                  </a:lnTo>
                  <a:lnTo>
                    <a:pt x="0" y="455675"/>
                  </a:lnTo>
                  <a:lnTo>
                    <a:pt x="3048" y="499871"/>
                  </a:lnTo>
                  <a:lnTo>
                    <a:pt x="6096" y="522731"/>
                  </a:lnTo>
                  <a:lnTo>
                    <a:pt x="7620" y="544067"/>
                  </a:lnTo>
                  <a:lnTo>
                    <a:pt x="12192" y="566927"/>
                  </a:lnTo>
                  <a:lnTo>
                    <a:pt x="15240" y="588263"/>
                  </a:lnTo>
                  <a:lnTo>
                    <a:pt x="19812" y="609599"/>
                  </a:lnTo>
                  <a:lnTo>
                    <a:pt x="25908" y="633983"/>
                  </a:lnTo>
                  <a:lnTo>
                    <a:pt x="25908" y="409955"/>
                  </a:lnTo>
                  <a:lnTo>
                    <a:pt x="30480" y="345947"/>
                  </a:lnTo>
                  <a:lnTo>
                    <a:pt x="36576" y="303275"/>
                  </a:lnTo>
                  <a:lnTo>
                    <a:pt x="41148" y="281939"/>
                  </a:lnTo>
                  <a:lnTo>
                    <a:pt x="44196" y="260603"/>
                  </a:lnTo>
                  <a:lnTo>
                    <a:pt x="54864" y="219455"/>
                  </a:lnTo>
                  <a:lnTo>
                    <a:pt x="82296" y="140207"/>
                  </a:lnTo>
                  <a:lnTo>
                    <a:pt x="99060" y="102107"/>
                  </a:lnTo>
                  <a:lnTo>
                    <a:pt x="117348" y="64007"/>
                  </a:lnTo>
                  <a:lnTo>
                    <a:pt x="138684" y="27431"/>
                  </a:lnTo>
                  <a:lnTo>
                    <a:pt x="156574" y="0"/>
                  </a:lnTo>
                  <a:close/>
                </a:path>
                <a:path w="1923414" h="1309370">
                  <a:moveTo>
                    <a:pt x="955548" y="1283207"/>
                  </a:moveTo>
                  <a:lnTo>
                    <a:pt x="912876" y="1283207"/>
                  </a:lnTo>
                  <a:lnTo>
                    <a:pt x="818388" y="1274063"/>
                  </a:lnTo>
                  <a:lnTo>
                    <a:pt x="772668" y="1266443"/>
                  </a:lnTo>
                  <a:lnTo>
                    <a:pt x="726948" y="1257299"/>
                  </a:lnTo>
                  <a:lnTo>
                    <a:pt x="682752" y="1245107"/>
                  </a:lnTo>
                  <a:lnTo>
                    <a:pt x="638556" y="1231391"/>
                  </a:lnTo>
                  <a:lnTo>
                    <a:pt x="597408" y="1216151"/>
                  </a:lnTo>
                  <a:lnTo>
                    <a:pt x="554736" y="1199387"/>
                  </a:lnTo>
                  <a:lnTo>
                    <a:pt x="515112" y="1181099"/>
                  </a:lnTo>
                  <a:lnTo>
                    <a:pt x="475488" y="1159763"/>
                  </a:lnTo>
                  <a:lnTo>
                    <a:pt x="437388" y="1138427"/>
                  </a:lnTo>
                  <a:lnTo>
                    <a:pt x="400812" y="1114043"/>
                  </a:lnTo>
                  <a:lnTo>
                    <a:pt x="365760" y="1089659"/>
                  </a:lnTo>
                  <a:lnTo>
                    <a:pt x="332232" y="1062227"/>
                  </a:lnTo>
                  <a:lnTo>
                    <a:pt x="298704" y="1033271"/>
                  </a:lnTo>
                  <a:lnTo>
                    <a:pt x="268224" y="1004315"/>
                  </a:lnTo>
                  <a:lnTo>
                    <a:pt x="239268" y="973835"/>
                  </a:lnTo>
                  <a:lnTo>
                    <a:pt x="211836" y="941831"/>
                  </a:lnTo>
                  <a:lnTo>
                    <a:pt x="184404" y="908303"/>
                  </a:lnTo>
                  <a:lnTo>
                    <a:pt x="138684" y="838199"/>
                  </a:lnTo>
                  <a:lnTo>
                    <a:pt x="117348" y="801623"/>
                  </a:lnTo>
                  <a:lnTo>
                    <a:pt x="99060" y="763523"/>
                  </a:lnTo>
                  <a:lnTo>
                    <a:pt x="82296" y="725423"/>
                  </a:lnTo>
                  <a:lnTo>
                    <a:pt x="67056" y="685799"/>
                  </a:lnTo>
                  <a:lnTo>
                    <a:pt x="54864" y="644651"/>
                  </a:lnTo>
                  <a:lnTo>
                    <a:pt x="44196" y="603503"/>
                  </a:lnTo>
                  <a:lnTo>
                    <a:pt x="41148" y="583691"/>
                  </a:lnTo>
                  <a:lnTo>
                    <a:pt x="36576" y="562355"/>
                  </a:lnTo>
                  <a:lnTo>
                    <a:pt x="30480" y="519683"/>
                  </a:lnTo>
                  <a:lnTo>
                    <a:pt x="25908" y="454151"/>
                  </a:lnTo>
                  <a:lnTo>
                    <a:pt x="25908" y="633983"/>
                  </a:lnTo>
                  <a:lnTo>
                    <a:pt x="44196" y="693419"/>
                  </a:lnTo>
                  <a:lnTo>
                    <a:pt x="59436" y="734567"/>
                  </a:lnTo>
                  <a:lnTo>
                    <a:pt x="76200" y="774191"/>
                  </a:lnTo>
                  <a:lnTo>
                    <a:pt x="96012" y="813815"/>
                  </a:lnTo>
                  <a:lnTo>
                    <a:pt x="117348" y="851915"/>
                  </a:lnTo>
                  <a:lnTo>
                    <a:pt x="140208" y="888491"/>
                  </a:lnTo>
                  <a:lnTo>
                    <a:pt x="164592" y="923543"/>
                  </a:lnTo>
                  <a:lnTo>
                    <a:pt x="192024" y="957071"/>
                  </a:lnTo>
                  <a:lnTo>
                    <a:pt x="220980" y="990599"/>
                  </a:lnTo>
                  <a:lnTo>
                    <a:pt x="251460" y="1022603"/>
                  </a:lnTo>
                  <a:lnTo>
                    <a:pt x="281940" y="1053083"/>
                  </a:lnTo>
                  <a:lnTo>
                    <a:pt x="315468" y="1082039"/>
                  </a:lnTo>
                  <a:lnTo>
                    <a:pt x="350520" y="1109471"/>
                  </a:lnTo>
                  <a:lnTo>
                    <a:pt x="387096" y="1135379"/>
                  </a:lnTo>
                  <a:lnTo>
                    <a:pt x="425196" y="1159763"/>
                  </a:lnTo>
                  <a:lnTo>
                    <a:pt x="463296" y="1182623"/>
                  </a:lnTo>
                  <a:lnTo>
                    <a:pt x="504444" y="1203959"/>
                  </a:lnTo>
                  <a:lnTo>
                    <a:pt x="545592" y="1222247"/>
                  </a:lnTo>
                  <a:lnTo>
                    <a:pt x="588264" y="1240535"/>
                  </a:lnTo>
                  <a:lnTo>
                    <a:pt x="632460" y="1255775"/>
                  </a:lnTo>
                  <a:lnTo>
                    <a:pt x="676656" y="1269491"/>
                  </a:lnTo>
                  <a:lnTo>
                    <a:pt x="722376" y="1281683"/>
                  </a:lnTo>
                  <a:lnTo>
                    <a:pt x="768096" y="1290827"/>
                  </a:lnTo>
                  <a:lnTo>
                    <a:pt x="815340" y="1298447"/>
                  </a:lnTo>
                  <a:lnTo>
                    <a:pt x="864108" y="1304543"/>
                  </a:lnTo>
                  <a:lnTo>
                    <a:pt x="912876" y="1307591"/>
                  </a:lnTo>
                  <a:lnTo>
                    <a:pt x="947928" y="1308687"/>
                  </a:lnTo>
                  <a:lnTo>
                    <a:pt x="947928" y="1295399"/>
                  </a:lnTo>
                  <a:lnTo>
                    <a:pt x="950976" y="1286255"/>
                  </a:lnTo>
                  <a:lnTo>
                    <a:pt x="955548" y="1283207"/>
                  </a:lnTo>
                  <a:close/>
                </a:path>
                <a:path w="1923414" h="1309370">
                  <a:moveTo>
                    <a:pt x="961644" y="1283207"/>
                  </a:moveTo>
                  <a:lnTo>
                    <a:pt x="955548" y="1283207"/>
                  </a:lnTo>
                  <a:lnTo>
                    <a:pt x="950976" y="1286255"/>
                  </a:lnTo>
                  <a:lnTo>
                    <a:pt x="947928" y="1295399"/>
                  </a:lnTo>
                  <a:lnTo>
                    <a:pt x="947928" y="1301495"/>
                  </a:lnTo>
                  <a:lnTo>
                    <a:pt x="952500" y="1304543"/>
                  </a:lnTo>
                  <a:lnTo>
                    <a:pt x="952500" y="1306067"/>
                  </a:lnTo>
                  <a:lnTo>
                    <a:pt x="961644" y="1283207"/>
                  </a:lnTo>
                  <a:close/>
                </a:path>
                <a:path w="1923414" h="1309370">
                  <a:moveTo>
                    <a:pt x="961644" y="1309115"/>
                  </a:moveTo>
                  <a:lnTo>
                    <a:pt x="961644" y="1283207"/>
                  </a:lnTo>
                  <a:lnTo>
                    <a:pt x="952500" y="1306067"/>
                  </a:lnTo>
                  <a:lnTo>
                    <a:pt x="952500" y="1304543"/>
                  </a:lnTo>
                  <a:lnTo>
                    <a:pt x="947928" y="1301495"/>
                  </a:lnTo>
                  <a:lnTo>
                    <a:pt x="947928" y="1308687"/>
                  </a:lnTo>
                  <a:lnTo>
                    <a:pt x="961644" y="1309115"/>
                  </a:lnTo>
                  <a:close/>
                </a:path>
                <a:path w="1923414" h="1309370">
                  <a:moveTo>
                    <a:pt x="1897380" y="633983"/>
                  </a:moveTo>
                  <a:lnTo>
                    <a:pt x="1897380" y="454151"/>
                  </a:lnTo>
                  <a:lnTo>
                    <a:pt x="1892808" y="519683"/>
                  </a:lnTo>
                  <a:lnTo>
                    <a:pt x="1886712" y="562355"/>
                  </a:lnTo>
                  <a:lnTo>
                    <a:pt x="1882140" y="583691"/>
                  </a:lnTo>
                  <a:lnTo>
                    <a:pt x="1879092" y="603503"/>
                  </a:lnTo>
                  <a:lnTo>
                    <a:pt x="1868424" y="646175"/>
                  </a:lnTo>
                  <a:lnTo>
                    <a:pt x="1840992" y="725423"/>
                  </a:lnTo>
                  <a:lnTo>
                    <a:pt x="1824228" y="763523"/>
                  </a:lnTo>
                  <a:lnTo>
                    <a:pt x="1805940" y="801623"/>
                  </a:lnTo>
                  <a:lnTo>
                    <a:pt x="1784604" y="838199"/>
                  </a:lnTo>
                  <a:lnTo>
                    <a:pt x="1761744" y="873251"/>
                  </a:lnTo>
                  <a:lnTo>
                    <a:pt x="1737360" y="908303"/>
                  </a:lnTo>
                  <a:lnTo>
                    <a:pt x="1711452" y="941831"/>
                  </a:lnTo>
                  <a:lnTo>
                    <a:pt x="1684020" y="973835"/>
                  </a:lnTo>
                  <a:lnTo>
                    <a:pt x="1655064" y="1004315"/>
                  </a:lnTo>
                  <a:lnTo>
                    <a:pt x="1623060" y="1034795"/>
                  </a:lnTo>
                  <a:lnTo>
                    <a:pt x="1591056" y="1062227"/>
                  </a:lnTo>
                  <a:lnTo>
                    <a:pt x="1557528" y="1089659"/>
                  </a:lnTo>
                  <a:lnTo>
                    <a:pt x="1484376" y="1138427"/>
                  </a:lnTo>
                  <a:lnTo>
                    <a:pt x="1408176" y="1181099"/>
                  </a:lnTo>
                  <a:lnTo>
                    <a:pt x="1367028" y="1199387"/>
                  </a:lnTo>
                  <a:lnTo>
                    <a:pt x="1325880" y="1216151"/>
                  </a:lnTo>
                  <a:lnTo>
                    <a:pt x="1283208" y="1231391"/>
                  </a:lnTo>
                  <a:lnTo>
                    <a:pt x="1239012" y="1245107"/>
                  </a:lnTo>
                  <a:lnTo>
                    <a:pt x="1194816" y="1257299"/>
                  </a:lnTo>
                  <a:lnTo>
                    <a:pt x="1150620" y="1266443"/>
                  </a:lnTo>
                  <a:lnTo>
                    <a:pt x="1103376" y="1274063"/>
                  </a:lnTo>
                  <a:lnTo>
                    <a:pt x="1056132" y="1278635"/>
                  </a:lnTo>
                  <a:lnTo>
                    <a:pt x="1008888" y="1281683"/>
                  </a:lnTo>
                  <a:lnTo>
                    <a:pt x="960120" y="1283207"/>
                  </a:lnTo>
                  <a:lnTo>
                    <a:pt x="961644" y="1283207"/>
                  </a:lnTo>
                  <a:lnTo>
                    <a:pt x="961644" y="1309115"/>
                  </a:lnTo>
                  <a:lnTo>
                    <a:pt x="970788" y="1286255"/>
                  </a:lnTo>
                  <a:lnTo>
                    <a:pt x="970788" y="1287779"/>
                  </a:lnTo>
                  <a:lnTo>
                    <a:pt x="973836" y="1290827"/>
                  </a:lnTo>
                  <a:lnTo>
                    <a:pt x="975360" y="1296923"/>
                  </a:lnTo>
                  <a:lnTo>
                    <a:pt x="975360" y="1308687"/>
                  </a:lnTo>
                  <a:lnTo>
                    <a:pt x="1010412" y="1307591"/>
                  </a:lnTo>
                  <a:lnTo>
                    <a:pt x="1059180" y="1304543"/>
                  </a:lnTo>
                  <a:lnTo>
                    <a:pt x="1107948" y="1298447"/>
                  </a:lnTo>
                  <a:lnTo>
                    <a:pt x="1155192" y="1290827"/>
                  </a:lnTo>
                  <a:lnTo>
                    <a:pt x="1200912" y="1281683"/>
                  </a:lnTo>
                  <a:lnTo>
                    <a:pt x="1246632" y="1269491"/>
                  </a:lnTo>
                  <a:lnTo>
                    <a:pt x="1292352" y="1255775"/>
                  </a:lnTo>
                  <a:lnTo>
                    <a:pt x="1335024" y="1240535"/>
                  </a:lnTo>
                  <a:lnTo>
                    <a:pt x="1377696" y="1222247"/>
                  </a:lnTo>
                  <a:lnTo>
                    <a:pt x="1418844" y="1203959"/>
                  </a:lnTo>
                  <a:lnTo>
                    <a:pt x="1459992" y="1182623"/>
                  </a:lnTo>
                  <a:lnTo>
                    <a:pt x="1498092" y="1159763"/>
                  </a:lnTo>
                  <a:lnTo>
                    <a:pt x="1536192" y="1135379"/>
                  </a:lnTo>
                  <a:lnTo>
                    <a:pt x="1572768" y="1109471"/>
                  </a:lnTo>
                  <a:lnTo>
                    <a:pt x="1607820" y="1082039"/>
                  </a:lnTo>
                  <a:lnTo>
                    <a:pt x="1641348" y="1053083"/>
                  </a:lnTo>
                  <a:lnTo>
                    <a:pt x="1673352" y="1022603"/>
                  </a:lnTo>
                  <a:lnTo>
                    <a:pt x="1703832" y="990599"/>
                  </a:lnTo>
                  <a:lnTo>
                    <a:pt x="1758696" y="923543"/>
                  </a:lnTo>
                  <a:lnTo>
                    <a:pt x="1807464" y="850391"/>
                  </a:lnTo>
                  <a:lnTo>
                    <a:pt x="1847088" y="774191"/>
                  </a:lnTo>
                  <a:lnTo>
                    <a:pt x="1863852" y="734567"/>
                  </a:lnTo>
                  <a:lnTo>
                    <a:pt x="1879092" y="693419"/>
                  </a:lnTo>
                  <a:lnTo>
                    <a:pt x="1892808" y="652271"/>
                  </a:lnTo>
                  <a:lnTo>
                    <a:pt x="1897380" y="633983"/>
                  </a:lnTo>
                  <a:close/>
                </a:path>
                <a:path w="1923414" h="1309370">
                  <a:moveTo>
                    <a:pt x="975360" y="1296923"/>
                  </a:moveTo>
                  <a:lnTo>
                    <a:pt x="973836" y="1290827"/>
                  </a:lnTo>
                  <a:lnTo>
                    <a:pt x="970788" y="1287779"/>
                  </a:lnTo>
                  <a:lnTo>
                    <a:pt x="970788" y="1286255"/>
                  </a:lnTo>
                  <a:lnTo>
                    <a:pt x="961644" y="1309115"/>
                  </a:lnTo>
                  <a:lnTo>
                    <a:pt x="966440" y="1308965"/>
                  </a:lnTo>
                  <a:lnTo>
                    <a:pt x="970788" y="1306067"/>
                  </a:lnTo>
                  <a:lnTo>
                    <a:pt x="973836" y="1301495"/>
                  </a:lnTo>
                  <a:lnTo>
                    <a:pt x="975360" y="1296923"/>
                  </a:lnTo>
                  <a:close/>
                </a:path>
                <a:path w="1923414" h="1309370">
                  <a:moveTo>
                    <a:pt x="966440" y="1308965"/>
                  </a:moveTo>
                  <a:lnTo>
                    <a:pt x="961644" y="1309115"/>
                  </a:lnTo>
                  <a:lnTo>
                    <a:pt x="966216" y="1309115"/>
                  </a:lnTo>
                  <a:lnTo>
                    <a:pt x="966440" y="1308965"/>
                  </a:lnTo>
                  <a:close/>
                </a:path>
                <a:path w="1923414" h="1309370">
                  <a:moveTo>
                    <a:pt x="975360" y="1308687"/>
                  </a:moveTo>
                  <a:lnTo>
                    <a:pt x="975360" y="1296923"/>
                  </a:lnTo>
                  <a:lnTo>
                    <a:pt x="973836" y="1301495"/>
                  </a:lnTo>
                  <a:lnTo>
                    <a:pt x="970788" y="1306067"/>
                  </a:lnTo>
                  <a:lnTo>
                    <a:pt x="966440" y="1308965"/>
                  </a:lnTo>
                  <a:lnTo>
                    <a:pt x="975360" y="1308687"/>
                  </a:lnTo>
                  <a:close/>
                </a:path>
                <a:path w="1923414" h="1309370">
                  <a:moveTo>
                    <a:pt x="1923288" y="455675"/>
                  </a:moveTo>
                  <a:lnTo>
                    <a:pt x="1923288" y="409955"/>
                  </a:lnTo>
                  <a:lnTo>
                    <a:pt x="1920240" y="365759"/>
                  </a:lnTo>
                  <a:lnTo>
                    <a:pt x="1917192" y="342899"/>
                  </a:lnTo>
                  <a:lnTo>
                    <a:pt x="1915668" y="321563"/>
                  </a:lnTo>
                  <a:lnTo>
                    <a:pt x="1911096" y="298703"/>
                  </a:lnTo>
                  <a:lnTo>
                    <a:pt x="1908048" y="277367"/>
                  </a:lnTo>
                  <a:lnTo>
                    <a:pt x="1903476" y="256031"/>
                  </a:lnTo>
                  <a:lnTo>
                    <a:pt x="1892808" y="213359"/>
                  </a:lnTo>
                  <a:lnTo>
                    <a:pt x="1879092" y="172211"/>
                  </a:lnTo>
                  <a:lnTo>
                    <a:pt x="1863852" y="131063"/>
                  </a:lnTo>
                  <a:lnTo>
                    <a:pt x="1847088" y="91439"/>
                  </a:lnTo>
                  <a:lnTo>
                    <a:pt x="1827276" y="51815"/>
                  </a:lnTo>
                  <a:lnTo>
                    <a:pt x="1805940" y="13715"/>
                  </a:lnTo>
                  <a:lnTo>
                    <a:pt x="1797367" y="0"/>
                  </a:lnTo>
                  <a:lnTo>
                    <a:pt x="1766713" y="0"/>
                  </a:lnTo>
                  <a:lnTo>
                    <a:pt x="1784604" y="27431"/>
                  </a:lnTo>
                  <a:lnTo>
                    <a:pt x="1805940" y="64007"/>
                  </a:lnTo>
                  <a:lnTo>
                    <a:pt x="1824228" y="102107"/>
                  </a:lnTo>
                  <a:lnTo>
                    <a:pt x="1840992" y="140207"/>
                  </a:lnTo>
                  <a:lnTo>
                    <a:pt x="1856232" y="179831"/>
                  </a:lnTo>
                  <a:lnTo>
                    <a:pt x="1868424" y="220979"/>
                  </a:lnTo>
                  <a:lnTo>
                    <a:pt x="1879092" y="262127"/>
                  </a:lnTo>
                  <a:lnTo>
                    <a:pt x="1882140" y="281939"/>
                  </a:lnTo>
                  <a:lnTo>
                    <a:pt x="1886712" y="303275"/>
                  </a:lnTo>
                  <a:lnTo>
                    <a:pt x="1892808" y="345947"/>
                  </a:lnTo>
                  <a:lnTo>
                    <a:pt x="1897380" y="411479"/>
                  </a:lnTo>
                  <a:lnTo>
                    <a:pt x="1897380" y="633983"/>
                  </a:lnTo>
                  <a:lnTo>
                    <a:pt x="1903476" y="609599"/>
                  </a:lnTo>
                  <a:lnTo>
                    <a:pt x="1908048" y="588263"/>
                  </a:lnTo>
                  <a:lnTo>
                    <a:pt x="1911096" y="566927"/>
                  </a:lnTo>
                  <a:lnTo>
                    <a:pt x="1915668" y="544067"/>
                  </a:lnTo>
                  <a:lnTo>
                    <a:pt x="1918716" y="522731"/>
                  </a:lnTo>
                  <a:lnTo>
                    <a:pt x="1923288" y="4556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475097" y="3334511"/>
            <a:ext cx="1922145" cy="1752600"/>
            <a:chOff x="7475097" y="3334511"/>
            <a:chExt cx="1922145" cy="1752600"/>
          </a:xfrm>
        </p:grpSpPr>
        <p:sp>
          <p:nvSpPr>
            <p:cNvPr id="16" name="object 16"/>
            <p:cNvSpPr/>
            <p:nvPr/>
          </p:nvSpPr>
          <p:spPr>
            <a:xfrm>
              <a:off x="7616271" y="3346703"/>
              <a:ext cx="1640839" cy="431800"/>
            </a:xfrm>
            <a:custGeom>
              <a:avLst/>
              <a:gdLst/>
              <a:ahLst/>
              <a:cxnLst/>
              <a:rect l="l" t="t" r="r" b="b"/>
              <a:pathLst>
                <a:path w="1640840" h="431800">
                  <a:moveTo>
                    <a:pt x="1640606" y="431292"/>
                  </a:moveTo>
                  <a:lnTo>
                    <a:pt x="1596265" y="367816"/>
                  </a:lnTo>
                  <a:lnTo>
                    <a:pt x="1568239" y="333349"/>
                  </a:lnTo>
                  <a:lnTo>
                    <a:pt x="1538417" y="300222"/>
                  </a:lnTo>
                  <a:lnTo>
                    <a:pt x="1506864" y="268494"/>
                  </a:lnTo>
                  <a:lnTo>
                    <a:pt x="1473646" y="238226"/>
                  </a:lnTo>
                  <a:lnTo>
                    <a:pt x="1438829" y="209476"/>
                  </a:lnTo>
                  <a:lnTo>
                    <a:pt x="1402479" y="182306"/>
                  </a:lnTo>
                  <a:lnTo>
                    <a:pt x="1364663" y="156774"/>
                  </a:lnTo>
                  <a:lnTo>
                    <a:pt x="1325445" y="132940"/>
                  </a:lnTo>
                  <a:lnTo>
                    <a:pt x="1284893" y="110866"/>
                  </a:lnTo>
                  <a:lnTo>
                    <a:pt x="1243072" y="90609"/>
                  </a:lnTo>
                  <a:lnTo>
                    <a:pt x="1200048" y="72231"/>
                  </a:lnTo>
                  <a:lnTo>
                    <a:pt x="1155887" y="55790"/>
                  </a:lnTo>
                  <a:lnTo>
                    <a:pt x="1110655" y="41348"/>
                  </a:lnTo>
                  <a:lnTo>
                    <a:pt x="1064418" y="28963"/>
                  </a:lnTo>
                  <a:lnTo>
                    <a:pt x="1017242" y="18696"/>
                  </a:lnTo>
                  <a:lnTo>
                    <a:pt x="969194" y="10606"/>
                  </a:lnTo>
                  <a:lnTo>
                    <a:pt x="920338" y="4753"/>
                  </a:lnTo>
                  <a:lnTo>
                    <a:pt x="870742" y="1198"/>
                  </a:lnTo>
                  <a:lnTo>
                    <a:pt x="820470" y="0"/>
                  </a:lnTo>
                  <a:lnTo>
                    <a:pt x="770061" y="1198"/>
                  </a:lnTo>
                  <a:lnTo>
                    <a:pt x="720344" y="4753"/>
                  </a:lnTo>
                  <a:lnTo>
                    <a:pt x="671386" y="10606"/>
                  </a:lnTo>
                  <a:lnTo>
                    <a:pt x="623250" y="18696"/>
                  </a:lnTo>
                  <a:lnTo>
                    <a:pt x="576004" y="28963"/>
                  </a:lnTo>
                  <a:lnTo>
                    <a:pt x="529710" y="41348"/>
                  </a:lnTo>
                  <a:lnTo>
                    <a:pt x="484435" y="55790"/>
                  </a:lnTo>
                  <a:lnTo>
                    <a:pt x="440243" y="72231"/>
                  </a:lnTo>
                  <a:lnTo>
                    <a:pt x="397200" y="90609"/>
                  </a:lnTo>
                  <a:lnTo>
                    <a:pt x="355371" y="110866"/>
                  </a:lnTo>
                  <a:lnTo>
                    <a:pt x="314820" y="132940"/>
                  </a:lnTo>
                  <a:lnTo>
                    <a:pt x="275613" y="156774"/>
                  </a:lnTo>
                  <a:lnTo>
                    <a:pt x="237815" y="182306"/>
                  </a:lnTo>
                  <a:lnTo>
                    <a:pt x="201491" y="209476"/>
                  </a:lnTo>
                  <a:lnTo>
                    <a:pt x="166705" y="238226"/>
                  </a:lnTo>
                  <a:lnTo>
                    <a:pt x="133524" y="268494"/>
                  </a:lnTo>
                  <a:lnTo>
                    <a:pt x="102012" y="300222"/>
                  </a:lnTo>
                  <a:lnTo>
                    <a:pt x="72234" y="333349"/>
                  </a:lnTo>
                  <a:lnTo>
                    <a:pt x="44256" y="367816"/>
                  </a:lnTo>
                  <a:lnTo>
                    <a:pt x="18142" y="403562"/>
                  </a:lnTo>
                  <a:lnTo>
                    <a:pt x="0" y="431292"/>
                  </a:lnTo>
                  <a:lnTo>
                    <a:pt x="1640606" y="431292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01970" y="3334511"/>
              <a:ext cx="1670050" cy="443865"/>
            </a:xfrm>
            <a:custGeom>
              <a:avLst/>
              <a:gdLst/>
              <a:ahLst/>
              <a:cxnLst/>
              <a:rect l="l" t="t" r="r" b="b"/>
              <a:pathLst>
                <a:path w="1670050" h="443864">
                  <a:moveTo>
                    <a:pt x="839343" y="25908"/>
                  </a:moveTo>
                  <a:lnTo>
                    <a:pt x="839343" y="1524"/>
                  </a:lnTo>
                  <a:lnTo>
                    <a:pt x="834771" y="0"/>
                  </a:lnTo>
                  <a:lnTo>
                    <a:pt x="784479" y="1524"/>
                  </a:lnTo>
                  <a:lnTo>
                    <a:pt x="735711" y="4572"/>
                  </a:lnTo>
                  <a:lnTo>
                    <a:pt x="686943" y="10668"/>
                  </a:lnTo>
                  <a:lnTo>
                    <a:pt x="639699" y="18288"/>
                  </a:lnTo>
                  <a:lnTo>
                    <a:pt x="593979" y="27432"/>
                  </a:lnTo>
                  <a:lnTo>
                    <a:pt x="548259" y="39624"/>
                  </a:lnTo>
                  <a:lnTo>
                    <a:pt x="504063" y="53340"/>
                  </a:lnTo>
                  <a:lnTo>
                    <a:pt x="459867" y="68580"/>
                  </a:lnTo>
                  <a:lnTo>
                    <a:pt x="417195" y="86868"/>
                  </a:lnTo>
                  <a:lnTo>
                    <a:pt x="376047" y="105156"/>
                  </a:lnTo>
                  <a:lnTo>
                    <a:pt x="336423" y="126492"/>
                  </a:lnTo>
                  <a:lnTo>
                    <a:pt x="296799" y="149352"/>
                  </a:lnTo>
                  <a:lnTo>
                    <a:pt x="260223" y="173736"/>
                  </a:lnTo>
                  <a:lnTo>
                    <a:pt x="223647" y="199644"/>
                  </a:lnTo>
                  <a:lnTo>
                    <a:pt x="188595" y="227076"/>
                  </a:lnTo>
                  <a:lnTo>
                    <a:pt x="155067" y="256032"/>
                  </a:lnTo>
                  <a:lnTo>
                    <a:pt x="123063" y="286512"/>
                  </a:lnTo>
                  <a:lnTo>
                    <a:pt x="92583" y="318516"/>
                  </a:lnTo>
                  <a:lnTo>
                    <a:pt x="37719" y="385572"/>
                  </a:lnTo>
                  <a:lnTo>
                    <a:pt x="13335" y="422148"/>
                  </a:lnTo>
                  <a:lnTo>
                    <a:pt x="0" y="443484"/>
                  </a:lnTo>
                  <a:lnTo>
                    <a:pt x="29701" y="443484"/>
                  </a:lnTo>
                  <a:lnTo>
                    <a:pt x="34671" y="435864"/>
                  </a:lnTo>
                  <a:lnTo>
                    <a:pt x="59055" y="400812"/>
                  </a:lnTo>
                  <a:lnTo>
                    <a:pt x="84963" y="367284"/>
                  </a:lnTo>
                  <a:lnTo>
                    <a:pt x="112395" y="335280"/>
                  </a:lnTo>
                  <a:lnTo>
                    <a:pt x="141351" y="304800"/>
                  </a:lnTo>
                  <a:lnTo>
                    <a:pt x="173355" y="274320"/>
                  </a:lnTo>
                  <a:lnTo>
                    <a:pt x="205359" y="246888"/>
                  </a:lnTo>
                  <a:lnTo>
                    <a:pt x="238887" y="219456"/>
                  </a:lnTo>
                  <a:lnTo>
                    <a:pt x="273939" y="195072"/>
                  </a:lnTo>
                  <a:lnTo>
                    <a:pt x="310515" y="170688"/>
                  </a:lnTo>
                  <a:lnTo>
                    <a:pt x="348615" y="149352"/>
                  </a:lnTo>
                  <a:lnTo>
                    <a:pt x="388239" y="128016"/>
                  </a:lnTo>
                  <a:lnTo>
                    <a:pt x="429387" y="109728"/>
                  </a:lnTo>
                  <a:lnTo>
                    <a:pt x="470535" y="92964"/>
                  </a:lnTo>
                  <a:lnTo>
                    <a:pt x="513207" y="76200"/>
                  </a:lnTo>
                  <a:lnTo>
                    <a:pt x="555879" y="64008"/>
                  </a:lnTo>
                  <a:lnTo>
                    <a:pt x="600075" y="51816"/>
                  </a:lnTo>
                  <a:lnTo>
                    <a:pt x="645795" y="42672"/>
                  </a:lnTo>
                  <a:lnTo>
                    <a:pt x="691515" y="35052"/>
                  </a:lnTo>
                  <a:lnTo>
                    <a:pt x="738759" y="28956"/>
                  </a:lnTo>
                  <a:lnTo>
                    <a:pt x="784479" y="26006"/>
                  </a:lnTo>
                  <a:lnTo>
                    <a:pt x="828675" y="25908"/>
                  </a:lnTo>
                  <a:lnTo>
                    <a:pt x="828675" y="24384"/>
                  </a:lnTo>
                  <a:lnTo>
                    <a:pt x="831723" y="24384"/>
                  </a:lnTo>
                  <a:lnTo>
                    <a:pt x="832739" y="25400"/>
                  </a:lnTo>
                  <a:lnTo>
                    <a:pt x="834771" y="25908"/>
                  </a:lnTo>
                  <a:lnTo>
                    <a:pt x="839343" y="25908"/>
                  </a:lnTo>
                  <a:close/>
                </a:path>
                <a:path w="1670050" h="443864">
                  <a:moveTo>
                    <a:pt x="833247" y="25908"/>
                  </a:moveTo>
                  <a:lnTo>
                    <a:pt x="832739" y="25400"/>
                  </a:lnTo>
                  <a:lnTo>
                    <a:pt x="828675" y="24384"/>
                  </a:lnTo>
                  <a:lnTo>
                    <a:pt x="828675" y="25908"/>
                  </a:lnTo>
                  <a:lnTo>
                    <a:pt x="833247" y="25908"/>
                  </a:lnTo>
                  <a:close/>
                </a:path>
                <a:path w="1670050" h="443864">
                  <a:moveTo>
                    <a:pt x="834771" y="25908"/>
                  </a:moveTo>
                  <a:lnTo>
                    <a:pt x="832739" y="25400"/>
                  </a:lnTo>
                  <a:lnTo>
                    <a:pt x="833247" y="25908"/>
                  </a:lnTo>
                  <a:lnTo>
                    <a:pt x="834771" y="25908"/>
                  </a:lnTo>
                  <a:close/>
                </a:path>
                <a:path w="1670050" h="443864">
                  <a:moveTo>
                    <a:pt x="839343" y="142"/>
                  </a:moveTo>
                  <a:lnTo>
                    <a:pt x="839343" y="0"/>
                  </a:lnTo>
                  <a:lnTo>
                    <a:pt x="834771" y="0"/>
                  </a:lnTo>
                  <a:lnTo>
                    <a:pt x="839343" y="142"/>
                  </a:lnTo>
                  <a:close/>
                </a:path>
                <a:path w="1670050" h="443864">
                  <a:moveTo>
                    <a:pt x="1669923" y="443484"/>
                  </a:moveTo>
                  <a:lnTo>
                    <a:pt x="1630299" y="385572"/>
                  </a:lnTo>
                  <a:lnTo>
                    <a:pt x="1575435" y="318516"/>
                  </a:lnTo>
                  <a:lnTo>
                    <a:pt x="1544955" y="286512"/>
                  </a:lnTo>
                  <a:lnTo>
                    <a:pt x="1512951" y="256032"/>
                  </a:lnTo>
                  <a:lnTo>
                    <a:pt x="1479423" y="227076"/>
                  </a:lnTo>
                  <a:lnTo>
                    <a:pt x="1444371" y="199644"/>
                  </a:lnTo>
                  <a:lnTo>
                    <a:pt x="1407795" y="173736"/>
                  </a:lnTo>
                  <a:lnTo>
                    <a:pt x="1371219" y="149352"/>
                  </a:lnTo>
                  <a:lnTo>
                    <a:pt x="1331595" y="126492"/>
                  </a:lnTo>
                  <a:lnTo>
                    <a:pt x="1291971" y="105156"/>
                  </a:lnTo>
                  <a:lnTo>
                    <a:pt x="1250823" y="86868"/>
                  </a:lnTo>
                  <a:lnTo>
                    <a:pt x="1208151" y="68580"/>
                  </a:lnTo>
                  <a:lnTo>
                    <a:pt x="1163955" y="53340"/>
                  </a:lnTo>
                  <a:lnTo>
                    <a:pt x="1119759" y="39624"/>
                  </a:lnTo>
                  <a:lnTo>
                    <a:pt x="1074039" y="27432"/>
                  </a:lnTo>
                  <a:lnTo>
                    <a:pt x="1026795" y="18288"/>
                  </a:lnTo>
                  <a:lnTo>
                    <a:pt x="979551" y="10668"/>
                  </a:lnTo>
                  <a:lnTo>
                    <a:pt x="932307" y="4572"/>
                  </a:lnTo>
                  <a:lnTo>
                    <a:pt x="883539" y="1524"/>
                  </a:lnTo>
                  <a:lnTo>
                    <a:pt x="834771" y="0"/>
                  </a:lnTo>
                  <a:lnTo>
                    <a:pt x="839343" y="1524"/>
                  </a:lnTo>
                  <a:lnTo>
                    <a:pt x="839343" y="25908"/>
                  </a:lnTo>
                  <a:lnTo>
                    <a:pt x="883539" y="25908"/>
                  </a:lnTo>
                  <a:lnTo>
                    <a:pt x="930783" y="30480"/>
                  </a:lnTo>
                  <a:lnTo>
                    <a:pt x="976503" y="35052"/>
                  </a:lnTo>
                  <a:lnTo>
                    <a:pt x="1023747" y="42672"/>
                  </a:lnTo>
                  <a:lnTo>
                    <a:pt x="1067943" y="51816"/>
                  </a:lnTo>
                  <a:lnTo>
                    <a:pt x="1113663" y="64008"/>
                  </a:lnTo>
                  <a:lnTo>
                    <a:pt x="1156335" y="77724"/>
                  </a:lnTo>
                  <a:lnTo>
                    <a:pt x="1199007" y="92964"/>
                  </a:lnTo>
                  <a:lnTo>
                    <a:pt x="1240155" y="109728"/>
                  </a:lnTo>
                  <a:lnTo>
                    <a:pt x="1281303" y="128016"/>
                  </a:lnTo>
                  <a:lnTo>
                    <a:pt x="1357503" y="170688"/>
                  </a:lnTo>
                  <a:lnTo>
                    <a:pt x="1394079" y="195072"/>
                  </a:lnTo>
                  <a:lnTo>
                    <a:pt x="1429131" y="219456"/>
                  </a:lnTo>
                  <a:lnTo>
                    <a:pt x="1464183" y="246888"/>
                  </a:lnTo>
                  <a:lnTo>
                    <a:pt x="1496187" y="275844"/>
                  </a:lnTo>
                  <a:lnTo>
                    <a:pt x="1526667" y="304800"/>
                  </a:lnTo>
                  <a:lnTo>
                    <a:pt x="1557147" y="335280"/>
                  </a:lnTo>
                  <a:lnTo>
                    <a:pt x="1584579" y="367284"/>
                  </a:lnTo>
                  <a:lnTo>
                    <a:pt x="1610487" y="400812"/>
                  </a:lnTo>
                  <a:lnTo>
                    <a:pt x="1634871" y="435864"/>
                  </a:lnTo>
                  <a:lnTo>
                    <a:pt x="1639841" y="443484"/>
                  </a:lnTo>
                  <a:lnTo>
                    <a:pt x="1669923" y="4434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88813" y="3777996"/>
              <a:ext cx="1896110" cy="1297305"/>
            </a:xfrm>
            <a:custGeom>
              <a:avLst/>
              <a:gdLst/>
              <a:ahLst/>
              <a:cxnLst/>
              <a:rect l="l" t="t" r="r" b="b"/>
              <a:pathLst>
                <a:path w="1896109" h="1297304">
                  <a:moveTo>
                    <a:pt x="1895856" y="432815"/>
                  </a:moveTo>
                  <a:lnTo>
                    <a:pt x="1894539" y="386943"/>
                  </a:lnTo>
                  <a:lnTo>
                    <a:pt x="1890634" y="341693"/>
                  </a:lnTo>
                  <a:lnTo>
                    <a:pt x="1884206" y="297123"/>
                  </a:lnTo>
                  <a:lnTo>
                    <a:pt x="1875322" y="253295"/>
                  </a:lnTo>
                  <a:lnTo>
                    <a:pt x="1864047" y="210267"/>
                  </a:lnTo>
                  <a:lnTo>
                    <a:pt x="1850446" y="168100"/>
                  </a:lnTo>
                  <a:lnTo>
                    <a:pt x="1834588" y="126854"/>
                  </a:lnTo>
                  <a:lnTo>
                    <a:pt x="1816536" y="86587"/>
                  </a:lnTo>
                  <a:lnTo>
                    <a:pt x="1796358" y="47362"/>
                  </a:lnTo>
                  <a:lnTo>
                    <a:pt x="1774119" y="9236"/>
                  </a:lnTo>
                  <a:lnTo>
                    <a:pt x="1768064" y="0"/>
                  </a:lnTo>
                  <a:lnTo>
                    <a:pt x="127457" y="0"/>
                  </a:lnTo>
                  <a:lnTo>
                    <a:pt x="99224" y="47362"/>
                  </a:lnTo>
                  <a:lnTo>
                    <a:pt x="79093" y="86587"/>
                  </a:lnTo>
                  <a:lnTo>
                    <a:pt x="61087" y="126854"/>
                  </a:lnTo>
                  <a:lnTo>
                    <a:pt x="45270" y="168100"/>
                  </a:lnTo>
                  <a:lnTo>
                    <a:pt x="31709" y="210267"/>
                  </a:lnTo>
                  <a:lnTo>
                    <a:pt x="20467" y="253295"/>
                  </a:lnTo>
                  <a:lnTo>
                    <a:pt x="11610" y="297123"/>
                  </a:lnTo>
                  <a:lnTo>
                    <a:pt x="5203" y="341693"/>
                  </a:lnTo>
                  <a:lnTo>
                    <a:pt x="1311" y="386943"/>
                  </a:lnTo>
                  <a:lnTo>
                    <a:pt x="0" y="432815"/>
                  </a:lnTo>
                  <a:lnTo>
                    <a:pt x="1311" y="478687"/>
                  </a:lnTo>
                  <a:lnTo>
                    <a:pt x="5203" y="523937"/>
                  </a:lnTo>
                  <a:lnTo>
                    <a:pt x="11610" y="568507"/>
                  </a:lnTo>
                  <a:lnTo>
                    <a:pt x="20467" y="612335"/>
                  </a:lnTo>
                  <a:lnTo>
                    <a:pt x="31709" y="655363"/>
                  </a:lnTo>
                  <a:lnTo>
                    <a:pt x="45270" y="697530"/>
                  </a:lnTo>
                  <a:lnTo>
                    <a:pt x="61087" y="738777"/>
                  </a:lnTo>
                  <a:lnTo>
                    <a:pt x="79093" y="779043"/>
                  </a:lnTo>
                  <a:lnTo>
                    <a:pt x="99224" y="818269"/>
                  </a:lnTo>
                  <a:lnTo>
                    <a:pt x="121414" y="856395"/>
                  </a:lnTo>
                  <a:lnTo>
                    <a:pt x="145599" y="893361"/>
                  </a:lnTo>
                  <a:lnTo>
                    <a:pt x="171713" y="929107"/>
                  </a:lnTo>
                  <a:lnTo>
                    <a:pt x="199692" y="963573"/>
                  </a:lnTo>
                  <a:lnTo>
                    <a:pt x="229469" y="996701"/>
                  </a:lnTo>
                  <a:lnTo>
                    <a:pt x="260982" y="1028428"/>
                  </a:lnTo>
                  <a:lnTo>
                    <a:pt x="294163" y="1058697"/>
                  </a:lnTo>
                  <a:lnTo>
                    <a:pt x="328948" y="1087446"/>
                  </a:lnTo>
                  <a:lnTo>
                    <a:pt x="365272" y="1114617"/>
                  </a:lnTo>
                  <a:lnTo>
                    <a:pt x="403070" y="1140149"/>
                  </a:lnTo>
                  <a:lnTo>
                    <a:pt x="442277" y="1163982"/>
                  </a:lnTo>
                  <a:lnTo>
                    <a:pt x="482828" y="1186057"/>
                  </a:lnTo>
                  <a:lnTo>
                    <a:pt x="524657" y="1206314"/>
                  </a:lnTo>
                  <a:lnTo>
                    <a:pt x="567700" y="1224692"/>
                  </a:lnTo>
                  <a:lnTo>
                    <a:pt x="611892" y="1241132"/>
                  </a:lnTo>
                  <a:lnTo>
                    <a:pt x="657167" y="1255575"/>
                  </a:lnTo>
                  <a:lnTo>
                    <a:pt x="703461" y="1267960"/>
                  </a:lnTo>
                  <a:lnTo>
                    <a:pt x="750708" y="1278227"/>
                  </a:lnTo>
                  <a:lnTo>
                    <a:pt x="798843" y="1286317"/>
                  </a:lnTo>
                  <a:lnTo>
                    <a:pt x="847801" y="1292169"/>
                  </a:lnTo>
                  <a:lnTo>
                    <a:pt x="897518" y="1295725"/>
                  </a:lnTo>
                  <a:lnTo>
                    <a:pt x="947928" y="1296923"/>
                  </a:lnTo>
                  <a:lnTo>
                    <a:pt x="998199" y="1295725"/>
                  </a:lnTo>
                  <a:lnTo>
                    <a:pt x="1047796" y="1292169"/>
                  </a:lnTo>
                  <a:lnTo>
                    <a:pt x="1096651" y="1286317"/>
                  </a:lnTo>
                  <a:lnTo>
                    <a:pt x="1144700" y="1278227"/>
                  </a:lnTo>
                  <a:lnTo>
                    <a:pt x="1191875" y="1267960"/>
                  </a:lnTo>
                  <a:lnTo>
                    <a:pt x="1238112" y="1255575"/>
                  </a:lnTo>
                  <a:lnTo>
                    <a:pt x="1283344" y="1241132"/>
                  </a:lnTo>
                  <a:lnTo>
                    <a:pt x="1327505" y="1224692"/>
                  </a:lnTo>
                  <a:lnTo>
                    <a:pt x="1370529" y="1206314"/>
                  </a:lnTo>
                  <a:lnTo>
                    <a:pt x="1412350" y="1186057"/>
                  </a:lnTo>
                  <a:lnTo>
                    <a:pt x="1452903" y="1163982"/>
                  </a:lnTo>
                  <a:lnTo>
                    <a:pt x="1492120" y="1140149"/>
                  </a:lnTo>
                  <a:lnTo>
                    <a:pt x="1529937" y="1114617"/>
                  </a:lnTo>
                  <a:lnTo>
                    <a:pt x="1566286" y="1087446"/>
                  </a:lnTo>
                  <a:lnTo>
                    <a:pt x="1601103" y="1058697"/>
                  </a:lnTo>
                  <a:lnTo>
                    <a:pt x="1634321" y="1028428"/>
                  </a:lnTo>
                  <a:lnTo>
                    <a:pt x="1665874" y="996701"/>
                  </a:lnTo>
                  <a:lnTo>
                    <a:pt x="1695697" y="963573"/>
                  </a:lnTo>
                  <a:lnTo>
                    <a:pt x="1723722" y="929107"/>
                  </a:lnTo>
                  <a:lnTo>
                    <a:pt x="1749885" y="893361"/>
                  </a:lnTo>
                  <a:lnTo>
                    <a:pt x="1774119" y="856395"/>
                  </a:lnTo>
                  <a:lnTo>
                    <a:pt x="1796358" y="818269"/>
                  </a:lnTo>
                  <a:lnTo>
                    <a:pt x="1816536" y="779043"/>
                  </a:lnTo>
                  <a:lnTo>
                    <a:pt x="1834588" y="738777"/>
                  </a:lnTo>
                  <a:lnTo>
                    <a:pt x="1850446" y="697530"/>
                  </a:lnTo>
                  <a:lnTo>
                    <a:pt x="1864047" y="655363"/>
                  </a:lnTo>
                  <a:lnTo>
                    <a:pt x="1875322" y="612335"/>
                  </a:lnTo>
                  <a:lnTo>
                    <a:pt x="1884206" y="568507"/>
                  </a:lnTo>
                  <a:lnTo>
                    <a:pt x="1890634" y="523937"/>
                  </a:lnTo>
                  <a:lnTo>
                    <a:pt x="1894539" y="478687"/>
                  </a:lnTo>
                  <a:lnTo>
                    <a:pt x="1895856" y="432815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75097" y="3777996"/>
              <a:ext cx="1922145" cy="1309370"/>
            </a:xfrm>
            <a:custGeom>
              <a:avLst/>
              <a:gdLst/>
              <a:ahLst/>
              <a:cxnLst/>
              <a:rect l="l" t="t" r="r" b="b"/>
              <a:pathLst>
                <a:path w="1922145" h="1309370">
                  <a:moveTo>
                    <a:pt x="1524" y="455675"/>
                  </a:moveTo>
                  <a:lnTo>
                    <a:pt x="1524" y="409955"/>
                  </a:lnTo>
                  <a:lnTo>
                    <a:pt x="0" y="432815"/>
                  </a:lnTo>
                  <a:lnTo>
                    <a:pt x="1524" y="455675"/>
                  </a:lnTo>
                  <a:close/>
                </a:path>
                <a:path w="1922145" h="1309370">
                  <a:moveTo>
                    <a:pt x="156574" y="0"/>
                  </a:moveTo>
                  <a:lnTo>
                    <a:pt x="126872" y="0"/>
                  </a:lnTo>
                  <a:lnTo>
                    <a:pt x="117348" y="15239"/>
                  </a:lnTo>
                  <a:lnTo>
                    <a:pt x="96012" y="53339"/>
                  </a:lnTo>
                  <a:lnTo>
                    <a:pt x="76200" y="91439"/>
                  </a:lnTo>
                  <a:lnTo>
                    <a:pt x="59436" y="131063"/>
                  </a:lnTo>
                  <a:lnTo>
                    <a:pt x="44196" y="172211"/>
                  </a:lnTo>
                  <a:lnTo>
                    <a:pt x="30480" y="213359"/>
                  </a:lnTo>
                  <a:lnTo>
                    <a:pt x="19812" y="256031"/>
                  </a:lnTo>
                  <a:lnTo>
                    <a:pt x="3048" y="365759"/>
                  </a:lnTo>
                  <a:lnTo>
                    <a:pt x="1524" y="387095"/>
                  </a:lnTo>
                  <a:lnTo>
                    <a:pt x="1524" y="478535"/>
                  </a:lnTo>
                  <a:lnTo>
                    <a:pt x="3048" y="499871"/>
                  </a:lnTo>
                  <a:lnTo>
                    <a:pt x="15240" y="588263"/>
                  </a:lnTo>
                  <a:lnTo>
                    <a:pt x="19812" y="609599"/>
                  </a:lnTo>
                  <a:lnTo>
                    <a:pt x="25908" y="633983"/>
                  </a:lnTo>
                  <a:lnTo>
                    <a:pt x="25908" y="409955"/>
                  </a:lnTo>
                  <a:lnTo>
                    <a:pt x="30480" y="345947"/>
                  </a:lnTo>
                  <a:lnTo>
                    <a:pt x="36576" y="303275"/>
                  </a:lnTo>
                  <a:lnTo>
                    <a:pt x="41148" y="281939"/>
                  </a:lnTo>
                  <a:lnTo>
                    <a:pt x="45720" y="262127"/>
                  </a:lnTo>
                  <a:lnTo>
                    <a:pt x="54864" y="219455"/>
                  </a:lnTo>
                  <a:lnTo>
                    <a:pt x="82296" y="140207"/>
                  </a:lnTo>
                  <a:lnTo>
                    <a:pt x="99060" y="102107"/>
                  </a:lnTo>
                  <a:lnTo>
                    <a:pt x="118872" y="64007"/>
                  </a:lnTo>
                  <a:lnTo>
                    <a:pt x="138684" y="27431"/>
                  </a:lnTo>
                  <a:lnTo>
                    <a:pt x="156574" y="0"/>
                  </a:lnTo>
                  <a:close/>
                </a:path>
                <a:path w="1922145" h="1309370">
                  <a:moveTo>
                    <a:pt x="957072" y="1283207"/>
                  </a:moveTo>
                  <a:lnTo>
                    <a:pt x="912876" y="1283207"/>
                  </a:lnTo>
                  <a:lnTo>
                    <a:pt x="818388" y="1274063"/>
                  </a:lnTo>
                  <a:lnTo>
                    <a:pt x="772668" y="1266443"/>
                  </a:lnTo>
                  <a:lnTo>
                    <a:pt x="726948" y="1257299"/>
                  </a:lnTo>
                  <a:lnTo>
                    <a:pt x="682752" y="1245107"/>
                  </a:lnTo>
                  <a:lnTo>
                    <a:pt x="638556" y="1231391"/>
                  </a:lnTo>
                  <a:lnTo>
                    <a:pt x="595884" y="1216151"/>
                  </a:lnTo>
                  <a:lnTo>
                    <a:pt x="554736" y="1199387"/>
                  </a:lnTo>
                  <a:lnTo>
                    <a:pt x="515112" y="1181099"/>
                  </a:lnTo>
                  <a:lnTo>
                    <a:pt x="475488" y="1159763"/>
                  </a:lnTo>
                  <a:lnTo>
                    <a:pt x="437388" y="1138427"/>
                  </a:lnTo>
                  <a:lnTo>
                    <a:pt x="400812" y="1114043"/>
                  </a:lnTo>
                  <a:lnTo>
                    <a:pt x="365760" y="1089659"/>
                  </a:lnTo>
                  <a:lnTo>
                    <a:pt x="332232" y="1062227"/>
                  </a:lnTo>
                  <a:lnTo>
                    <a:pt x="298704" y="1033271"/>
                  </a:lnTo>
                  <a:lnTo>
                    <a:pt x="268224" y="1004315"/>
                  </a:lnTo>
                  <a:lnTo>
                    <a:pt x="239268" y="973835"/>
                  </a:lnTo>
                  <a:lnTo>
                    <a:pt x="211836" y="941831"/>
                  </a:lnTo>
                  <a:lnTo>
                    <a:pt x="185928" y="908303"/>
                  </a:lnTo>
                  <a:lnTo>
                    <a:pt x="161544" y="873251"/>
                  </a:lnTo>
                  <a:lnTo>
                    <a:pt x="138684" y="838199"/>
                  </a:lnTo>
                  <a:lnTo>
                    <a:pt x="117348" y="801623"/>
                  </a:lnTo>
                  <a:lnTo>
                    <a:pt x="99060" y="763523"/>
                  </a:lnTo>
                  <a:lnTo>
                    <a:pt x="82296" y="725423"/>
                  </a:lnTo>
                  <a:lnTo>
                    <a:pt x="68580" y="685799"/>
                  </a:lnTo>
                  <a:lnTo>
                    <a:pt x="54864" y="644651"/>
                  </a:lnTo>
                  <a:lnTo>
                    <a:pt x="44196" y="603503"/>
                  </a:lnTo>
                  <a:lnTo>
                    <a:pt x="41148" y="583691"/>
                  </a:lnTo>
                  <a:lnTo>
                    <a:pt x="36576" y="562355"/>
                  </a:lnTo>
                  <a:lnTo>
                    <a:pt x="30480" y="519683"/>
                  </a:lnTo>
                  <a:lnTo>
                    <a:pt x="25908" y="454151"/>
                  </a:lnTo>
                  <a:lnTo>
                    <a:pt x="25908" y="633983"/>
                  </a:lnTo>
                  <a:lnTo>
                    <a:pt x="44196" y="693419"/>
                  </a:lnTo>
                  <a:lnTo>
                    <a:pt x="59436" y="734567"/>
                  </a:lnTo>
                  <a:lnTo>
                    <a:pt x="76200" y="774191"/>
                  </a:lnTo>
                  <a:lnTo>
                    <a:pt x="96012" y="813815"/>
                  </a:lnTo>
                  <a:lnTo>
                    <a:pt x="117348" y="851915"/>
                  </a:lnTo>
                  <a:lnTo>
                    <a:pt x="140208" y="888491"/>
                  </a:lnTo>
                  <a:lnTo>
                    <a:pt x="164592" y="923543"/>
                  </a:lnTo>
                  <a:lnTo>
                    <a:pt x="192024" y="957071"/>
                  </a:lnTo>
                  <a:lnTo>
                    <a:pt x="220980" y="990599"/>
                  </a:lnTo>
                  <a:lnTo>
                    <a:pt x="251460" y="1022603"/>
                  </a:lnTo>
                  <a:lnTo>
                    <a:pt x="281940" y="1053083"/>
                  </a:lnTo>
                  <a:lnTo>
                    <a:pt x="315468" y="1082039"/>
                  </a:lnTo>
                  <a:lnTo>
                    <a:pt x="350520" y="1109471"/>
                  </a:lnTo>
                  <a:lnTo>
                    <a:pt x="387096" y="1135379"/>
                  </a:lnTo>
                  <a:lnTo>
                    <a:pt x="425196" y="1159763"/>
                  </a:lnTo>
                  <a:lnTo>
                    <a:pt x="463296" y="1182623"/>
                  </a:lnTo>
                  <a:lnTo>
                    <a:pt x="504444" y="1203959"/>
                  </a:lnTo>
                  <a:lnTo>
                    <a:pt x="545592" y="1222247"/>
                  </a:lnTo>
                  <a:lnTo>
                    <a:pt x="588264" y="1240535"/>
                  </a:lnTo>
                  <a:lnTo>
                    <a:pt x="630936" y="1255775"/>
                  </a:lnTo>
                  <a:lnTo>
                    <a:pt x="676656" y="1269491"/>
                  </a:lnTo>
                  <a:lnTo>
                    <a:pt x="722376" y="1281683"/>
                  </a:lnTo>
                  <a:lnTo>
                    <a:pt x="768096" y="1290827"/>
                  </a:lnTo>
                  <a:lnTo>
                    <a:pt x="815340" y="1298447"/>
                  </a:lnTo>
                  <a:lnTo>
                    <a:pt x="864108" y="1304543"/>
                  </a:lnTo>
                  <a:lnTo>
                    <a:pt x="912876" y="1307591"/>
                  </a:lnTo>
                  <a:lnTo>
                    <a:pt x="947928" y="1308687"/>
                  </a:lnTo>
                  <a:lnTo>
                    <a:pt x="947928" y="1295399"/>
                  </a:lnTo>
                  <a:lnTo>
                    <a:pt x="949452" y="1290827"/>
                  </a:lnTo>
                  <a:lnTo>
                    <a:pt x="950976" y="1287779"/>
                  </a:lnTo>
                  <a:lnTo>
                    <a:pt x="954024" y="1284731"/>
                  </a:lnTo>
                  <a:lnTo>
                    <a:pt x="957072" y="1283207"/>
                  </a:lnTo>
                  <a:close/>
                </a:path>
                <a:path w="1922145" h="1309370">
                  <a:moveTo>
                    <a:pt x="961644" y="1283207"/>
                  </a:moveTo>
                  <a:lnTo>
                    <a:pt x="957072" y="1283207"/>
                  </a:lnTo>
                  <a:lnTo>
                    <a:pt x="954024" y="1284731"/>
                  </a:lnTo>
                  <a:lnTo>
                    <a:pt x="950976" y="1287779"/>
                  </a:lnTo>
                  <a:lnTo>
                    <a:pt x="949452" y="1290827"/>
                  </a:lnTo>
                  <a:lnTo>
                    <a:pt x="947928" y="1295399"/>
                  </a:lnTo>
                  <a:lnTo>
                    <a:pt x="947928" y="1298447"/>
                  </a:lnTo>
                  <a:lnTo>
                    <a:pt x="949452" y="1298447"/>
                  </a:lnTo>
                  <a:lnTo>
                    <a:pt x="961644" y="1283207"/>
                  </a:lnTo>
                  <a:close/>
                </a:path>
                <a:path w="1922145" h="1309370">
                  <a:moveTo>
                    <a:pt x="961644" y="1309115"/>
                  </a:moveTo>
                  <a:lnTo>
                    <a:pt x="961644" y="1283207"/>
                  </a:lnTo>
                  <a:lnTo>
                    <a:pt x="949452" y="1298447"/>
                  </a:lnTo>
                  <a:lnTo>
                    <a:pt x="947928" y="1298447"/>
                  </a:lnTo>
                  <a:lnTo>
                    <a:pt x="947928" y="1308687"/>
                  </a:lnTo>
                  <a:lnTo>
                    <a:pt x="961644" y="1309115"/>
                  </a:lnTo>
                  <a:close/>
                </a:path>
                <a:path w="1922145" h="1309370">
                  <a:moveTo>
                    <a:pt x="1895856" y="633983"/>
                  </a:moveTo>
                  <a:lnTo>
                    <a:pt x="1895856" y="477011"/>
                  </a:lnTo>
                  <a:lnTo>
                    <a:pt x="1894332" y="498347"/>
                  </a:lnTo>
                  <a:lnTo>
                    <a:pt x="1882140" y="583691"/>
                  </a:lnTo>
                  <a:lnTo>
                    <a:pt x="1866900" y="646175"/>
                  </a:lnTo>
                  <a:lnTo>
                    <a:pt x="1854708" y="685799"/>
                  </a:lnTo>
                  <a:lnTo>
                    <a:pt x="1839468" y="725423"/>
                  </a:lnTo>
                  <a:lnTo>
                    <a:pt x="1822704" y="763523"/>
                  </a:lnTo>
                  <a:lnTo>
                    <a:pt x="1804416" y="801623"/>
                  </a:lnTo>
                  <a:lnTo>
                    <a:pt x="1783080" y="838199"/>
                  </a:lnTo>
                  <a:lnTo>
                    <a:pt x="1761744" y="873251"/>
                  </a:lnTo>
                  <a:lnTo>
                    <a:pt x="1737360" y="908303"/>
                  </a:lnTo>
                  <a:lnTo>
                    <a:pt x="1711452" y="941831"/>
                  </a:lnTo>
                  <a:lnTo>
                    <a:pt x="1682496" y="973835"/>
                  </a:lnTo>
                  <a:lnTo>
                    <a:pt x="1653540" y="1004315"/>
                  </a:lnTo>
                  <a:lnTo>
                    <a:pt x="1623060" y="1034795"/>
                  </a:lnTo>
                  <a:lnTo>
                    <a:pt x="1556004" y="1089659"/>
                  </a:lnTo>
                  <a:lnTo>
                    <a:pt x="1520952" y="1114043"/>
                  </a:lnTo>
                  <a:lnTo>
                    <a:pt x="1484376" y="1138427"/>
                  </a:lnTo>
                  <a:lnTo>
                    <a:pt x="1446276" y="1159763"/>
                  </a:lnTo>
                  <a:lnTo>
                    <a:pt x="1406652" y="1181099"/>
                  </a:lnTo>
                  <a:lnTo>
                    <a:pt x="1367028" y="1199387"/>
                  </a:lnTo>
                  <a:lnTo>
                    <a:pt x="1325880" y="1216151"/>
                  </a:lnTo>
                  <a:lnTo>
                    <a:pt x="1283208" y="1231391"/>
                  </a:lnTo>
                  <a:lnTo>
                    <a:pt x="1239012" y="1245107"/>
                  </a:lnTo>
                  <a:lnTo>
                    <a:pt x="1194816" y="1257299"/>
                  </a:lnTo>
                  <a:lnTo>
                    <a:pt x="1149096" y="1266443"/>
                  </a:lnTo>
                  <a:lnTo>
                    <a:pt x="1103376" y="1274063"/>
                  </a:lnTo>
                  <a:lnTo>
                    <a:pt x="1056132" y="1278635"/>
                  </a:lnTo>
                  <a:lnTo>
                    <a:pt x="1008888" y="1281683"/>
                  </a:lnTo>
                  <a:lnTo>
                    <a:pt x="960120" y="1283207"/>
                  </a:lnTo>
                  <a:lnTo>
                    <a:pt x="961644" y="1283207"/>
                  </a:lnTo>
                  <a:lnTo>
                    <a:pt x="961644" y="1309115"/>
                  </a:lnTo>
                  <a:lnTo>
                    <a:pt x="973836" y="1293875"/>
                  </a:lnTo>
                  <a:lnTo>
                    <a:pt x="973836" y="1308734"/>
                  </a:lnTo>
                  <a:lnTo>
                    <a:pt x="1059180" y="1304543"/>
                  </a:lnTo>
                  <a:lnTo>
                    <a:pt x="1107948" y="1298447"/>
                  </a:lnTo>
                  <a:lnTo>
                    <a:pt x="1155192" y="1290827"/>
                  </a:lnTo>
                  <a:lnTo>
                    <a:pt x="1200912" y="1281683"/>
                  </a:lnTo>
                  <a:lnTo>
                    <a:pt x="1246632" y="1269491"/>
                  </a:lnTo>
                  <a:lnTo>
                    <a:pt x="1290828" y="1255775"/>
                  </a:lnTo>
                  <a:lnTo>
                    <a:pt x="1335024" y="1240535"/>
                  </a:lnTo>
                  <a:lnTo>
                    <a:pt x="1377696" y="1222247"/>
                  </a:lnTo>
                  <a:lnTo>
                    <a:pt x="1418844" y="1203959"/>
                  </a:lnTo>
                  <a:lnTo>
                    <a:pt x="1458468" y="1182623"/>
                  </a:lnTo>
                  <a:lnTo>
                    <a:pt x="1498092" y="1159763"/>
                  </a:lnTo>
                  <a:lnTo>
                    <a:pt x="1536192" y="1135379"/>
                  </a:lnTo>
                  <a:lnTo>
                    <a:pt x="1572768" y="1109471"/>
                  </a:lnTo>
                  <a:lnTo>
                    <a:pt x="1606296" y="1082039"/>
                  </a:lnTo>
                  <a:lnTo>
                    <a:pt x="1639824" y="1053083"/>
                  </a:lnTo>
                  <a:lnTo>
                    <a:pt x="1671828" y="1022603"/>
                  </a:lnTo>
                  <a:lnTo>
                    <a:pt x="1702308" y="990599"/>
                  </a:lnTo>
                  <a:lnTo>
                    <a:pt x="1731264" y="957071"/>
                  </a:lnTo>
                  <a:lnTo>
                    <a:pt x="1757172" y="923543"/>
                  </a:lnTo>
                  <a:lnTo>
                    <a:pt x="1783080" y="886967"/>
                  </a:lnTo>
                  <a:lnTo>
                    <a:pt x="1805940" y="850391"/>
                  </a:lnTo>
                  <a:lnTo>
                    <a:pt x="1827276" y="812291"/>
                  </a:lnTo>
                  <a:lnTo>
                    <a:pt x="1845564" y="774191"/>
                  </a:lnTo>
                  <a:lnTo>
                    <a:pt x="1863852" y="734567"/>
                  </a:lnTo>
                  <a:lnTo>
                    <a:pt x="1879092" y="693419"/>
                  </a:lnTo>
                  <a:lnTo>
                    <a:pt x="1891284" y="652271"/>
                  </a:lnTo>
                  <a:lnTo>
                    <a:pt x="1895856" y="633983"/>
                  </a:lnTo>
                  <a:close/>
                </a:path>
                <a:path w="1922145" h="1309370">
                  <a:moveTo>
                    <a:pt x="973836" y="1301495"/>
                  </a:moveTo>
                  <a:lnTo>
                    <a:pt x="973836" y="1293875"/>
                  </a:lnTo>
                  <a:lnTo>
                    <a:pt x="961644" y="1309115"/>
                  </a:lnTo>
                  <a:lnTo>
                    <a:pt x="964895" y="1309014"/>
                  </a:lnTo>
                  <a:lnTo>
                    <a:pt x="967740" y="1307591"/>
                  </a:lnTo>
                  <a:lnTo>
                    <a:pt x="973836" y="1301495"/>
                  </a:lnTo>
                  <a:close/>
                </a:path>
                <a:path w="1922145" h="1309370">
                  <a:moveTo>
                    <a:pt x="973836" y="1308734"/>
                  </a:moveTo>
                  <a:lnTo>
                    <a:pt x="973836" y="1301495"/>
                  </a:lnTo>
                  <a:lnTo>
                    <a:pt x="967740" y="1307591"/>
                  </a:lnTo>
                  <a:lnTo>
                    <a:pt x="964895" y="1309014"/>
                  </a:lnTo>
                  <a:lnTo>
                    <a:pt x="973836" y="1308734"/>
                  </a:lnTo>
                  <a:close/>
                </a:path>
                <a:path w="1922145" h="1309370">
                  <a:moveTo>
                    <a:pt x="1921764" y="455675"/>
                  </a:moveTo>
                  <a:lnTo>
                    <a:pt x="1921764" y="409955"/>
                  </a:lnTo>
                  <a:lnTo>
                    <a:pt x="1917192" y="342899"/>
                  </a:lnTo>
                  <a:lnTo>
                    <a:pt x="1911096" y="298703"/>
                  </a:lnTo>
                  <a:lnTo>
                    <a:pt x="1901952" y="256031"/>
                  </a:lnTo>
                  <a:lnTo>
                    <a:pt x="1891284" y="213359"/>
                  </a:lnTo>
                  <a:lnTo>
                    <a:pt x="1879092" y="172211"/>
                  </a:lnTo>
                  <a:lnTo>
                    <a:pt x="1863852" y="131063"/>
                  </a:lnTo>
                  <a:lnTo>
                    <a:pt x="1827276" y="51815"/>
                  </a:lnTo>
                  <a:lnTo>
                    <a:pt x="1805940" y="13715"/>
                  </a:lnTo>
                  <a:lnTo>
                    <a:pt x="1796796" y="0"/>
                  </a:lnTo>
                  <a:lnTo>
                    <a:pt x="1766713" y="0"/>
                  </a:lnTo>
                  <a:lnTo>
                    <a:pt x="1784604" y="27431"/>
                  </a:lnTo>
                  <a:lnTo>
                    <a:pt x="1804416" y="64007"/>
                  </a:lnTo>
                  <a:lnTo>
                    <a:pt x="1822704" y="102107"/>
                  </a:lnTo>
                  <a:lnTo>
                    <a:pt x="1839468" y="140207"/>
                  </a:lnTo>
                  <a:lnTo>
                    <a:pt x="1854708" y="179831"/>
                  </a:lnTo>
                  <a:lnTo>
                    <a:pt x="1866900" y="220979"/>
                  </a:lnTo>
                  <a:lnTo>
                    <a:pt x="1877568" y="262127"/>
                  </a:lnTo>
                  <a:lnTo>
                    <a:pt x="1894332" y="367283"/>
                  </a:lnTo>
                  <a:lnTo>
                    <a:pt x="1895856" y="388619"/>
                  </a:lnTo>
                  <a:lnTo>
                    <a:pt x="1895856" y="633983"/>
                  </a:lnTo>
                  <a:lnTo>
                    <a:pt x="1901952" y="609599"/>
                  </a:lnTo>
                  <a:lnTo>
                    <a:pt x="1911096" y="566927"/>
                  </a:lnTo>
                  <a:lnTo>
                    <a:pt x="1917192" y="522731"/>
                  </a:lnTo>
                  <a:lnTo>
                    <a:pt x="1921764" y="4556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177424" y="5184137"/>
            <a:ext cx="81934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4444"/>
              <a:buFont typeface="Wingdings"/>
              <a:buChar char=""/>
              <a:tabLst>
                <a:tab pos="193040" algn="l"/>
                <a:tab pos="1485900" algn="l"/>
                <a:tab pos="1947545" algn="l"/>
                <a:tab pos="3261360" algn="l"/>
                <a:tab pos="3671570" algn="l"/>
                <a:tab pos="4133215" algn="l"/>
                <a:tab pos="6082665" algn="l"/>
                <a:tab pos="6789420" algn="l"/>
              </a:tabLst>
            </a:pPr>
            <a:r>
              <a:rPr sz="1800" spc="5" dirty="0">
                <a:latin typeface="Verdana"/>
                <a:cs typeface="Verdana"/>
              </a:rPr>
              <a:t>D</a:t>
            </a:r>
            <a:r>
              <a:rPr sz="1800" spc="-5" dirty="0">
                <a:latin typeface="Verdana"/>
                <a:cs typeface="Verdana"/>
              </a:rPr>
              <a:t>é</a:t>
            </a:r>
            <a:r>
              <a:rPr sz="1800" spc="5" dirty="0">
                <a:latin typeface="Verdana"/>
                <a:cs typeface="Verdana"/>
              </a:rPr>
              <a:t>p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n</a:t>
            </a:r>
            <a:r>
              <a:rPr sz="1800" spc="-5" dirty="0">
                <a:latin typeface="Verdana"/>
                <a:cs typeface="Verdana"/>
              </a:rPr>
              <a:t>se</a:t>
            </a:r>
            <a:r>
              <a:rPr sz="1800" dirty="0">
                <a:latin typeface="Verdana"/>
                <a:cs typeface="Verdana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5" dirty="0">
                <a:latin typeface="Verdana"/>
                <a:cs typeface="Verdana"/>
              </a:rPr>
              <a:t>d</a:t>
            </a:r>
            <a:r>
              <a:rPr sz="1800" dirty="0">
                <a:latin typeface="Verdana"/>
                <a:cs typeface="Verdana"/>
              </a:rPr>
              <a:t>e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5" dirty="0">
                <a:latin typeface="Verdana"/>
                <a:cs typeface="Verdana"/>
              </a:rPr>
              <a:t>rec</a:t>
            </a:r>
            <a:r>
              <a:rPr sz="1800" dirty="0">
                <a:latin typeface="Verdana"/>
                <a:cs typeface="Verdana"/>
              </a:rPr>
              <a:t>h</a:t>
            </a:r>
            <a:r>
              <a:rPr sz="1800" spc="-5" dirty="0">
                <a:latin typeface="Verdana"/>
                <a:cs typeface="Verdana"/>
              </a:rPr>
              <a:t>erc</a:t>
            </a:r>
            <a:r>
              <a:rPr sz="1800" dirty="0">
                <a:latin typeface="Verdana"/>
                <a:cs typeface="Verdana"/>
              </a:rPr>
              <a:t>he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t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Verdana"/>
                <a:cs typeface="Verdana"/>
              </a:rPr>
              <a:t>d</a:t>
            </a:r>
            <a:r>
              <a:rPr sz="1800" dirty="0">
                <a:latin typeface="Verdana"/>
                <a:cs typeface="Verdana"/>
              </a:rPr>
              <a:t>e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Verdana"/>
                <a:cs typeface="Verdana"/>
              </a:rPr>
              <a:t>d</a:t>
            </a:r>
            <a:r>
              <a:rPr sz="1800" spc="-5" dirty="0">
                <a:latin typeface="Verdana"/>
                <a:cs typeface="Verdana"/>
              </a:rPr>
              <a:t>é</a:t>
            </a:r>
            <a:r>
              <a:rPr sz="1800" dirty="0">
                <a:latin typeface="Verdana"/>
                <a:cs typeface="Verdana"/>
              </a:rPr>
              <a:t>v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spc="10" dirty="0">
                <a:latin typeface="Verdana"/>
                <a:cs typeface="Verdana"/>
              </a:rPr>
              <a:t>l</a:t>
            </a:r>
            <a:r>
              <a:rPr sz="1800" spc="-5" dirty="0">
                <a:latin typeface="Verdana"/>
                <a:cs typeface="Verdana"/>
              </a:rPr>
              <a:t>o</a:t>
            </a:r>
            <a:r>
              <a:rPr sz="1800" spc="-10" dirty="0">
                <a:latin typeface="Verdana"/>
                <a:cs typeface="Verdana"/>
              </a:rPr>
              <a:t>p</a:t>
            </a:r>
            <a:r>
              <a:rPr sz="1800" spc="5" dirty="0">
                <a:latin typeface="Verdana"/>
                <a:cs typeface="Verdana"/>
              </a:rPr>
              <a:t>p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m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spc="10" dirty="0">
                <a:latin typeface="Verdana"/>
                <a:cs typeface="Verdana"/>
              </a:rPr>
              <a:t>n</a:t>
            </a:r>
            <a:r>
              <a:rPr sz="1800" dirty="0">
                <a:latin typeface="Verdana"/>
                <a:cs typeface="Verdana"/>
              </a:rPr>
              <a:t>t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5" dirty="0">
                <a:latin typeface="Verdana"/>
                <a:cs typeface="Verdana"/>
              </a:rPr>
              <a:t>a</a:t>
            </a:r>
            <a:r>
              <a:rPr sz="1800" spc="-10" dirty="0">
                <a:latin typeface="Verdana"/>
                <a:cs typeface="Verdana"/>
              </a:rPr>
              <a:t>v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dirty="0">
                <a:latin typeface="Verdana"/>
                <a:cs typeface="Verdana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5" dirty="0">
                <a:latin typeface="Verdana"/>
                <a:cs typeface="Verdana"/>
              </a:rPr>
              <a:t>co</a:t>
            </a:r>
            <a:r>
              <a:rPr sz="1800" dirty="0">
                <a:latin typeface="Verdana"/>
                <a:cs typeface="Verdana"/>
              </a:rPr>
              <a:t>n</a:t>
            </a:r>
            <a:r>
              <a:rPr sz="1800" spc="-5" dirty="0">
                <a:latin typeface="Verdana"/>
                <a:cs typeface="Verdana"/>
              </a:rPr>
              <a:t>tr</a:t>
            </a:r>
            <a:r>
              <a:rPr sz="1800" spc="-20" dirty="0">
                <a:latin typeface="Verdana"/>
                <a:cs typeface="Verdana"/>
              </a:rPr>
              <a:t>e</a:t>
            </a:r>
            <a:r>
              <a:rPr sz="1800" spc="-10" dirty="0">
                <a:latin typeface="Verdana"/>
                <a:cs typeface="Verdana"/>
              </a:rPr>
              <a:t>p</a:t>
            </a:r>
            <a:r>
              <a:rPr sz="1800" spc="-5" dirty="0">
                <a:latin typeface="Verdana"/>
                <a:cs typeface="Verdana"/>
              </a:rPr>
              <a:t>art</a:t>
            </a:r>
            <a:r>
              <a:rPr sz="1800" spc="10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e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Verdana"/>
                <a:cs typeface="Verdana"/>
              </a:rPr>
              <a:t>spécifique.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43189" y="3831740"/>
            <a:ext cx="1136650" cy="644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955">
              <a:lnSpc>
                <a:spcPct val="126899"/>
              </a:lnSpc>
              <a:spcBef>
                <a:spcPts val="100"/>
              </a:spcBef>
            </a:pPr>
            <a:r>
              <a:rPr sz="1600" spc="-170" dirty="0">
                <a:solidFill>
                  <a:srgbClr val="FFFFFF"/>
                </a:solidFill>
                <a:latin typeface="Arial"/>
                <a:cs typeface="Arial"/>
              </a:rPr>
              <a:t>Les </a:t>
            </a:r>
            <a:r>
              <a:rPr sz="1600" spc="-55" dirty="0">
                <a:solidFill>
                  <a:srgbClr val="FFFFFF"/>
                </a:solidFill>
                <a:latin typeface="Arial"/>
                <a:cs typeface="Arial"/>
              </a:rPr>
              <a:t>frais sont  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spc="-55" dirty="0">
                <a:solidFill>
                  <a:srgbClr val="FFFFFF"/>
                </a:solidFill>
                <a:latin typeface="Arial"/>
                <a:cs typeface="Arial"/>
              </a:rPr>
              <a:t>nd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spc="-8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spc="-55" dirty="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1600" spc="-1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li</a:t>
            </a:r>
            <a:r>
              <a:rPr sz="1600" spc="-145" dirty="0">
                <a:solidFill>
                  <a:srgbClr val="FFFFFF"/>
                </a:solidFill>
                <a:latin typeface="Arial"/>
                <a:cs typeface="Arial"/>
              </a:rPr>
              <a:t>sé</a:t>
            </a:r>
            <a:r>
              <a:rPr sz="1600" spc="-1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99460" y="3842003"/>
            <a:ext cx="736600" cy="737870"/>
          </a:xfrm>
          <a:custGeom>
            <a:avLst/>
            <a:gdLst/>
            <a:ahLst/>
            <a:cxnLst/>
            <a:rect l="l" t="t" r="r" b="b"/>
            <a:pathLst>
              <a:path w="736600" h="737870">
                <a:moveTo>
                  <a:pt x="736600" y="251460"/>
                </a:moveTo>
                <a:lnTo>
                  <a:pt x="486410" y="251460"/>
                </a:lnTo>
                <a:lnTo>
                  <a:pt x="486410" y="0"/>
                </a:lnTo>
                <a:lnTo>
                  <a:pt x="251460" y="0"/>
                </a:lnTo>
                <a:lnTo>
                  <a:pt x="251460" y="251460"/>
                </a:lnTo>
                <a:lnTo>
                  <a:pt x="0" y="251460"/>
                </a:lnTo>
                <a:lnTo>
                  <a:pt x="0" y="486156"/>
                </a:lnTo>
                <a:lnTo>
                  <a:pt x="251460" y="486156"/>
                </a:lnTo>
                <a:lnTo>
                  <a:pt x="251460" y="737616"/>
                </a:lnTo>
                <a:lnTo>
                  <a:pt x="486410" y="737616"/>
                </a:lnTo>
                <a:lnTo>
                  <a:pt x="486410" y="486156"/>
                </a:lnTo>
                <a:lnTo>
                  <a:pt x="736600" y="486156"/>
                </a:lnTo>
                <a:lnTo>
                  <a:pt x="736600" y="251460"/>
                </a:lnTo>
                <a:close/>
              </a:path>
            </a:pathLst>
          </a:custGeom>
          <a:solidFill>
            <a:srgbClr val="B1C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775591" y="3940554"/>
            <a:ext cx="963294" cy="49149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05740" marR="5080" indent="-193675">
              <a:lnSpc>
                <a:spcPts val="1750"/>
              </a:lnSpc>
              <a:spcBef>
                <a:spcPts val="295"/>
              </a:spcBef>
            </a:pPr>
            <a:r>
              <a:rPr sz="1600" spc="-135" dirty="0">
                <a:solidFill>
                  <a:srgbClr val="FFFFFF"/>
                </a:solidFill>
                <a:latin typeface="Arial"/>
                <a:cs typeface="Arial"/>
              </a:rPr>
              <a:t>Chances</a:t>
            </a:r>
            <a:r>
              <a:rPr sz="16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75" dirty="0">
                <a:solidFill>
                  <a:srgbClr val="FFFFFF"/>
                </a:solidFill>
                <a:latin typeface="Arial"/>
                <a:cs typeface="Arial"/>
              </a:rPr>
              <a:t>de  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réussir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479926" y="3916680"/>
            <a:ext cx="736600" cy="234950"/>
          </a:xfrm>
          <a:custGeom>
            <a:avLst/>
            <a:gdLst/>
            <a:ahLst/>
            <a:cxnLst/>
            <a:rect l="l" t="t" r="r" b="b"/>
            <a:pathLst>
              <a:path w="736600" h="234950">
                <a:moveTo>
                  <a:pt x="736092" y="234696"/>
                </a:moveTo>
                <a:lnTo>
                  <a:pt x="736092" y="0"/>
                </a:lnTo>
                <a:lnTo>
                  <a:pt x="0" y="0"/>
                </a:lnTo>
                <a:lnTo>
                  <a:pt x="0" y="234696"/>
                </a:lnTo>
                <a:lnTo>
                  <a:pt x="736092" y="234696"/>
                </a:lnTo>
                <a:close/>
              </a:path>
            </a:pathLst>
          </a:custGeom>
          <a:solidFill>
            <a:srgbClr val="B1C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79926" y="4270248"/>
            <a:ext cx="736600" cy="234950"/>
          </a:xfrm>
          <a:custGeom>
            <a:avLst/>
            <a:gdLst/>
            <a:ahLst/>
            <a:cxnLst/>
            <a:rect l="l" t="t" r="r" b="b"/>
            <a:pathLst>
              <a:path w="736600" h="234950">
                <a:moveTo>
                  <a:pt x="736092" y="234696"/>
                </a:moveTo>
                <a:lnTo>
                  <a:pt x="736092" y="0"/>
                </a:lnTo>
                <a:lnTo>
                  <a:pt x="0" y="0"/>
                </a:lnTo>
                <a:lnTo>
                  <a:pt x="0" y="234696"/>
                </a:lnTo>
                <a:lnTo>
                  <a:pt x="736092" y="234696"/>
                </a:lnTo>
                <a:close/>
              </a:path>
            </a:pathLst>
          </a:custGeom>
          <a:solidFill>
            <a:srgbClr val="B1C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913506" y="3829302"/>
            <a:ext cx="1045844" cy="71564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indent="263525">
              <a:lnSpc>
                <a:spcPct val="91600"/>
              </a:lnSpc>
              <a:spcBef>
                <a:spcPts val="254"/>
              </a:spcBef>
            </a:pPr>
            <a:r>
              <a:rPr sz="1600" b="1" spc="-105" dirty="0">
                <a:solidFill>
                  <a:srgbClr val="FFFFFF"/>
                </a:solidFill>
                <a:latin typeface="Arial"/>
                <a:cs typeface="Arial"/>
              </a:rPr>
              <a:t>Immo  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b="1" spc="-13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-23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600" b="1" spc="-114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b="1" spc="-13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600" b="1" spc="-114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ll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sz="1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130" dirty="0">
                <a:solidFill>
                  <a:srgbClr val="FFFFFF"/>
                </a:solidFill>
                <a:latin typeface="Arial"/>
                <a:cs typeface="Arial"/>
              </a:rPr>
              <a:t>selon </a:t>
            </a:r>
            <a:r>
              <a:rPr sz="1600" b="1" spc="-180" dirty="0">
                <a:solidFill>
                  <a:srgbClr val="FFFFFF"/>
                </a:solidFill>
                <a:latin typeface="Arial"/>
                <a:cs typeface="Arial"/>
              </a:rPr>
              <a:t>IAS</a:t>
            </a:r>
            <a:r>
              <a:rPr sz="16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38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949074" y="6213348"/>
            <a:ext cx="7010400" cy="673735"/>
            <a:chOff x="1949074" y="6213348"/>
            <a:chExt cx="7010400" cy="673735"/>
          </a:xfrm>
        </p:grpSpPr>
        <p:sp>
          <p:nvSpPr>
            <p:cNvPr id="28" name="object 28"/>
            <p:cNvSpPr/>
            <p:nvPr/>
          </p:nvSpPr>
          <p:spPr>
            <a:xfrm>
              <a:off x="1962790" y="6227064"/>
              <a:ext cx="6985000" cy="647700"/>
            </a:xfrm>
            <a:custGeom>
              <a:avLst/>
              <a:gdLst/>
              <a:ahLst/>
              <a:cxnLst/>
              <a:rect l="l" t="t" r="r" b="b"/>
              <a:pathLst>
                <a:path w="6985000" h="647700">
                  <a:moveTo>
                    <a:pt x="6984492" y="539496"/>
                  </a:moveTo>
                  <a:lnTo>
                    <a:pt x="6984492" y="108204"/>
                  </a:lnTo>
                  <a:lnTo>
                    <a:pt x="6975943" y="65579"/>
                  </a:lnTo>
                  <a:lnTo>
                    <a:pt x="6952678" y="31242"/>
                  </a:lnTo>
                  <a:lnTo>
                    <a:pt x="6918269" y="8334"/>
                  </a:lnTo>
                  <a:lnTo>
                    <a:pt x="6876288" y="0"/>
                  </a:lnTo>
                  <a:lnTo>
                    <a:pt x="106680" y="0"/>
                  </a:lnTo>
                  <a:lnTo>
                    <a:pt x="64936" y="8334"/>
                  </a:lnTo>
                  <a:lnTo>
                    <a:pt x="31051" y="31242"/>
                  </a:lnTo>
                  <a:lnTo>
                    <a:pt x="8310" y="65579"/>
                  </a:lnTo>
                  <a:lnTo>
                    <a:pt x="0" y="108204"/>
                  </a:lnTo>
                  <a:lnTo>
                    <a:pt x="0" y="539496"/>
                  </a:lnTo>
                  <a:lnTo>
                    <a:pt x="8310" y="581477"/>
                  </a:lnTo>
                  <a:lnTo>
                    <a:pt x="31051" y="615886"/>
                  </a:lnTo>
                  <a:lnTo>
                    <a:pt x="64936" y="639151"/>
                  </a:lnTo>
                  <a:lnTo>
                    <a:pt x="106680" y="647700"/>
                  </a:lnTo>
                  <a:lnTo>
                    <a:pt x="6876288" y="647700"/>
                  </a:lnTo>
                  <a:lnTo>
                    <a:pt x="6918269" y="639151"/>
                  </a:lnTo>
                  <a:lnTo>
                    <a:pt x="6952678" y="615886"/>
                  </a:lnTo>
                  <a:lnTo>
                    <a:pt x="6975943" y="581477"/>
                  </a:lnTo>
                  <a:lnTo>
                    <a:pt x="6984492" y="539496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949074" y="6213348"/>
              <a:ext cx="7010400" cy="673735"/>
            </a:xfrm>
            <a:custGeom>
              <a:avLst/>
              <a:gdLst/>
              <a:ahLst/>
              <a:cxnLst/>
              <a:rect l="l" t="t" r="r" b="b"/>
              <a:pathLst>
                <a:path w="7010400" h="673734">
                  <a:moveTo>
                    <a:pt x="7010400" y="565404"/>
                  </a:moveTo>
                  <a:lnTo>
                    <a:pt x="7010400" y="108204"/>
                  </a:lnTo>
                  <a:lnTo>
                    <a:pt x="7008876" y="96012"/>
                  </a:lnTo>
                  <a:lnTo>
                    <a:pt x="6990588" y="53340"/>
                  </a:lnTo>
                  <a:lnTo>
                    <a:pt x="6947916" y="15240"/>
                  </a:lnTo>
                  <a:lnTo>
                    <a:pt x="6925056" y="6096"/>
                  </a:lnTo>
                  <a:lnTo>
                    <a:pt x="6914388" y="3048"/>
                  </a:lnTo>
                  <a:lnTo>
                    <a:pt x="6890004" y="0"/>
                  </a:lnTo>
                  <a:lnTo>
                    <a:pt x="120396" y="0"/>
                  </a:lnTo>
                  <a:lnTo>
                    <a:pt x="96012" y="3048"/>
                  </a:lnTo>
                  <a:lnTo>
                    <a:pt x="53340" y="21336"/>
                  </a:lnTo>
                  <a:lnTo>
                    <a:pt x="15240" y="64008"/>
                  </a:lnTo>
                  <a:lnTo>
                    <a:pt x="0" y="121920"/>
                  </a:lnTo>
                  <a:lnTo>
                    <a:pt x="0" y="553212"/>
                  </a:lnTo>
                  <a:lnTo>
                    <a:pt x="15240" y="611124"/>
                  </a:lnTo>
                  <a:lnTo>
                    <a:pt x="25908" y="627278"/>
                  </a:lnTo>
                  <a:lnTo>
                    <a:pt x="25908" y="111252"/>
                  </a:lnTo>
                  <a:lnTo>
                    <a:pt x="27432" y="102108"/>
                  </a:lnTo>
                  <a:lnTo>
                    <a:pt x="33528" y="83820"/>
                  </a:lnTo>
                  <a:lnTo>
                    <a:pt x="38100" y="74676"/>
                  </a:lnTo>
                  <a:lnTo>
                    <a:pt x="42672" y="67056"/>
                  </a:lnTo>
                  <a:lnTo>
                    <a:pt x="48768" y="60960"/>
                  </a:lnTo>
                  <a:lnTo>
                    <a:pt x="54864" y="53340"/>
                  </a:lnTo>
                  <a:lnTo>
                    <a:pt x="60960" y="47244"/>
                  </a:lnTo>
                  <a:lnTo>
                    <a:pt x="68580" y="42672"/>
                  </a:lnTo>
                  <a:lnTo>
                    <a:pt x="76200" y="36576"/>
                  </a:lnTo>
                  <a:lnTo>
                    <a:pt x="85344" y="33528"/>
                  </a:lnTo>
                  <a:lnTo>
                    <a:pt x="92964" y="30480"/>
                  </a:lnTo>
                  <a:lnTo>
                    <a:pt x="102108" y="27432"/>
                  </a:lnTo>
                  <a:lnTo>
                    <a:pt x="111252" y="25908"/>
                  </a:lnTo>
                  <a:lnTo>
                    <a:pt x="6900672" y="25908"/>
                  </a:lnTo>
                  <a:lnTo>
                    <a:pt x="6909816" y="27432"/>
                  </a:lnTo>
                  <a:lnTo>
                    <a:pt x="6958584" y="54864"/>
                  </a:lnTo>
                  <a:lnTo>
                    <a:pt x="6981444" y="92964"/>
                  </a:lnTo>
                  <a:lnTo>
                    <a:pt x="6984492" y="112776"/>
                  </a:lnTo>
                  <a:lnTo>
                    <a:pt x="6986016" y="121920"/>
                  </a:lnTo>
                  <a:lnTo>
                    <a:pt x="6986016" y="625754"/>
                  </a:lnTo>
                  <a:lnTo>
                    <a:pt x="6990588" y="620268"/>
                  </a:lnTo>
                  <a:lnTo>
                    <a:pt x="6996684" y="609600"/>
                  </a:lnTo>
                  <a:lnTo>
                    <a:pt x="7005828" y="588264"/>
                  </a:lnTo>
                  <a:lnTo>
                    <a:pt x="7008876" y="576072"/>
                  </a:lnTo>
                  <a:lnTo>
                    <a:pt x="7010400" y="565404"/>
                  </a:lnTo>
                  <a:close/>
                </a:path>
                <a:path w="7010400" h="673734">
                  <a:moveTo>
                    <a:pt x="6986016" y="625754"/>
                  </a:moveTo>
                  <a:lnTo>
                    <a:pt x="6986016" y="553212"/>
                  </a:lnTo>
                  <a:lnTo>
                    <a:pt x="6984492" y="563880"/>
                  </a:lnTo>
                  <a:lnTo>
                    <a:pt x="6981444" y="582168"/>
                  </a:lnTo>
                  <a:lnTo>
                    <a:pt x="6950964" y="626364"/>
                  </a:lnTo>
                  <a:lnTo>
                    <a:pt x="6917436" y="644652"/>
                  </a:lnTo>
                  <a:lnTo>
                    <a:pt x="6899148" y="647700"/>
                  </a:lnTo>
                  <a:lnTo>
                    <a:pt x="111252" y="647700"/>
                  </a:lnTo>
                  <a:lnTo>
                    <a:pt x="100584" y="646176"/>
                  </a:lnTo>
                  <a:lnTo>
                    <a:pt x="91440" y="643128"/>
                  </a:lnTo>
                  <a:lnTo>
                    <a:pt x="83820" y="640080"/>
                  </a:lnTo>
                  <a:lnTo>
                    <a:pt x="74676" y="637032"/>
                  </a:lnTo>
                  <a:lnTo>
                    <a:pt x="67056" y="632460"/>
                  </a:lnTo>
                  <a:lnTo>
                    <a:pt x="60960" y="626364"/>
                  </a:lnTo>
                  <a:lnTo>
                    <a:pt x="53340" y="620268"/>
                  </a:lnTo>
                  <a:lnTo>
                    <a:pt x="47244" y="612648"/>
                  </a:lnTo>
                  <a:lnTo>
                    <a:pt x="41148" y="606552"/>
                  </a:lnTo>
                  <a:lnTo>
                    <a:pt x="36576" y="597408"/>
                  </a:lnTo>
                  <a:lnTo>
                    <a:pt x="33528" y="589788"/>
                  </a:lnTo>
                  <a:lnTo>
                    <a:pt x="27432" y="571500"/>
                  </a:lnTo>
                  <a:lnTo>
                    <a:pt x="25908" y="562356"/>
                  </a:lnTo>
                  <a:lnTo>
                    <a:pt x="25908" y="627278"/>
                  </a:lnTo>
                  <a:lnTo>
                    <a:pt x="54864" y="653796"/>
                  </a:lnTo>
                  <a:lnTo>
                    <a:pt x="97536" y="672084"/>
                  </a:lnTo>
                  <a:lnTo>
                    <a:pt x="109728" y="673608"/>
                  </a:lnTo>
                  <a:lnTo>
                    <a:pt x="6903720" y="673608"/>
                  </a:lnTo>
                  <a:lnTo>
                    <a:pt x="6914388" y="670560"/>
                  </a:lnTo>
                  <a:lnTo>
                    <a:pt x="6926580" y="667512"/>
                  </a:lnTo>
                  <a:lnTo>
                    <a:pt x="6937248" y="664464"/>
                  </a:lnTo>
                  <a:lnTo>
                    <a:pt x="6958584" y="652272"/>
                  </a:lnTo>
                  <a:lnTo>
                    <a:pt x="6967728" y="646176"/>
                  </a:lnTo>
                  <a:lnTo>
                    <a:pt x="6975348" y="638556"/>
                  </a:lnTo>
                  <a:lnTo>
                    <a:pt x="6986016" y="625754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481972" y="6368285"/>
            <a:ext cx="59423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Sont </a:t>
            </a:r>
            <a:r>
              <a:rPr sz="2000" spc="-155" dirty="0">
                <a:solidFill>
                  <a:srgbClr val="FFFFFF"/>
                </a:solidFill>
                <a:latin typeface="Arial"/>
                <a:cs typeface="Arial"/>
              </a:rPr>
              <a:t>à 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intégrer 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aux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coûts 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des 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immobilisations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concernées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595506" y="5794248"/>
            <a:ext cx="7429500" cy="439420"/>
          </a:xfrm>
          <a:custGeom>
            <a:avLst/>
            <a:gdLst/>
            <a:ahLst/>
            <a:cxnLst/>
            <a:rect l="l" t="t" r="r" b="b"/>
            <a:pathLst>
              <a:path w="7429500" h="439420">
                <a:moveTo>
                  <a:pt x="3714750" y="392430"/>
                </a:moveTo>
                <a:lnTo>
                  <a:pt x="3712464" y="387096"/>
                </a:lnTo>
                <a:lnTo>
                  <a:pt x="3709416" y="376428"/>
                </a:lnTo>
                <a:lnTo>
                  <a:pt x="3691128" y="344424"/>
                </a:lnTo>
                <a:lnTo>
                  <a:pt x="3681984" y="335280"/>
                </a:lnTo>
                <a:lnTo>
                  <a:pt x="3674364" y="324612"/>
                </a:lnTo>
                <a:lnTo>
                  <a:pt x="3665220" y="315468"/>
                </a:lnTo>
                <a:lnTo>
                  <a:pt x="3654552" y="306324"/>
                </a:lnTo>
                <a:lnTo>
                  <a:pt x="3643884" y="298704"/>
                </a:lnTo>
                <a:lnTo>
                  <a:pt x="3631692" y="289560"/>
                </a:lnTo>
                <a:lnTo>
                  <a:pt x="3621024" y="281940"/>
                </a:lnTo>
                <a:lnTo>
                  <a:pt x="3593592" y="266700"/>
                </a:lnTo>
                <a:lnTo>
                  <a:pt x="3579876" y="260604"/>
                </a:lnTo>
                <a:lnTo>
                  <a:pt x="3550920" y="246888"/>
                </a:lnTo>
                <a:lnTo>
                  <a:pt x="3485388" y="227076"/>
                </a:lnTo>
                <a:lnTo>
                  <a:pt x="3413760" y="214884"/>
                </a:lnTo>
                <a:lnTo>
                  <a:pt x="3337560" y="210312"/>
                </a:lnTo>
                <a:lnTo>
                  <a:pt x="384048" y="210312"/>
                </a:lnTo>
                <a:lnTo>
                  <a:pt x="345948" y="208788"/>
                </a:lnTo>
                <a:lnTo>
                  <a:pt x="307848" y="205740"/>
                </a:lnTo>
                <a:lnTo>
                  <a:pt x="237744" y="193548"/>
                </a:lnTo>
                <a:lnTo>
                  <a:pt x="175260" y="173736"/>
                </a:lnTo>
                <a:lnTo>
                  <a:pt x="132588" y="155448"/>
                </a:lnTo>
                <a:lnTo>
                  <a:pt x="96012" y="132588"/>
                </a:lnTo>
                <a:lnTo>
                  <a:pt x="74676" y="115824"/>
                </a:lnTo>
                <a:lnTo>
                  <a:pt x="65532" y="108204"/>
                </a:lnTo>
                <a:lnTo>
                  <a:pt x="35052" y="71628"/>
                </a:lnTo>
                <a:lnTo>
                  <a:pt x="16764" y="32004"/>
                </a:lnTo>
                <a:lnTo>
                  <a:pt x="12192" y="0"/>
                </a:lnTo>
                <a:lnTo>
                  <a:pt x="0" y="1524"/>
                </a:lnTo>
                <a:lnTo>
                  <a:pt x="0" y="12192"/>
                </a:lnTo>
                <a:lnTo>
                  <a:pt x="1524" y="24384"/>
                </a:lnTo>
                <a:lnTo>
                  <a:pt x="4572" y="35052"/>
                </a:lnTo>
                <a:lnTo>
                  <a:pt x="7620" y="47244"/>
                </a:lnTo>
                <a:lnTo>
                  <a:pt x="12192" y="57912"/>
                </a:lnTo>
                <a:lnTo>
                  <a:pt x="18288" y="68580"/>
                </a:lnTo>
                <a:lnTo>
                  <a:pt x="24384" y="77724"/>
                </a:lnTo>
                <a:lnTo>
                  <a:pt x="30480" y="88392"/>
                </a:lnTo>
                <a:lnTo>
                  <a:pt x="39624" y="99060"/>
                </a:lnTo>
                <a:lnTo>
                  <a:pt x="47244" y="108204"/>
                </a:lnTo>
                <a:lnTo>
                  <a:pt x="56388" y="117348"/>
                </a:lnTo>
                <a:lnTo>
                  <a:pt x="88392" y="143256"/>
                </a:lnTo>
                <a:lnTo>
                  <a:pt x="141732" y="173736"/>
                </a:lnTo>
                <a:lnTo>
                  <a:pt x="202692" y="196596"/>
                </a:lnTo>
                <a:lnTo>
                  <a:pt x="271272" y="213360"/>
                </a:lnTo>
                <a:lnTo>
                  <a:pt x="344424" y="222504"/>
                </a:lnTo>
                <a:lnTo>
                  <a:pt x="3337560" y="222504"/>
                </a:lnTo>
                <a:lnTo>
                  <a:pt x="3375660" y="224028"/>
                </a:lnTo>
                <a:lnTo>
                  <a:pt x="3448812" y="233172"/>
                </a:lnTo>
                <a:lnTo>
                  <a:pt x="3515868" y="248412"/>
                </a:lnTo>
                <a:lnTo>
                  <a:pt x="3575304" y="271272"/>
                </a:lnTo>
                <a:lnTo>
                  <a:pt x="3587496" y="278892"/>
                </a:lnTo>
                <a:lnTo>
                  <a:pt x="3601212" y="284988"/>
                </a:lnTo>
                <a:lnTo>
                  <a:pt x="3625596" y="300228"/>
                </a:lnTo>
                <a:lnTo>
                  <a:pt x="3636264" y="307848"/>
                </a:lnTo>
                <a:lnTo>
                  <a:pt x="3645408" y="316992"/>
                </a:lnTo>
                <a:lnTo>
                  <a:pt x="3656076" y="324612"/>
                </a:lnTo>
                <a:lnTo>
                  <a:pt x="3692652" y="370332"/>
                </a:lnTo>
                <a:lnTo>
                  <a:pt x="3700272" y="390144"/>
                </a:lnTo>
                <a:lnTo>
                  <a:pt x="3704844" y="400812"/>
                </a:lnTo>
                <a:lnTo>
                  <a:pt x="3707892" y="422148"/>
                </a:lnTo>
                <a:lnTo>
                  <a:pt x="3707892" y="432816"/>
                </a:lnTo>
                <a:lnTo>
                  <a:pt x="3710940" y="408432"/>
                </a:lnTo>
                <a:lnTo>
                  <a:pt x="3712464" y="397764"/>
                </a:lnTo>
                <a:lnTo>
                  <a:pt x="3714750" y="392430"/>
                </a:lnTo>
                <a:close/>
              </a:path>
              <a:path w="7429500" h="439420">
                <a:moveTo>
                  <a:pt x="3721608" y="432816"/>
                </a:moveTo>
                <a:lnTo>
                  <a:pt x="3720084" y="420624"/>
                </a:lnTo>
                <a:lnTo>
                  <a:pt x="3718560" y="409956"/>
                </a:lnTo>
                <a:lnTo>
                  <a:pt x="3717036" y="397764"/>
                </a:lnTo>
                <a:lnTo>
                  <a:pt x="3714750" y="392430"/>
                </a:lnTo>
                <a:lnTo>
                  <a:pt x="3712464" y="397764"/>
                </a:lnTo>
                <a:lnTo>
                  <a:pt x="3710940" y="408432"/>
                </a:lnTo>
                <a:lnTo>
                  <a:pt x="3707892" y="432816"/>
                </a:lnTo>
                <a:lnTo>
                  <a:pt x="3721608" y="432816"/>
                </a:lnTo>
                <a:close/>
              </a:path>
              <a:path w="7429500" h="439420">
                <a:moveTo>
                  <a:pt x="3721608" y="435864"/>
                </a:moveTo>
                <a:lnTo>
                  <a:pt x="3721608" y="432816"/>
                </a:lnTo>
                <a:lnTo>
                  <a:pt x="3707892" y="432816"/>
                </a:lnTo>
                <a:lnTo>
                  <a:pt x="3707892" y="435864"/>
                </a:lnTo>
                <a:lnTo>
                  <a:pt x="3710940" y="438912"/>
                </a:lnTo>
                <a:lnTo>
                  <a:pt x="3718560" y="438912"/>
                </a:lnTo>
                <a:lnTo>
                  <a:pt x="3721608" y="435864"/>
                </a:lnTo>
                <a:close/>
              </a:path>
              <a:path w="7429500" h="439420">
                <a:moveTo>
                  <a:pt x="7429500" y="12192"/>
                </a:moveTo>
                <a:lnTo>
                  <a:pt x="7429500" y="1524"/>
                </a:lnTo>
                <a:lnTo>
                  <a:pt x="7417308" y="0"/>
                </a:lnTo>
                <a:lnTo>
                  <a:pt x="7415784" y="12192"/>
                </a:lnTo>
                <a:lnTo>
                  <a:pt x="7414260" y="21336"/>
                </a:lnTo>
                <a:lnTo>
                  <a:pt x="7412736" y="32004"/>
                </a:lnTo>
                <a:lnTo>
                  <a:pt x="7409688" y="42672"/>
                </a:lnTo>
                <a:lnTo>
                  <a:pt x="7405116" y="51816"/>
                </a:lnTo>
                <a:lnTo>
                  <a:pt x="7400544" y="62484"/>
                </a:lnTo>
                <a:lnTo>
                  <a:pt x="7388352" y="80772"/>
                </a:lnTo>
                <a:lnTo>
                  <a:pt x="7373112" y="99060"/>
                </a:lnTo>
                <a:lnTo>
                  <a:pt x="7363968" y="108204"/>
                </a:lnTo>
                <a:lnTo>
                  <a:pt x="7354824" y="115824"/>
                </a:lnTo>
                <a:lnTo>
                  <a:pt x="7344156" y="124968"/>
                </a:lnTo>
                <a:lnTo>
                  <a:pt x="7296912" y="155448"/>
                </a:lnTo>
                <a:lnTo>
                  <a:pt x="7254240" y="173736"/>
                </a:lnTo>
                <a:lnTo>
                  <a:pt x="7190232" y="193548"/>
                </a:lnTo>
                <a:lnTo>
                  <a:pt x="7120128" y="205740"/>
                </a:lnTo>
                <a:lnTo>
                  <a:pt x="7045452" y="210312"/>
                </a:lnTo>
                <a:lnTo>
                  <a:pt x="4091940" y="210312"/>
                </a:lnTo>
                <a:lnTo>
                  <a:pt x="4053840" y="211836"/>
                </a:lnTo>
                <a:lnTo>
                  <a:pt x="4015740" y="214884"/>
                </a:lnTo>
                <a:lnTo>
                  <a:pt x="3944112" y="227076"/>
                </a:lnTo>
                <a:lnTo>
                  <a:pt x="3878580" y="246888"/>
                </a:lnTo>
                <a:lnTo>
                  <a:pt x="3849624" y="260604"/>
                </a:lnTo>
                <a:lnTo>
                  <a:pt x="3835908" y="266700"/>
                </a:lnTo>
                <a:lnTo>
                  <a:pt x="3822192" y="274320"/>
                </a:lnTo>
                <a:lnTo>
                  <a:pt x="3797808" y="289560"/>
                </a:lnTo>
                <a:lnTo>
                  <a:pt x="3785616" y="298704"/>
                </a:lnTo>
                <a:lnTo>
                  <a:pt x="3774948" y="306324"/>
                </a:lnTo>
                <a:lnTo>
                  <a:pt x="3765804" y="315468"/>
                </a:lnTo>
                <a:lnTo>
                  <a:pt x="3755136" y="324612"/>
                </a:lnTo>
                <a:lnTo>
                  <a:pt x="3747516" y="335280"/>
                </a:lnTo>
                <a:lnTo>
                  <a:pt x="3739896" y="344424"/>
                </a:lnTo>
                <a:lnTo>
                  <a:pt x="3732276" y="355092"/>
                </a:lnTo>
                <a:lnTo>
                  <a:pt x="3726180" y="364236"/>
                </a:lnTo>
                <a:lnTo>
                  <a:pt x="3721608" y="376428"/>
                </a:lnTo>
                <a:lnTo>
                  <a:pt x="3714750" y="392430"/>
                </a:lnTo>
                <a:lnTo>
                  <a:pt x="3717036" y="397764"/>
                </a:lnTo>
                <a:lnTo>
                  <a:pt x="3718560" y="409956"/>
                </a:lnTo>
                <a:lnTo>
                  <a:pt x="3720084" y="420624"/>
                </a:lnTo>
                <a:lnTo>
                  <a:pt x="3721608" y="432816"/>
                </a:lnTo>
                <a:lnTo>
                  <a:pt x="3721608" y="422148"/>
                </a:lnTo>
                <a:lnTo>
                  <a:pt x="3724656" y="400812"/>
                </a:lnTo>
                <a:lnTo>
                  <a:pt x="3742944" y="361188"/>
                </a:lnTo>
                <a:lnTo>
                  <a:pt x="3773424" y="324612"/>
                </a:lnTo>
                <a:lnTo>
                  <a:pt x="3782568" y="316992"/>
                </a:lnTo>
                <a:lnTo>
                  <a:pt x="3793236" y="307848"/>
                </a:lnTo>
                <a:lnTo>
                  <a:pt x="3803904" y="300228"/>
                </a:lnTo>
                <a:lnTo>
                  <a:pt x="3828288" y="284988"/>
                </a:lnTo>
                <a:lnTo>
                  <a:pt x="3840480" y="278892"/>
                </a:lnTo>
                <a:lnTo>
                  <a:pt x="3854196" y="271272"/>
                </a:lnTo>
                <a:lnTo>
                  <a:pt x="3913632" y="248412"/>
                </a:lnTo>
                <a:lnTo>
                  <a:pt x="3980688" y="233172"/>
                </a:lnTo>
                <a:lnTo>
                  <a:pt x="4053840" y="224028"/>
                </a:lnTo>
                <a:lnTo>
                  <a:pt x="4091940" y="222504"/>
                </a:lnTo>
                <a:lnTo>
                  <a:pt x="7045452" y="222504"/>
                </a:lnTo>
                <a:lnTo>
                  <a:pt x="7085076" y="220980"/>
                </a:lnTo>
                <a:lnTo>
                  <a:pt x="7123176" y="217932"/>
                </a:lnTo>
                <a:lnTo>
                  <a:pt x="7194804" y="205740"/>
                </a:lnTo>
                <a:lnTo>
                  <a:pt x="7258812" y="185928"/>
                </a:lnTo>
                <a:lnTo>
                  <a:pt x="7289292" y="172212"/>
                </a:lnTo>
                <a:lnTo>
                  <a:pt x="7303008" y="166116"/>
                </a:lnTo>
                <a:lnTo>
                  <a:pt x="7315200" y="158496"/>
                </a:lnTo>
                <a:lnTo>
                  <a:pt x="7328916" y="150876"/>
                </a:lnTo>
                <a:lnTo>
                  <a:pt x="7341108" y="143256"/>
                </a:lnTo>
                <a:lnTo>
                  <a:pt x="7351776" y="134112"/>
                </a:lnTo>
                <a:lnTo>
                  <a:pt x="7362444" y="126492"/>
                </a:lnTo>
                <a:lnTo>
                  <a:pt x="7373112" y="117348"/>
                </a:lnTo>
                <a:lnTo>
                  <a:pt x="7399020" y="88392"/>
                </a:lnTo>
                <a:lnTo>
                  <a:pt x="7421880" y="45720"/>
                </a:lnTo>
                <a:lnTo>
                  <a:pt x="7427976" y="22860"/>
                </a:lnTo>
                <a:lnTo>
                  <a:pt x="7429500" y="12192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Espace réservé du numéro de diapositive 31">
            <a:extLst>
              <a:ext uri="{FF2B5EF4-FFF2-40B4-BE49-F238E27FC236}">
                <a16:creationId xmlns:a16="http://schemas.microsoft.com/office/drawing/2014/main" id="{7DBCF2D5-58CF-B01A-F3E6-7CB29B46D0E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69</a:t>
            </a:fld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425195"/>
            <a:ext cx="91439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77628" y="918463"/>
            <a:ext cx="51758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u="heavy" dirty="0">
                <a:uFill>
                  <a:solidFill>
                    <a:srgbClr val="000000"/>
                  </a:solidFill>
                </a:uFill>
              </a:rPr>
              <a:t>Normes IFRS: Normes</a:t>
            </a:r>
            <a:r>
              <a:rPr sz="3000" u="heavy" spc="-10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</a:rPr>
              <a:t>récentes</a:t>
            </a:r>
            <a:endParaRPr sz="30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47528" y="3033774"/>
            <a:ext cx="8123555" cy="304292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20"/>
              </a:spcBef>
            </a:pPr>
            <a:r>
              <a:rPr sz="2200" spc="-135" dirty="0">
                <a:solidFill>
                  <a:srgbClr val="898989"/>
                </a:solidFill>
                <a:latin typeface="Wingdings"/>
                <a:cs typeface="Wingdings"/>
              </a:rPr>
              <a:t></a:t>
            </a:r>
            <a:r>
              <a:rPr sz="2200" spc="-135" dirty="0">
                <a:solidFill>
                  <a:srgbClr val="898989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Adoption par le </a:t>
            </a:r>
            <a:r>
              <a:rPr sz="2200" dirty="0">
                <a:latin typeface="Times New Roman"/>
                <a:cs typeface="Times New Roman"/>
              </a:rPr>
              <a:t>Parlement </a:t>
            </a:r>
            <a:r>
              <a:rPr sz="2200" spc="-5" dirty="0">
                <a:latin typeface="Times New Roman"/>
                <a:cs typeface="Times New Roman"/>
              </a:rPr>
              <a:t>et le Conseil Européens, en </a:t>
            </a:r>
            <a:r>
              <a:rPr sz="2200" dirty="0">
                <a:latin typeface="Times New Roman"/>
                <a:cs typeface="Times New Roman"/>
              </a:rPr>
              <a:t>juillet </a:t>
            </a:r>
            <a:r>
              <a:rPr sz="2200" spc="-5" dirty="0">
                <a:latin typeface="Times New Roman"/>
                <a:cs typeface="Times New Roman"/>
              </a:rPr>
              <a:t>2002,  d’un règlement sur l’adoption des </a:t>
            </a:r>
            <a:r>
              <a:rPr sz="2200" spc="-10" dirty="0">
                <a:latin typeface="Times New Roman"/>
                <a:cs typeface="Times New Roman"/>
              </a:rPr>
              <a:t>normes </a:t>
            </a:r>
            <a:r>
              <a:rPr sz="2200" spc="-5" dirty="0">
                <a:latin typeface="Times New Roman"/>
                <a:cs typeface="Times New Roman"/>
              </a:rPr>
              <a:t>internationales pour les  comptes consolidés des </a:t>
            </a:r>
            <a:r>
              <a:rPr sz="2200" dirty="0">
                <a:latin typeface="Times New Roman"/>
                <a:cs typeface="Times New Roman"/>
              </a:rPr>
              <a:t>groupes </a:t>
            </a:r>
            <a:r>
              <a:rPr sz="2200" spc="-5" dirty="0">
                <a:latin typeface="Times New Roman"/>
                <a:cs typeface="Times New Roman"/>
              </a:rPr>
              <a:t>européens cotés en bourse, à partir </a:t>
            </a:r>
            <a:r>
              <a:rPr sz="2200" dirty="0">
                <a:latin typeface="Times New Roman"/>
                <a:cs typeface="Times New Roman"/>
              </a:rPr>
              <a:t>de  2005.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 marR="7620" algn="just">
              <a:lnSpc>
                <a:spcPct val="80000"/>
              </a:lnSpc>
              <a:spcBef>
                <a:spcPts val="5"/>
              </a:spcBef>
            </a:pPr>
            <a:r>
              <a:rPr sz="2200" spc="-135" dirty="0">
                <a:latin typeface="Wingdings"/>
                <a:cs typeface="Wingdings"/>
              </a:rPr>
              <a:t></a:t>
            </a:r>
            <a:r>
              <a:rPr sz="2200" spc="-1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Un délai </a:t>
            </a:r>
            <a:r>
              <a:rPr sz="2200" dirty="0">
                <a:latin typeface="Times New Roman"/>
                <a:cs typeface="Times New Roman"/>
              </a:rPr>
              <a:t>de </a:t>
            </a:r>
            <a:r>
              <a:rPr sz="2200" spc="-5" dirty="0">
                <a:latin typeface="Times New Roman"/>
                <a:cs typeface="Times New Roman"/>
              </a:rPr>
              <a:t>grâce </a:t>
            </a:r>
            <a:r>
              <a:rPr sz="2200" dirty="0">
                <a:latin typeface="Times New Roman"/>
                <a:cs typeface="Times New Roman"/>
              </a:rPr>
              <a:t>de deux </a:t>
            </a:r>
            <a:r>
              <a:rPr sz="2200" spc="-5" dirty="0">
                <a:latin typeface="Times New Roman"/>
                <a:cs typeface="Times New Roman"/>
              </a:rPr>
              <a:t>années </a:t>
            </a:r>
            <a:r>
              <a:rPr sz="2200" spc="-10" dirty="0">
                <a:latin typeface="Times New Roman"/>
                <a:cs typeface="Times New Roman"/>
              </a:rPr>
              <a:t>en </a:t>
            </a:r>
            <a:r>
              <a:rPr sz="2200" spc="-5" dirty="0">
                <a:latin typeface="Times New Roman"/>
                <a:cs typeface="Times New Roman"/>
              </a:rPr>
              <a:t>France a été accordé aux  entreprises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concernées.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 marR="6985" algn="just">
              <a:lnSpc>
                <a:spcPct val="80000"/>
              </a:lnSpc>
            </a:pPr>
            <a:r>
              <a:rPr sz="2200" spc="-135" dirty="0">
                <a:latin typeface="Wingdings"/>
                <a:cs typeface="Wingdings"/>
              </a:rPr>
              <a:t></a:t>
            </a:r>
            <a:r>
              <a:rPr sz="2200" spc="-1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Le premier janvier </a:t>
            </a:r>
            <a:r>
              <a:rPr sz="2200" dirty="0">
                <a:latin typeface="Times New Roman"/>
                <a:cs typeface="Times New Roman"/>
              </a:rPr>
              <a:t>2007: </a:t>
            </a:r>
            <a:r>
              <a:rPr sz="2200" spc="-5" dirty="0">
                <a:latin typeface="Times New Roman"/>
                <a:cs typeface="Times New Roman"/>
              </a:rPr>
              <a:t>Obligation </a:t>
            </a:r>
            <a:r>
              <a:rPr sz="2200" spc="-10" dirty="0">
                <a:latin typeface="Times New Roman"/>
                <a:cs typeface="Times New Roman"/>
              </a:rPr>
              <a:t>aux </a:t>
            </a:r>
            <a:r>
              <a:rPr sz="2200" spc="-5" dirty="0">
                <a:latin typeface="Times New Roman"/>
                <a:cs typeface="Times New Roman"/>
              </a:rPr>
              <a:t>sociétés cotées en </a:t>
            </a:r>
            <a:r>
              <a:rPr sz="2200" dirty="0">
                <a:latin typeface="Times New Roman"/>
                <a:cs typeface="Times New Roman"/>
              </a:rPr>
              <a:t>bourse </a:t>
            </a:r>
            <a:r>
              <a:rPr sz="2200" spc="5" dirty="0">
                <a:latin typeface="Times New Roman"/>
                <a:cs typeface="Times New Roman"/>
              </a:rPr>
              <a:t>de  </a:t>
            </a:r>
            <a:r>
              <a:rPr sz="2200" spc="-5" dirty="0">
                <a:latin typeface="Times New Roman"/>
                <a:cs typeface="Times New Roman"/>
              </a:rPr>
              <a:t>publier leurs états financiers retraités selon les normes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IFRS.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C3714D-85D2-0134-BC60-8EE177B7B1F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</a:t>
            </a:fld>
            <a:endParaRPr lang="fr-FR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83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77424" y="1364995"/>
            <a:ext cx="8486140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  <a:tabLst>
                <a:tab pos="4293235" algn="l"/>
                <a:tab pos="7615555" algn="l"/>
              </a:tabLst>
            </a:pPr>
            <a:r>
              <a:rPr sz="2000" spc="-204" dirty="0">
                <a:latin typeface="Arial"/>
                <a:cs typeface="Arial"/>
              </a:rPr>
              <a:t>Les </a:t>
            </a:r>
            <a:r>
              <a:rPr sz="2000" spc="-60" dirty="0">
                <a:latin typeface="Arial"/>
                <a:cs typeface="Arial"/>
              </a:rPr>
              <a:t>frais </a:t>
            </a:r>
            <a:r>
              <a:rPr sz="2000" spc="-90" dirty="0">
                <a:latin typeface="Arial"/>
                <a:cs typeface="Arial"/>
              </a:rPr>
              <a:t>de recherche </a:t>
            </a:r>
            <a:r>
              <a:rPr sz="2000" spc="-80" dirty="0">
                <a:latin typeface="Arial"/>
                <a:cs typeface="Arial"/>
              </a:rPr>
              <a:t>fondamentales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90" dirty="0">
                <a:latin typeface="Arial"/>
                <a:cs typeface="Arial"/>
              </a:rPr>
              <a:t>de recherche </a:t>
            </a:r>
            <a:r>
              <a:rPr sz="2000" spc="-70" dirty="0">
                <a:latin typeface="Arial"/>
                <a:cs typeface="Arial"/>
              </a:rPr>
              <a:t>appliquée </a:t>
            </a:r>
            <a:r>
              <a:rPr sz="2000" spc="-50" dirty="0">
                <a:latin typeface="Arial"/>
                <a:cs typeface="Arial"/>
              </a:rPr>
              <a:t>doivent </a:t>
            </a:r>
            <a:r>
              <a:rPr sz="2000" spc="-30" dirty="0">
                <a:latin typeface="Arial"/>
                <a:cs typeface="Arial"/>
              </a:rPr>
              <a:t>être  </a:t>
            </a:r>
            <a:r>
              <a:rPr sz="2000" spc="-75" dirty="0">
                <a:latin typeface="Arial"/>
                <a:cs typeface="Arial"/>
              </a:rPr>
              <a:t>m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85" dirty="0">
                <a:latin typeface="Arial"/>
                <a:cs typeface="Arial"/>
              </a:rPr>
              <a:t>n</a:t>
            </a:r>
            <a:r>
              <a:rPr sz="2000" spc="100" dirty="0">
                <a:latin typeface="Arial"/>
                <a:cs typeface="Arial"/>
              </a:rPr>
              <a:t>t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nu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55" dirty="0">
                <a:latin typeface="Arial"/>
                <a:cs typeface="Arial"/>
              </a:rPr>
              <a:t>c</a:t>
            </a:r>
            <a:r>
              <a:rPr sz="2000" spc="-60" dirty="0">
                <a:latin typeface="Arial"/>
                <a:cs typeface="Arial"/>
              </a:rPr>
              <a:t>h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-180" dirty="0">
                <a:latin typeface="Arial"/>
                <a:cs typeface="Arial"/>
              </a:rPr>
              <a:t>g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5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5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tabLst>
                <a:tab pos="3398520" algn="l"/>
                <a:tab pos="5775960" algn="l"/>
                <a:tab pos="7581900" algn="l"/>
              </a:tabLst>
            </a:pPr>
            <a:r>
              <a:rPr sz="2000" spc="-204" dirty="0">
                <a:latin typeface="Arial"/>
                <a:cs typeface="Arial"/>
              </a:rPr>
              <a:t>Les </a:t>
            </a:r>
            <a:r>
              <a:rPr sz="2000" spc="-65" dirty="0">
                <a:latin typeface="Arial"/>
                <a:cs typeface="Arial"/>
              </a:rPr>
              <a:t>frais </a:t>
            </a:r>
            <a:r>
              <a:rPr sz="2000" spc="-90" dirty="0">
                <a:latin typeface="Arial"/>
                <a:cs typeface="Arial"/>
              </a:rPr>
              <a:t>de recherche </a:t>
            </a:r>
            <a:r>
              <a:rPr sz="2000" spc="-70" dirty="0">
                <a:latin typeface="Arial"/>
                <a:cs typeface="Arial"/>
              </a:rPr>
              <a:t>développement </a:t>
            </a:r>
            <a:r>
              <a:rPr sz="2000" spc="-165" dirty="0">
                <a:latin typeface="Arial"/>
                <a:cs typeface="Arial"/>
              </a:rPr>
              <a:t>sans </a:t>
            </a:r>
            <a:r>
              <a:rPr sz="2000" spc="-45" dirty="0">
                <a:latin typeface="Arial"/>
                <a:cs typeface="Arial"/>
              </a:rPr>
              <a:t>contrepartie </a:t>
            </a:r>
            <a:r>
              <a:rPr sz="2000" spc="-75" dirty="0">
                <a:latin typeface="Arial"/>
                <a:cs typeface="Arial"/>
              </a:rPr>
              <a:t>spécifique </a:t>
            </a:r>
            <a:r>
              <a:rPr sz="2000" spc="-50" dirty="0">
                <a:latin typeface="Arial"/>
                <a:cs typeface="Arial"/>
              </a:rPr>
              <a:t>doivent </a:t>
            </a:r>
            <a:r>
              <a:rPr sz="2000" spc="-35" dirty="0">
                <a:latin typeface="Arial"/>
                <a:cs typeface="Arial"/>
              </a:rPr>
              <a:t>être  </a:t>
            </a:r>
            <a:r>
              <a:rPr sz="2000" spc="-75" dirty="0">
                <a:latin typeface="Arial"/>
                <a:cs typeface="Arial"/>
              </a:rPr>
              <a:t>immobilisées </a:t>
            </a:r>
            <a:r>
              <a:rPr sz="2000" spc="-105" dirty="0">
                <a:latin typeface="Arial"/>
                <a:cs typeface="Arial"/>
              </a:rPr>
              <a:t>si </a:t>
            </a:r>
            <a:r>
              <a:rPr sz="2000" spc="-135" dirty="0">
                <a:latin typeface="Arial"/>
                <a:cs typeface="Arial"/>
              </a:rPr>
              <a:t>des </a:t>
            </a:r>
            <a:r>
              <a:rPr sz="2000" spc="-60" dirty="0">
                <a:latin typeface="Arial"/>
                <a:cs typeface="Arial"/>
              </a:rPr>
              <a:t>conditions </a:t>
            </a:r>
            <a:r>
              <a:rPr sz="2000" spc="-110" dirty="0">
                <a:latin typeface="Arial"/>
                <a:cs typeface="Arial"/>
              </a:rPr>
              <a:t>précisées </a:t>
            </a:r>
            <a:r>
              <a:rPr sz="2000" spc="-60" dirty="0">
                <a:latin typeface="Arial"/>
                <a:cs typeface="Arial"/>
              </a:rPr>
              <a:t>par </a:t>
            </a:r>
            <a:r>
              <a:rPr sz="2000" spc="-75" dirty="0">
                <a:latin typeface="Arial"/>
                <a:cs typeface="Arial"/>
              </a:rPr>
              <a:t>la </a:t>
            </a:r>
            <a:r>
              <a:rPr sz="2000" spc="-60" dirty="0">
                <a:latin typeface="Arial"/>
                <a:cs typeface="Arial"/>
              </a:rPr>
              <a:t>norme </a:t>
            </a:r>
            <a:r>
              <a:rPr sz="2000" spc="-215" dirty="0">
                <a:latin typeface="Arial"/>
                <a:cs typeface="Arial"/>
              </a:rPr>
              <a:t>IAS </a:t>
            </a:r>
            <a:r>
              <a:rPr sz="2000" spc="-105" dirty="0">
                <a:latin typeface="Arial"/>
                <a:cs typeface="Arial"/>
              </a:rPr>
              <a:t>38 </a:t>
            </a:r>
            <a:r>
              <a:rPr sz="2000" spc="-70" dirty="0">
                <a:latin typeface="Arial"/>
                <a:cs typeface="Arial"/>
              </a:rPr>
              <a:t>sont </a:t>
            </a:r>
            <a:r>
              <a:rPr sz="2000" spc="-80" dirty="0">
                <a:latin typeface="Arial"/>
                <a:cs typeface="Arial"/>
              </a:rPr>
              <a:t>réunies.  </a:t>
            </a:r>
            <a:r>
              <a:rPr sz="2000" spc="-60" dirty="0">
                <a:latin typeface="Arial"/>
                <a:cs typeface="Arial"/>
              </a:rPr>
              <a:t>(Ind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105" dirty="0">
                <a:latin typeface="Arial"/>
                <a:cs typeface="Arial"/>
              </a:rPr>
              <a:t>v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60" dirty="0">
                <a:latin typeface="Arial"/>
                <a:cs typeface="Arial"/>
              </a:rPr>
              <a:t>du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10" dirty="0">
                <a:latin typeface="Arial"/>
                <a:cs typeface="Arial"/>
              </a:rPr>
              <a:t>li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170" dirty="0">
                <a:latin typeface="Arial"/>
                <a:cs typeface="Arial"/>
              </a:rPr>
              <a:t>a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20" dirty="0">
                <a:latin typeface="Arial"/>
                <a:cs typeface="Arial"/>
              </a:rPr>
              <a:t>i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n,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55" dirty="0">
                <a:latin typeface="Arial"/>
                <a:cs typeface="Arial"/>
              </a:rPr>
              <a:t>c</a:t>
            </a:r>
            <a:r>
              <a:rPr sz="2000" spc="-60" dirty="0">
                <a:latin typeface="Arial"/>
                <a:cs typeface="Arial"/>
              </a:rPr>
              <a:t>h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n</a:t>
            </a:r>
            <a:r>
              <a:rPr sz="2000" spc="-155" dirty="0">
                <a:latin typeface="Arial"/>
                <a:cs typeface="Arial"/>
              </a:rPr>
              <a:t>c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-120" dirty="0">
                <a:latin typeface="Arial"/>
                <a:cs typeface="Arial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25" dirty="0">
                <a:latin typeface="Arial"/>
                <a:cs typeface="Arial"/>
              </a:rPr>
              <a:t>é</a:t>
            </a:r>
            <a:r>
              <a:rPr sz="2000" spc="-60" dirty="0">
                <a:latin typeface="Arial"/>
                <a:cs typeface="Arial"/>
              </a:rPr>
              <a:t>u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215" dirty="0">
                <a:latin typeface="Arial"/>
                <a:cs typeface="Arial"/>
              </a:rPr>
              <a:t>s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100" dirty="0">
                <a:latin typeface="Arial"/>
                <a:cs typeface="Arial"/>
              </a:rPr>
              <a:t>t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60" dirty="0"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67867" y="535939"/>
            <a:ext cx="28270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60" dirty="0">
                <a:latin typeface="Arial"/>
                <a:cs typeface="Arial"/>
              </a:rPr>
              <a:t>Corrigé: </a:t>
            </a:r>
            <a:r>
              <a:rPr sz="2000" spc="-190" dirty="0">
                <a:latin typeface="Arial"/>
                <a:cs typeface="Arial"/>
              </a:rPr>
              <a:t>Frais </a:t>
            </a:r>
            <a:r>
              <a:rPr sz="2000" spc="-125" dirty="0">
                <a:latin typeface="Arial"/>
                <a:cs typeface="Arial"/>
              </a:rPr>
              <a:t>de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155" dirty="0">
                <a:latin typeface="Arial"/>
                <a:cs typeface="Arial"/>
              </a:rPr>
              <a:t>recherche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7424" y="5327393"/>
            <a:ext cx="84867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23060" algn="l"/>
                <a:tab pos="2778125" algn="l"/>
                <a:tab pos="4126865" algn="l"/>
                <a:tab pos="5277485" algn="l"/>
                <a:tab pos="7329170" algn="l"/>
              </a:tabLst>
            </a:pPr>
            <a:r>
              <a:rPr sz="2000" spc="-204" dirty="0">
                <a:latin typeface="Arial"/>
                <a:cs typeface="Arial"/>
              </a:rPr>
              <a:t>Les </a:t>
            </a:r>
            <a:r>
              <a:rPr sz="2000" spc="-125" dirty="0">
                <a:latin typeface="Arial"/>
                <a:cs typeface="Arial"/>
              </a:rPr>
              <a:t>dépenses </a:t>
            </a:r>
            <a:r>
              <a:rPr sz="2000" spc="-90" dirty="0">
                <a:latin typeface="Arial"/>
                <a:cs typeface="Arial"/>
              </a:rPr>
              <a:t>de recherche </a:t>
            </a:r>
            <a:r>
              <a:rPr sz="2000" spc="-10" dirty="0">
                <a:latin typeface="Arial"/>
                <a:cs typeface="Arial"/>
              </a:rPr>
              <a:t>et </a:t>
            </a:r>
            <a:r>
              <a:rPr sz="2000" spc="-70" dirty="0">
                <a:latin typeface="Arial"/>
                <a:cs typeface="Arial"/>
              </a:rPr>
              <a:t>développement </a:t>
            </a:r>
            <a:r>
              <a:rPr sz="2000" spc="-150" dirty="0">
                <a:latin typeface="Arial"/>
                <a:cs typeface="Arial"/>
              </a:rPr>
              <a:t>avec </a:t>
            </a:r>
            <a:r>
              <a:rPr sz="2000" spc="-45" dirty="0">
                <a:latin typeface="Arial"/>
                <a:cs typeface="Arial"/>
              </a:rPr>
              <a:t>contrepartie </a:t>
            </a:r>
            <a:r>
              <a:rPr sz="2000" spc="-70" dirty="0">
                <a:latin typeface="Arial"/>
                <a:cs typeface="Arial"/>
              </a:rPr>
              <a:t>spécifique </a:t>
            </a:r>
            <a:r>
              <a:rPr sz="2000" spc="-65" dirty="0">
                <a:latin typeface="Arial"/>
                <a:cs typeface="Arial"/>
              </a:rPr>
              <a:t>sont </a:t>
            </a:r>
            <a:r>
              <a:rPr sz="2000" spc="-155" dirty="0">
                <a:latin typeface="Arial"/>
                <a:cs typeface="Arial"/>
              </a:rPr>
              <a:t>à  </a:t>
            </a:r>
            <a:r>
              <a:rPr sz="2000" spc="10" dirty="0">
                <a:latin typeface="Arial"/>
                <a:cs typeface="Arial"/>
              </a:rPr>
              <a:t>i</a:t>
            </a:r>
            <a:r>
              <a:rPr sz="2000" spc="-85" dirty="0">
                <a:latin typeface="Arial"/>
                <a:cs typeface="Arial"/>
              </a:rPr>
              <a:t>n</a:t>
            </a:r>
            <a:r>
              <a:rPr sz="2000" spc="90" dirty="0">
                <a:latin typeface="Arial"/>
                <a:cs typeface="Arial"/>
              </a:rPr>
              <a:t>t</a:t>
            </a:r>
            <a:r>
              <a:rPr sz="2000" spc="-125" dirty="0">
                <a:latin typeface="Arial"/>
                <a:cs typeface="Arial"/>
              </a:rPr>
              <a:t>é</a:t>
            </a:r>
            <a:r>
              <a:rPr sz="2000" spc="-170" dirty="0">
                <a:latin typeface="Arial"/>
                <a:cs typeface="Arial"/>
              </a:rPr>
              <a:t>g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30" dirty="0">
                <a:latin typeface="Arial"/>
                <a:cs typeface="Arial"/>
              </a:rPr>
              <a:t>r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u</a:t>
            </a:r>
            <a:r>
              <a:rPr sz="2000" spc="-135" dirty="0">
                <a:latin typeface="Arial"/>
                <a:cs typeface="Arial"/>
              </a:rPr>
              <a:t>x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65" dirty="0">
                <a:latin typeface="Arial"/>
                <a:cs typeface="Arial"/>
              </a:rPr>
              <a:t>c</a:t>
            </a:r>
            <a:r>
              <a:rPr sz="2000" spc="-75" dirty="0">
                <a:latin typeface="Arial"/>
                <a:cs typeface="Arial"/>
              </a:rPr>
              <a:t>o</a:t>
            </a:r>
            <a:r>
              <a:rPr sz="2000" spc="-60" dirty="0">
                <a:latin typeface="Arial"/>
                <a:cs typeface="Arial"/>
              </a:rPr>
              <a:t>û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Arial"/>
                <a:cs typeface="Arial"/>
              </a:rPr>
              <a:t>d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75" dirty="0">
                <a:latin typeface="Arial"/>
                <a:cs typeface="Arial"/>
              </a:rPr>
              <a:t>c</a:t>
            </a:r>
            <a:r>
              <a:rPr sz="2000" spc="-65" dirty="0">
                <a:latin typeface="Arial"/>
                <a:cs typeface="Arial"/>
              </a:rPr>
              <a:t>o</a:t>
            </a:r>
            <a:r>
              <a:rPr sz="2000" spc="-75" dirty="0">
                <a:latin typeface="Arial"/>
                <a:cs typeface="Arial"/>
              </a:rPr>
              <a:t>mm</a:t>
            </a:r>
            <a:r>
              <a:rPr sz="2000" spc="-155" dirty="0">
                <a:latin typeface="Arial"/>
                <a:cs typeface="Arial"/>
              </a:rPr>
              <a:t>a</a:t>
            </a:r>
            <a:r>
              <a:rPr sz="2000" spc="-60" dirty="0">
                <a:latin typeface="Arial"/>
                <a:cs typeface="Arial"/>
              </a:rPr>
              <a:t>nd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220" dirty="0">
                <a:latin typeface="Arial"/>
                <a:cs typeface="Arial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35" dirty="0">
                <a:latin typeface="Arial"/>
                <a:cs typeface="Arial"/>
              </a:rPr>
              <a:t>e</a:t>
            </a:r>
            <a:r>
              <a:rPr sz="2000" spc="30" dirty="0">
                <a:latin typeface="Arial"/>
                <a:cs typeface="Arial"/>
              </a:rPr>
              <a:t>f</a:t>
            </a:r>
            <a:r>
              <a:rPr sz="2000" spc="5" dirty="0">
                <a:latin typeface="Arial"/>
                <a:cs typeface="Arial"/>
              </a:rPr>
              <a:t>f</a:t>
            </a:r>
            <a:r>
              <a:rPr sz="2000" spc="-125" dirty="0">
                <a:latin typeface="Arial"/>
                <a:cs typeface="Arial"/>
              </a:rPr>
              <a:t>e</a:t>
            </a:r>
            <a:r>
              <a:rPr sz="2000" spc="-155" dirty="0">
                <a:latin typeface="Arial"/>
                <a:cs typeface="Arial"/>
              </a:rPr>
              <a:t>c</a:t>
            </a:r>
            <a:r>
              <a:rPr sz="2000" spc="114" dirty="0">
                <a:latin typeface="Arial"/>
                <a:cs typeface="Arial"/>
              </a:rPr>
              <a:t>t</a:t>
            </a:r>
            <a:r>
              <a:rPr sz="2000" spc="-60" dirty="0">
                <a:latin typeface="Arial"/>
                <a:cs typeface="Arial"/>
              </a:rPr>
              <a:t>u</a:t>
            </a:r>
            <a:r>
              <a:rPr sz="2000" spc="-125" dirty="0">
                <a:latin typeface="Arial"/>
                <a:cs typeface="Arial"/>
              </a:rPr>
              <a:t>ée</a:t>
            </a:r>
            <a:r>
              <a:rPr sz="2000" spc="-225" dirty="0">
                <a:latin typeface="Arial"/>
                <a:cs typeface="Arial"/>
              </a:rPr>
              <a:t>s</a:t>
            </a:r>
            <a:r>
              <a:rPr sz="2000" spc="-5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126117" y="3938015"/>
          <a:ext cx="8536304" cy="1125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2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95" dirty="0">
                          <a:latin typeface="Arial"/>
                          <a:cs typeface="Arial"/>
                        </a:rPr>
                        <a:t>2210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1800" spc="-95" dirty="0">
                          <a:latin typeface="Arial"/>
                          <a:cs typeface="Arial"/>
                        </a:rPr>
                        <a:t>7142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6280" marR="911860" indent="-626745">
                        <a:lnSpc>
                          <a:spcPct val="100000"/>
                        </a:lnSpc>
                        <a:spcBef>
                          <a:spcPts val="225"/>
                        </a:spcBef>
                        <a:tabLst>
                          <a:tab pos="3609975" algn="l"/>
                        </a:tabLst>
                      </a:pPr>
                      <a:r>
                        <a:rPr sz="1800" spc="-125" dirty="0">
                          <a:latin typeface="Arial"/>
                          <a:cs typeface="Arial"/>
                        </a:rPr>
                        <a:t>Frais 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recherches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et </a:t>
                      </a:r>
                      <a:r>
                        <a:rPr sz="1800" spc="-60" dirty="0">
                          <a:latin typeface="Arial"/>
                          <a:cs typeface="Arial"/>
                        </a:rPr>
                        <a:t>développement 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Imm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ili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ns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ll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es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du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32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800" spc="-95" dirty="0">
                          <a:latin typeface="Arial"/>
                          <a:cs typeface="Arial"/>
                        </a:rPr>
                        <a:t>54</a:t>
                      </a:r>
                      <a:r>
                        <a:rPr sz="18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</a:pPr>
                      <a:r>
                        <a:rPr sz="1800" spc="-95" dirty="0">
                          <a:latin typeface="Arial"/>
                          <a:cs typeface="Arial"/>
                        </a:rPr>
                        <a:t>54</a:t>
                      </a:r>
                      <a:r>
                        <a:rPr sz="18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95" dirty="0">
                          <a:latin typeface="Arial"/>
                          <a:cs typeface="Arial"/>
                        </a:rPr>
                        <a:t>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8BCDC4-D868-5703-DAAD-670B8F5B184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70</a:t>
            </a:fld>
            <a:endParaRPr lang="fr-FR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83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96984" y="612139"/>
            <a:ext cx="6515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70" dirty="0">
                <a:latin typeface="Arial"/>
                <a:cs typeface="Arial"/>
              </a:rPr>
              <a:t>Difficultés </a:t>
            </a:r>
            <a:r>
              <a:rPr sz="2800" spc="-215" dirty="0">
                <a:latin typeface="Arial"/>
                <a:cs typeface="Arial"/>
              </a:rPr>
              <a:t>comptables </a:t>
            </a:r>
            <a:r>
              <a:rPr sz="2800" spc="-170" dirty="0">
                <a:latin typeface="Arial"/>
                <a:cs typeface="Arial"/>
              </a:rPr>
              <a:t>relatives </a:t>
            </a:r>
            <a:r>
              <a:rPr sz="2800" spc="-225" dirty="0">
                <a:latin typeface="Arial"/>
                <a:cs typeface="Arial"/>
              </a:rPr>
              <a:t>aux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-220" dirty="0">
                <a:latin typeface="Arial"/>
                <a:cs typeface="Arial"/>
              </a:rPr>
              <a:t>logiciels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2649" y="1418335"/>
            <a:ext cx="29972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14" dirty="0">
                <a:latin typeface="Arial"/>
                <a:cs typeface="Arial"/>
              </a:rPr>
              <a:t>Différents </a:t>
            </a:r>
            <a:r>
              <a:rPr sz="2000" b="1" spc="-145" dirty="0">
                <a:latin typeface="Arial"/>
                <a:cs typeface="Arial"/>
              </a:rPr>
              <a:t>types </a:t>
            </a:r>
            <a:r>
              <a:rPr sz="2000" b="1" spc="-125" dirty="0">
                <a:latin typeface="Arial"/>
                <a:cs typeface="Arial"/>
              </a:rPr>
              <a:t>de</a:t>
            </a:r>
            <a:r>
              <a:rPr sz="2000" b="1" spc="-85" dirty="0">
                <a:latin typeface="Arial"/>
                <a:cs typeface="Arial"/>
              </a:rPr>
              <a:t> </a:t>
            </a:r>
            <a:r>
              <a:rPr sz="2000" b="1" spc="-155" dirty="0">
                <a:latin typeface="Arial"/>
                <a:cs typeface="Arial"/>
              </a:rPr>
              <a:t>logiciels: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627254" y="2188464"/>
            <a:ext cx="6146800" cy="1590040"/>
            <a:chOff x="2627254" y="2188464"/>
            <a:chExt cx="6146800" cy="1590040"/>
          </a:xfrm>
        </p:grpSpPr>
        <p:sp>
          <p:nvSpPr>
            <p:cNvPr id="6" name="object 6"/>
            <p:cNvSpPr/>
            <p:nvPr/>
          </p:nvSpPr>
          <p:spPr>
            <a:xfrm>
              <a:off x="7037705" y="3561600"/>
              <a:ext cx="76200" cy="216535"/>
            </a:xfrm>
            <a:custGeom>
              <a:avLst/>
              <a:gdLst/>
              <a:ahLst/>
              <a:cxnLst/>
              <a:rect l="l" t="t" r="r" b="b"/>
              <a:pathLst>
                <a:path w="76200" h="216535">
                  <a:moveTo>
                    <a:pt x="76200" y="213360"/>
                  </a:moveTo>
                  <a:lnTo>
                    <a:pt x="44196" y="213360"/>
                  </a:lnTo>
                  <a:lnTo>
                    <a:pt x="44196" y="0"/>
                  </a:lnTo>
                  <a:lnTo>
                    <a:pt x="32004" y="0"/>
                  </a:lnTo>
                  <a:lnTo>
                    <a:pt x="32004" y="213360"/>
                  </a:lnTo>
                  <a:lnTo>
                    <a:pt x="0" y="213360"/>
                  </a:lnTo>
                  <a:lnTo>
                    <a:pt x="1524" y="216408"/>
                  </a:lnTo>
                  <a:lnTo>
                    <a:pt x="74676" y="216408"/>
                  </a:lnTo>
                  <a:lnTo>
                    <a:pt x="76200" y="2133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33350" y="2194560"/>
              <a:ext cx="6134100" cy="855344"/>
            </a:xfrm>
            <a:custGeom>
              <a:avLst/>
              <a:gdLst/>
              <a:ahLst/>
              <a:cxnLst/>
              <a:rect l="l" t="t" r="r" b="b"/>
              <a:pathLst>
                <a:path w="6134100" h="855344">
                  <a:moveTo>
                    <a:pt x="12700" y="471300"/>
                  </a:moveTo>
                  <a:lnTo>
                    <a:pt x="12700" y="385170"/>
                  </a:lnTo>
                  <a:lnTo>
                    <a:pt x="0" y="395833"/>
                  </a:lnTo>
                  <a:lnTo>
                    <a:pt x="0" y="460644"/>
                  </a:lnTo>
                  <a:lnTo>
                    <a:pt x="12700" y="471300"/>
                  </a:lnTo>
                  <a:close/>
                </a:path>
                <a:path w="6134100" h="855344">
                  <a:moveTo>
                    <a:pt x="6108700" y="492376"/>
                  </a:moveTo>
                  <a:lnTo>
                    <a:pt x="6108700" y="364075"/>
                  </a:lnTo>
                  <a:lnTo>
                    <a:pt x="6096000" y="353649"/>
                  </a:lnTo>
                  <a:lnTo>
                    <a:pt x="6083300" y="343308"/>
                  </a:lnTo>
                  <a:lnTo>
                    <a:pt x="6057900" y="333056"/>
                  </a:lnTo>
                  <a:lnTo>
                    <a:pt x="6045200" y="322895"/>
                  </a:lnTo>
                  <a:lnTo>
                    <a:pt x="6019800" y="312830"/>
                  </a:lnTo>
                  <a:lnTo>
                    <a:pt x="6007100" y="302863"/>
                  </a:lnTo>
                  <a:lnTo>
                    <a:pt x="5981700" y="292998"/>
                  </a:lnTo>
                  <a:lnTo>
                    <a:pt x="5930900" y="273584"/>
                  </a:lnTo>
                  <a:lnTo>
                    <a:pt x="5880100" y="254616"/>
                  </a:lnTo>
                  <a:lnTo>
                    <a:pt x="5842000" y="245306"/>
                  </a:lnTo>
                  <a:lnTo>
                    <a:pt x="5816600" y="236118"/>
                  </a:lnTo>
                  <a:lnTo>
                    <a:pt x="5778500" y="227053"/>
                  </a:lnTo>
                  <a:lnTo>
                    <a:pt x="5740400" y="218116"/>
                  </a:lnTo>
                  <a:lnTo>
                    <a:pt x="5702300" y="209310"/>
                  </a:lnTo>
                  <a:lnTo>
                    <a:pt x="5664200" y="200637"/>
                  </a:lnTo>
                  <a:lnTo>
                    <a:pt x="5626100" y="192102"/>
                  </a:lnTo>
                  <a:lnTo>
                    <a:pt x="5588000" y="183706"/>
                  </a:lnTo>
                  <a:lnTo>
                    <a:pt x="5549900" y="175455"/>
                  </a:lnTo>
                  <a:lnTo>
                    <a:pt x="5499100" y="167350"/>
                  </a:lnTo>
                  <a:lnTo>
                    <a:pt x="5461000" y="159394"/>
                  </a:lnTo>
                  <a:lnTo>
                    <a:pt x="5410200" y="151593"/>
                  </a:lnTo>
                  <a:lnTo>
                    <a:pt x="5359400" y="143947"/>
                  </a:lnTo>
                  <a:lnTo>
                    <a:pt x="5308600" y="136461"/>
                  </a:lnTo>
                  <a:lnTo>
                    <a:pt x="5257800" y="129138"/>
                  </a:lnTo>
                  <a:lnTo>
                    <a:pt x="5207000" y="121982"/>
                  </a:lnTo>
                  <a:lnTo>
                    <a:pt x="5156200" y="114994"/>
                  </a:lnTo>
                  <a:lnTo>
                    <a:pt x="5105400" y="108179"/>
                  </a:lnTo>
                  <a:lnTo>
                    <a:pt x="5054600" y="101540"/>
                  </a:lnTo>
                  <a:lnTo>
                    <a:pt x="4991100" y="95080"/>
                  </a:lnTo>
                  <a:lnTo>
                    <a:pt x="4940300" y="88802"/>
                  </a:lnTo>
                  <a:lnTo>
                    <a:pt x="4876800" y="82710"/>
                  </a:lnTo>
                  <a:lnTo>
                    <a:pt x="4826000" y="76806"/>
                  </a:lnTo>
                  <a:lnTo>
                    <a:pt x="4762500" y="71095"/>
                  </a:lnTo>
                  <a:lnTo>
                    <a:pt x="4699000" y="65578"/>
                  </a:lnTo>
                  <a:lnTo>
                    <a:pt x="4635500" y="60260"/>
                  </a:lnTo>
                  <a:lnTo>
                    <a:pt x="4572000" y="55144"/>
                  </a:lnTo>
                  <a:lnTo>
                    <a:pt x="4508500" y="50233"/>
                  </a:lnTo>
                  <a:lnTo>
                    <a:pt x="4445000" y="45529"/>
                  </a:lnTo>
                  <a:lnTo>
                    <a:pt x="4381500" y="41037"/>
                  </a:lnTo>
                  <a:lnTo>
                    <a:pt x="4318000" y="36760"/>
                  </a:lnTo>
                  <a:lnTo>
                    <a:pt x="4241800" y="32700"/>
                  </a:lnTo>
                  <a:lnTo>
                    <a:pt x="4178300" y="28861"/>
                  </a:lnTo>
                  <a:lnTo>
                    <a:pt x="4102100" y="25247"/>
                  </a:lnTo>
                  <a:lnTo>
                    <a:pt x="4038600" y="21860"/>
                  </a:lnTo>
                  <a:lnTo>
                    <a:pt x="3962400" y="18704"/>
                  </a:lnTo>
                  <a:lnTo>
                    <a:pt x="3898900" y="15781"/>
                  </a:lnTo>
                  <a:lnTo>
                    <a:pt x="3822700" y="13096"/>
                  </a:lnTo>
                  <a:lnTo>
                    <a:pt x="3746500" y="10651"/>
                  </a:lnTo>
                  <a:lnTo>
                    <a:pt x="3670300" y="8450"/>
                  </a:lnTo>
                  <a:lnTo>
                    <a:pt x="3606800" y="6496"/>
                  </a:lnTo>
                  <a:lnTo>
                    <a:pt x="3530600" y="4792"/>
                  </a:lnTo>
                  <a:lnTo>
                    <a:pt x="3454400" y="3341"/>
                  </a:lnTo>
                  <a:lnTo>
                    <a:pt x="3378200" y="2147"/>
                  </a:lnTo>
                  <a:lnTo>
                    <a:pt x="3302000" y="1212"/>
                  </a:lnTo>
                  <a:lnTo>
                    <a:pt x="3225800" y="541"/>
                  </a:lnTo>
                  <a:lnTo>
                    <a:pt x="3149600" y="135"/>
                  </a:lnTo>
                  <a:lnTo>
                    <a:pt x="3060700" y="0"/>
                  </a:lnTo>
                  <a:lnTo>
                    <a:pt x="2984500" y="135"/>
                  </a:lnTo>
                  <a:lnTo>
                    <a:pt x="2908300" y="541"/>
                  </a:lnTo>
                  <a:lnTo>
                    <a:pt x="2832100" y="1212"/>
                  </a:lnTo>
                  <a:lnTo>
                    <a:pt x="2755900" y="2147"/>
                  </a:lnTo>
                  <a:lnTo>
                    <a:pt x="2679700" y="3341"/>
                  </a:lnTo>
                  <a:lnTo>
                    <a:pt x="2603500" y="4792"/>
                  </a:lnTo>
                  <a:lnTo>
                    <a:pt x="2527300" y="6496"/>
                  </a:lnTo>
                  <a:lnTo>
                    <a:pt x="2451100" y="8450"/>
                  </a:lnTo>
                  <a:lnTo>
                    <a:pt x="2387600" y="10651"/>
                  </a:lnTo>
                  <a:lnTo>
                    <a:pt x="2311400" y="13096"/>
                  </a:lnTo>
                  <a:lnTo>
                    <a:pt x="2235200" y="15781"/>
                  </a:lnTo>
                  <a:lnTo>
                    <a:pt x="2171700" y="18704"/>
                  </a:lnTo>
                  <a:lnTo>
                    <a:pt x="2095500" y="21860"/>
                  </a:lnTo>
                  <a:lnTo>
                    <a:pt x="2019300" y="25247"/>
                  </a:lnTo>
                  <a:lnTo>
                    <a:pt x="1955800" y="28861"/>
                  </a:lnTo>
                  <a:lnTo>
                    <a:pt x="1892300" y="32700"/>
                  </a:lnTo>
                  <a:lnTo>
                    <a:pt x="1816100" y="36760"/>
                  </a:lnTo>
                  <a:lnTo>
                    <a:pt x="1752600" y="41037"/>
                  </a:lnTo>
                  <a:lnTo>
                    <a:pt x="1689100" y="45529"/>
                  </a:lnTo>
                  <a:lnTo>
                    <a:pt x="1625600" y="50233"/>
                  </a:lnTo>
                  <a:lnTo>
                    <a:pt x="1562100" y="55144"/>
                  </a:lnTo>
                  <a:lnTo>
                    <a:pt x="1498600" y="60260"/>
                  </a:lnTo>
                  <a:lnTo>
                    <a:pt x="1435100" y="65578"/>
                  </a:lnTo>
                  <a:lnTo>
                    <a:pt x="1371600" y="71095"/>
                  </a:lnTo>
                  <a:lnTo>
                    <a:pt x="1308100" y="76806"/>
                  </a:lnTo>
                  <a:lnTo>
                    <a:pt x="1257300" y="82710"/>
                  </a:lnTo>
                  <a:lnTo>
                    <a:pt x="1193800" y="88802"/>
                  </a:lnTo>
                  <a:lnTo>
                    <a:pt x="1130300" y="95080"/>
                  </a:lnTo>
                  <a:lnTo>
                    <a:pt x="1079500" y="101540"/>
                  </a:lnTo>
                  <a:lnTo>
                    <a:pt x="1028700" y="108179"/>
                  </a:lnTo>
                  <a:lnTo>
                    <a:pt x="977900" y="114994"/>
                  </a:lnTo>
                  <a:lnTo>
                    <a:pt x="914400" y="121982"/>
                  </a:lnTo>
                  <a:lnTo>
                    <a:pt x="863600" y="129138"/>
                  </a:lnTo>
                  <a:lnTo>
                    <a:pt x="812800" y="136461"/>
                  </a:lnTo>
                  <a:lnTo>
                    <a:pt x="774700" y="143947"/>
                  </a:lnTo>
                  <a:lnTo>
                    <a:pt x="723900" y="151593"/>
                  </a:lnTo>
                  <a:lnTo>
                    <a:pt x="673100" y="159394"/>
                  </a:lnTo>
                  <a:lnTo>
                    <a:pt x="635000" y="167350"/>
                  </a:lnTo>
                  <a:lnTo>
                    <a:pt x="584200" y="175455"/>
                  </a:lnTo>
                  <a:lnTo>
                    <a:pt x="546100" y="183706"/>
                  </a:lnTo>
                  <a:lnTo>
                    <a:pt x="508000" y="192102"/>
                  </a:lnTo>
                  <a:lnTo>
                    <a:pt x="469900" y="200637"/>
                  </a:lnTo>
                  <a:lnTo>
                    <a:pt x="431800" y="209310"/>
                  </a:lnTo>
                  <a:lnTo>
                    <a:pt x="393700" y="218116"/>
                  </a:lnTo>
                  <a:lnTo>
                    <a:pt x="355600" y="227053"/>
                  </a:lnTo>
                  <a:lnTo>
                    <a:pt x="317500" y="236118"/>
                  </a:lnTo>
                  <a:lnTo>
                    <a:pt x="292100" y="245306"/>
                  </a:lnTo>
                  <a:lnTo>
                    <a:pt x="254000" y="254616"/>
                  </a:lnTo>
                  <a:lnTo>
                    <a:pt x="203200" y="273584"/>
                  </a:lnTo>
                  <a:lnTo>
                    <a:pt x="152400" y="292998"/>
                  </a:lnTo>
                  <a:lnTo>
                    <a:pt x="101600" y="312830"/>
                  </a:lnTo>
                  <a:lnTo>
                    <a:pt x="76200" y="333056"/>
                  </a:lnTo>
                  <a:lnTo>
                    <a:pt x="50800" y="343308"/>
                  </a:lnTo>
                  <a:lnTo>
                    <a:pt x="38100" y="353649"/>
                  </a:lnTo>
                  <a:lnTo>
                    <a:pt x="12700" y="374583"/>
                  </a:lnTo>
                  <a:lnTo>
                    <a:pt x="12700" y="481878"/>
                  </a:lnTo>
                  <a:lnTo>
                    <a:pt x="38100" y="502789"/>
                  </a:lnTo>
                  <a:lnTo>
                    <a:pt x="50800" y="513116"/>
                  </a:lnTo>
                  <a:lnTo>
                    <a:pt x="76200" y="523352"/>
                  </a:lnTo>
                  <a:lnTo>
                    <a:pt x="88900" y="533495"/>
                  </a:lnTo>
                  <a:lnTo>
                    <a:pt x="127000" y="553487"/>
                  </a:lnTo>
                  <a:lnTo>
                    <a:pt x="177800" y="573068"/>
                  </a:lnTo>
                  <a:lnTo>
                    <a:pt x="228600" y="592213"/>
                  </a:lnTo>
                  <a:lnTo>
                    <a:pt x="292100" y="610895"/>
                  </a:lnTo>
                  <a:lnTo>
                    <a:pt x="317500" y="620055"/>
                  </a:lnTo>
                  <a:lnTo>
                    <a:pt x="355600" y="629090"/>
                  </a:lnTo>
                  <a:lnTo>
                    <a:pt x="393700" y="637996"/>
                  </a:lnTo>
                  <a:lnTo>
                    <a:pt x="431800" y="646772"/>
                  </a:lnTo>
                  <a:lnTo>
                    <a:pt x="469900" y="655412"/>
                  </a:lnTo>
                  <a:lnTo>
                    <a:pt x="508000" y="663915"/>
                  </a:lnTo>
                  <a:lnTo>
                    <a:pt x="546100" y="672278"/>
                  </a:lnTo>
                  <a:lnTo>
                    <a:pt x="584200" y="680496"/>
                  </a:lnTo>
                  <a:lnTo>
                    <a:pt x="635000" y="688567"/>
                  </a:lnTo>
                  <a:lnTo>
                    <a:pt x="673100" y="696488"/>
                  </a:lnTo>
                  <a:lnTo>
                    <a:pt x="723900" y="704255"/>
                  </a:lnTo>
                  <a:lnTo>
                    <a:pt x="774700" y="711866"/>
                  </a:lnTo>
                  <a:lnTo>
                    <a:pt x="812800" y="719316"/>
                  </a:lnTo>
                  <a:lnTo>
                    <a:pt x="863600" y="726604"/>
                  </a:lnTo>
                  <a:lnTo>
                    <a:pt x="914400" y="733726"/>
                  </a:lnTo>
                  <a:lnTo>
                    <a:pt x="977900" y="740678"/>
                  </a:lnTo>
                  <a:lnTo>
                    <a:pt x="1028700" y="747458"/>
                  </a:lnTo>
                  <a:lnTo>
                    <a:pt x="1079500" y="754062"/>
                  </a:lnTo>
                  <a:lnTo>
                    <a:pt x="1130300" y="760488"/>
                  </a:lnTo>
                  <a:lnTo>
                    <a:pt x="1193800" y="766731"/>
                  </a:lnTo>
                  <a:lnTo>
                    <a:pt x="1257300" y="772789"/>
                  </a:lnTo>
                  <a:lnTo>
                    <a:pt x="1308100" y="778659"/>
                  </a:lnTo>
                  <a:lnTo>
                    <a:pt x="1371600" y="784338"/>
                  </a:lnTo>
                  <a:lnTo>
                    <a:pt x="1435100" y="789822"/>
                  </a:lnTo>
                  <a:lnTo>
                    <a:pt x="1498600" y="795108"/>
                  </a:lnTo>
                  <a:lnTo>
                    <a:pt x="1562100" y="800193"/>
                  </a:lnTo>
                  <a:lnTo>
                    <a:pt x="1625600" y="805075"/>
                  </a:lnTo>
                  <a:lnTo>
                    <a:pt x="1689100" y="809748"/>
                  </a:lnTo>
                  <a:lnTo>
                    <a:pt x="1752600" y="814212"/>
                  </a:lnTo>
                  <a:lnTo>
                    <a:pt x="1816100" y="818462"/>
                  </a:lnTo>
                  <a:lnTo>
                    <a:pt x="1892300" y="822495"/>
                  </a:lnTo>
                  <a:lnTo>
                    <a:pt x="1955800" y="826308"/>
                  </a:lnTo>
                  <a:lnTo>
                    <a:pt x="2019300" y="829898"/>
                  </a:lnTo>
                  <a:lnTo>
                    <a:pt x="2095500" y="833262"/>
                  </a:lnTo>
                  <a:lnTo>
                    <a:pt x="2171700" y="836396"/>
                  </a:lnTo>
                  <a:lnTo>
                    <a:pt x="2235200" y="839298"/>
                  </a:lnTo>
                  <a:lnTo>
                    <a:pt x="2311400" y="841964"/>
                  </a:lnTo>
                  <a:lnTo>
                    <a:pt x="2387600" y="844391"/>
                  </a:lnTo>
                  <a:lnTo>
                    <a:pt x="2451100" y="846576"/>
                  </a:lnTo>
                  <a:lnTo>
                    <a:pt x="2527300" y="848516"/>
                  </a:lnTo>
                  <a:lnTo>
                    <a:pt x="2603500" y="850208"/>
                  </a:lnTo>
                  <a:lnTo>
                    <a:pt x="2679700" y="851648"/>
                  </a:lnTo>
                  <a:lnTo>
                    <a:pt x="2755900" y="852833"/>
                  </a:lnTo>
                  <a:lnTo>
                    <a:pt x="2832100" y="853760"/>
                  </a:lnTo>
                  <a:lnTo>
                    <a:pt x="2908300" y="854427"/>
                  </a:lnTo>
                  <a:lnTo>
                    <a:pt x="2984500" y="854829"/>
                  </a:lnTo>
                  <a:lnTo>
                    <a:pt x="3060700" y="854964"/>
                  </a:lnTo>
                  <a:lnTo>
                    <a:pt x="3149600" y="854829"/>
                  </a:lnTo>
                  <a:lnTo>
                    <a:pt x="3225800" y="854427"/>
                  </a:lnTo>
                  <a:lnTo>
                    <a:pt x="3302000" y="853760"/>
                  </a:lnTo>
                  <a:lnTo>
                    <a:pt x="3378200" y="852833"/>
                  </a:lnTo>
                  <a:lnTo>
                    <a:pt x="3454400" y="851648"/>
                  </a:lnTo>
                  <a:lnTo>
                    <a:pt x="3530600" y="850208"/>
                  </a:lnTo>
                  <a:lnTo>
                    <a:pt x="3606800" y="848516"/>
                  </a:lnTo>
                  <a:lnTo>
                    <a:pt x="3670300" y="846576"/>
                  </a:lnTo>
                  <a:lnTo>
                    <a:pt x="3746500" y="844391"/>
                  </a:lnTo>
                  <a:lnTo>
                    <a:pt x="3822700" y="841964"/>
                  </a:lnTo>
                  <a:lnTo>
                    <a:pt x="3898900" y="839298"/>
                  </a:lnTo>
                  <a:lnTo>
                    <a:pt x="3962400" y="836396"/>
                  </a:lnTo>
                  <a:lnTo>
                    <a:pt x="4038600" y="833262"/>
                  </a:lnTo>
                  <a:lnTo>
                    <a:pt x="4102100" y="829898"/>
                  </a:lnTo>
                  <a:lnTo>
                    <a:pt x="4178300" y="826308"/>
                  </a:lnTo>
                  <a:lnTo>
                    <a:pt x="4241800" y="822495"/>
                  </a:lnTo>
                  <a:lnTo>
                    <a:pt x="4318000" y="818462"/>
                  </a:lnTo>
                  <a:lnTo>
                    <a:pt x="4381500" y="814212"/>
                  </a:lnTo>
                  <a:lnTo>
                    <a:pt x="4445000" y="809748"/>
                  </a:lnTo>
                  <a:lnTo>
                    <a:pt x="4508500" y="805075"/>
                  </a:lnTo>
                  <a:lnTo>
                    <a:pt x="4572000" y="800193"/>
                  </a:lnTo>
                  <a:lnTo>
                    <a:pt x="4635500" y="795108"/>
                  </a:lnTo>
                  <a:lnTo>
                    <a:pt x="4699000" y="789822"/>
                  </a:lnTo>
                  <a:lnTo>
                    <a:pt x="4762500" y="784338"/>
                  </a:lnTo>
                  <a:lnTo>
                    <a:pt x="4826000" y="778659"/>
                  </a:lnTo>
                  <a:lnTo>
                    <a:pt x="4876800" y="772789"/>
                  </a:lnTo>
                  <a:lnTo>
                    <a:pt x="4940300" y="766731"/>
                  </a:lnTo>
                  <a:lnTo>
                    <a:pt x="4991100" y="760488"/>
                  </a:lnTo>
                  <a:lnTo>
                    <a:pt x="5054600" y="754062"/>
                  </a:lnTo>
                  <a:lnTo>
                    <a:pt x="5105400" y="747458"/>
                  </a:lnTo>
                  <a:lnTo>
                    <a:pt x="5156200" y="740678"/>
                  </a:lnTo>
                  <a:lnTo>
                    <a:pt x="5207000" y="733726"/>
                  </a:lnTo>
                  <a:lnTo>
                    <a:pt x="5257800" y="726604"/>
                  </a:lnTo>
                  <a:lnTo>
                    <a:pt x="5308600" y="719316"/>
                  </a:lnTo>
                  <a:lnTo>
                    <a:pt x="5359400" y="711866"/>
                  </a:lnTo>
                  <a:lnTo>
                    <a:pt x="5410200" y="704255"/>
                  </a:lnTo>
                  <a:lnTo>
                    <a:pt x="5461000" y="696488"/>
                  </a:lnTo>
                  <a:lnTo>
                    <a:pt x="5499100" y="688567"/>
                  </a:lnTo>
                  <a:lnTo>
                    <a:pt x="5549900" y="680496"/>
                  </a:lnTo>
                  <a:lnTo>
                    <a:pt x="5588000" y="672278"/>
                  </a:lnTo>
                  <a:lnTo>
                    <a:pt x="5626100" y="663915"/>
                  </a:lnTo>
                  <a:lnTo>
                    <a:pt x="5664200" y="655412"/>
                  </a:lnTo>
                  <a:lnTo>
                    <a:pt x="5702300" y="646772"/>
                  </a:lnTo>
                  <a:lnTo>
                    <a:pt x="5740400" y="637996"/>
                  </a:lnTo>
                  <a:lnTo>
                    <a:pt x="5778500" y="629090"/>
                  </a:lnTo>
                  <a:lnTo>
                    <a:pt x="5816600" y="620055"/>
                  </a:lnTo>
                  <a:lnTo>
                    <a:pt x="5842000" y="610895"/>
                  </a:lnTo>
                  <a:lnTo>
                    <a:pt x="5880100" y="601613"/>
                  </a:lnTo>
                  <a:lnTo>
                    <a:pt x="5930900" y="582697"/>
                  </a:lnTo>
                  <a:lnTo>
                    <a:pt x="5981700" y="563331"/>
                  </a:lnTo>
                  <a:lnTo>
                    <a:pt x="6019800" y="543541"/>
                  </a:lnTo>
                  <a:lnTo>
                    <a:pt x="6045200" y="533495"/>
                  </a:lnTo>
                  <a:lnTo>
                    <a:pt x="6057900" y="523352"/>
                  </a:lnTo>
                  <a:lnTo>
                    <a:pt x="6083300" y="513116"/>
                  </a:lnTo>
                  <a:lnTo>
                    <a:pt x="6096000" y="502789"/>
                  </a:lnTo>
                  <a:lnTo>
                    <a:pt x="6108700" y="492376"/>
                  </a:lnTo>
                  <a:close/>
                </a:path>
                <a:path w="6134100" h="855344">
                  <a:moveTo>
                    <a:pt x="6134100" y="460644"/>
                  </a:moveTo>
                  <a:lnTo>
                    <a:pt x="6134100" y="395833"/>
                  </a:lnTo>
                  <a:lnTo>
                    <a:pt x="6108700" y="374583"/>
                  </a:lnTo>
                  <a:lnTo>
                    <a:pt x="6108700" y="481878"/>
                  </a:lnTo>
                  <a:lnTo>
                    <a:pt x="6134100" y="460644"/>
                  </a:lnTo>
                  <a:close/>
                </a:path>
              </a:pathLst>
            </a:custGeom>
            <a:solidFill>
              <a:srgbClr val="EEEC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27254" y="2188464"/>
              <a:ext cx="6146800" cy="868680"/>
            </a:xfrm>
            <a:custGeom>
              <a:avLst/>
              <a:gdLst/>
              <a:ahLst/>
              <a:cxnLst/>
              <a:rect l="l" t="t" r="r" b="b"/>
              <a:pathLst>
                <a:path w="6146800" h="868680">
                  <a:moveTo>
                    <a:pt x="6134100" y="403860"/>
                  </a:moveTo>
                  <a:lnTo>
                    <a:pt x="6134100" y="385572"/>
                  </a:lnTo>
                  <a:lnTo>
                    <a:pt x="6070600" y="332232"/>
                  </a:lnTo>
                  <a:lnTo>
                    <a:pt x="6045200" y="321564"/>
                  </a:lnTo>
                  <a:lnTo>
                    <a:pt x="6032500" y="310896"/>
                  </a:lnTo>
                  <a:lnTo>
                    <a:pt x="6007100" y="300228"/>
                  </a:lnTo>
                  <a:lnTo>
                    <a:pt x="5981700" y="291084"/>
                  </a:lnTo>
                  <a:lnTo>
                    <a:pt x="5956300" y="280416"/>
                  </a:lnTo>
                  <a:lnTo>
                    <a:pt x="5930900" y="271272"/>
                  </a:lnTo>
                  <a:lnTo>
                    <a:pt x="5905500" y="260604"/>
                  </a:lnTo>
                  <a:lnTo>
                    <a:pt x="5880100" y="251460"/>
                  </a:lnTo>
                  <a:lnTo>
                    <a:pt x="5803900" y="233172"/>
                  </a:lnTo>
                  <a:lnTo>
                    <a:pt x="5778500" y="224028"/>
                  </a:lnTo>
                  <a:lnTo>
                    <a:pt x="5702300" y="205740"/>
                  </a:lnTo>
                  <a:lnTo>
                    <a:pt x="5626100" y="188976"/>
                  </a:lnTo>
                  <a:lnTo>
                    <a:pt x="5448300" y="155448"/>
                  </a:lnTo>
                  <a:lnTo>
                    <a:pt x="5245100" y="124968"/>
                  </a:lnTo>
                  <a:lnTo>
                    <a:pt x="5143500" y="111252"/>
                  </a:lnTo>
                  <a:lnTo>
                    <a:pt x="5029200" y="97536"/>
                  </a:lnTo>
                  <a:lnTo>
                    <a:pt x="4914900" y="85344"/>
                  </a:lnTo>
                  <a:lnTo>
                    <a:pt x="4660900" y="60960"/>
                  </a:lnTo>
                  <a:lnTo>
                    <a:pt x="4533900" y="51816"/>
                  </a:lnTo>
                  <a:lnTo>
                    <a:pt x="4406900" y="41148"/>
                  </a:lnTo>
                  <a:lnTo>
                    <a:pt x="3987800" y="18288"/>
                  </a:lnTo>
                  <a:lnTo>
                    <a:pt x="3835400" y="13716"/>
                  </a:lnTo>
                  <a:lnTo>
                    <a:pt x="3695700" y="7620"/>
                  </a:lnTo>
                  <a:lnTo>
                    <a:pt x="3390900" y="1524"/>
                  </a:lnTo>
                  <a:lnTo>
                    <a:pt x="3225800" y="0"/>
                  </a:lnTo>
                  <a:lnTo>
                    <a:pt x="2908300" y="0"/>
                  </a:lnTo>
                  <a:lnTo>
                    <a:pt x="2755900" y="1524"/>
                  </a:lnTo>
                  <a:lnTo>
                    <a:pt x="2451100" y="7620"/>
                  </a:lnTo>
                  <a:lnTo>
                    <a:pt x="2298700" y="13716"/>
                  </a:lnTo>
                  <a:lnTo>
                    <a:pt x="2159000" y="18288"/>
                  </a:lnTo>
                  <a:lnTo>
                    <a:pt x="1739900" y="41148"/>
                  </a:lnTo>
                  <a:lnTo>
                    <a:pt x="1612900" y="51816"/>
                  </a:lnTo>
                  <a:lnTo>
                    <a:pt x="1473200" y="60960"/>
                  </a:lnTo>
                  <a:lnTo>
                    <a:pt x="1358900" y="73152"/>
                  </a:lnTo>
                  <a:lnTo>
                    <a:pt x="1231900" y="85344"/>
                  </a:lnTo>
                  <a:lnTo>
                    <a:pt x="1117600" y="97536"/>
                  </a:lnTo>
                  <a:lnTo>
                    <a:pt x="1003300" y="111252"/>
                  </a:lnTo>
                  <a:lnTo>
                    <a:pt x="901700" y="124968"/>
                  </a:lnTo>
                  <a:lnTo>
                    <a:pt x="698500" y="155448"/>
                  </a:lnTo>
                  <a:lnTo>
                    <a:pt x="520700" y="188976"/>
                  </a:lnTo>
                  <a:lnTo>
                    <a:pt x="444500" y="205740"/>
                  </a:lnTo>
                  <a:lnTo>
                    <a:pt x="368300" y="224028"/>
                  </a:lnTo>
                  <a:lnTo>
                    <a:pt x="304800" y="242316"/>
                  </a:lnTo>
                  <a:lnTo>
                    <a:pt x="266700" y="251460"/>
                  </a:lnTo>
                  <a:lnTo>
                    <a:pt x="241300" y="260604"/>
                  </a:lnTo>
                  <a:lnTo>
                    <a:pt x="215900" y="271272"/>
                  </a:lnTo>
                  <a:lnTo>
                    <a:pt x="177800" y="280416"/>
                  </a:lnTo>
                  <a:lnTo>
                    <a:pt x="165100" y="291084"/>
                  </a:lnTo>
                  <a:lnTo>
                    <a:pt x="139700" y="300228"/>
                  </a:lnTo>
                  <a:lnTo>
                    <a:pt x="88900" y="321564"/>
                  </a:lnTo>
                  <a:lnTo>
                    <a:pt x="63500" y="342900"/>
                  </a:lnTo>
                  <a:lnTo>
                    <a:pt x="38100" y="353568"/>
                  </a:lnTo>
                  <a:lnTo>
                    <a:pt x="25400" y="374904"/>
                  </a:lnTo>
                  <a:lnTo>
                    <a:pt x="12700" y="387096"/>
                  </a:lnTo>
                  <a:lnTo>
                    <a:pt x="0" y="397764"/>
                  </a:lnTo>
                  <a:lnTo>
                    <a:pt x="0" y="432816"/>
                  </a:lnTo>
                  <a:lnTo>
                    <a:pt x="846" y="433628"/>
                  </a:lnTo>
                  <a:lnTo>
                    <a:pt x="12700" y="423672"/>
                  </a:lnTo>
                  <a:lnTo>
                    <a:pt x="12700" y="403860"/>
                  </a:lnTo>
                  <a:lnTo>
                    <a:pt x="25400" y="393192"/>
                  </a:lnTo>
                  <a:lnTo>
                    <a:pt x="25400" y="384048"/>
                  </a:lnTo>
                  <a:lnTo>
                    <a:pt x="63500" y="352044"/>
                  </a:lnTo>
                  <a:lnTo>
                    <a:pt x="76200" y="342900"/>
                  </a:lnTo>
                  <a:lnTo>
                    <a:pt x="101600" y="332232"/>
                  </a:lnTo>
                  <a:lnTo>
                    <a:pt x="114300" y="321564"/>
                  </a:lnTo>
                  <a:lnTo>
                    <a:pt x="139700" y="312420"/>
                  </a:lnTo>
                  <a:lnTo>
                    <a:pt x="165100" y="301752"/>
                  </a:lnTo>
                  <a:lnTo>
                    <a:pt x="215900" y="283464"/>
                  </a:lnTo>
                  <a:lnTo>
                    <a:pt x="241300" y="272796"/>
                  </a:lnTo>
                  <a:lnTo>
                    <a:pt x="304800" y="254508"/>
                  </a:lnTo>
                  <a:lnTo>
                    <a:pt x="342900" y="245364"/>
                  </a:lnTo>
                  <a:lnTo>
                    <a:pt x="406400" y="227076"/>
                  </a:lnTo>
                  <a:lnTo>
                    <a:pt x="444500" y="217932"/>
                  </a:lnTo>
                  <a:lnTo>
                    <a:pt x="520700" y="201168"/>
                  </a:lnTo>
                  <a:lnTo>
                    <a:pt x="698500" y="167640"/>
                  </a:lnTo>
                  <a:lnTo>
                    <a:pt x="901700" y="137160"/>
                  </a:lnTo>
                  <a:lnTo>
                    <a:pt x="1003300" y="123444"/>
                  </a:lnTo>
                  <a:lnTo>
                    <a:pt x="1117600" y="109728"/>
                  </a:lnTo>
                  <a:lnTo>
                    <a:pt x="1231900" y="97536"/>
                  </a:lnTo>
                  <a:lnTo>
                    <a:pt x="1358900" y="85344"/>
                  </a:lnTo>
                  <a:lnTo>
                    <a:pt x="1473200" y="74676"/>
                  </a:lnTo>
                  <a:lnTo>
                    <a:pt x="1612900" y="64008"/>
                  </a:lnTo>
                  <a:lnTo>
                    <a:pt x="1739900" y="54864"/>
                  </a:lnTo>
                  <a:lnTo>
                    <a:pt x="1879600" y="45720"/>
                  </a:lnTo>
                  <a:lnTo>
                    <a:pt x="2019300" y="38100"/>
                  </a:lnTo>
                  <a:lnTo>
                    <a:pt x="2298700" y="25908"/>
                  </a:lnTo>
                  <a:lnTo>
                    <a:pt x="2603500" y="16764"/>
                  </a:lnTo>
                  <a:lnTo>
                    <a:pt x="2755900" y="15240"/>
                  </a:lnTo>
                  <a:lnTo>
                    <a:pt x="2908300" y="12192"/>
                  </a:lnTo>
                  <a:lnTo>
                    <a:pt x="3225800" y="12192"/>
                  </a:lnTo>
                  <a:lnTo>
                    <a:pt x="3390900" y="15240"/>
                  </a:lnTo>
                  <a:lnTo>
                    <a:pt x="3543300" y="16764"/>
                  </a:lnTo>
                  <a:lnTo>
                    <a:pt x="3695700" y="21336"/>
                  </a:lnTo>
                  <a:lnTo>
                    <a:pt x="3835400" y="25908"/>
                  </a:lnTo>
                  <a:lnTo>
                    <a:pt x="3987800" y="32004"/>
                  </a:lnTo>
                  <a:lnTo>
                    <a:pt x="4127500" y="38100"/>
                  </a:lnTo>
                  <a:lnTo>
                    <a:pt x="4267200" y="45720"/>
                  </a:lnTo>
                  <a:lnTo>
                    <a:pt x="4406900" y="54864"/>
                  </a:lnTo>
                  <a:lnTo>
                    <a:pt x="4533900" y="64008"/>
                  </a:lnTo>
                  <a:lnTo>
                    <a:pt x="4787900" y="85344"/>
                  </a:lnTo>
                  <a:lnTo>
                    <a:pt x="4902200" y="97536"/>
                  </a:lnTo>
                  <a:lnTo>
                    <a:pt x="5029200" y="109728"/>
                  </a:lnTo>
                  <a:lnTo>
                    <a:pt x="5130800" y="123444"/>
                  </a:lnTo>
                  <a:lnTo>
                    <a:pt x="5245100" y="137160"/>
                  </a:lnTo>
                  <a:lnTo>
                    <a:pt x="5346700" y="152400"/>
                  </a:lnTo>
                  <a:lnTo>
                    <a:pt x="5435600" y="167640"/>
                  </a:lnTo>
                  <a:lnTo>
                    <a:pt x="5537200" y="184404"/>
                  </a:lnTo>
                  <a:lnTo>
                    <a:pt x="5613400" y="201168"/>
                  </a:lnTo>
                  <a:lnTo>
                    <a:pt x="5702300" y="217932"/>
                  </a:lnTo>
                  <a:lnTo>
                    <a:pt x="5740400" y="227076"/>
                  </a:lnTo>
                  <a:lnTo>
                    <a:pt x="5803900" y="245364"/>
                  </a:lnTo>
                  <a:lnTo>
                    <a:pt x="5842000" y="254508"/>
                  </a:lnTo>
                  <a:lnTo>
                    <a:pt x="5905500" y="272796"/>
                  </a:lnTo>
                  <a:lnTo>
                    <a:pt x="5930900" y="283464"/>
                  </a:lnTo>
                  <a:lnTo>
                    <a:pt x="5981700" y="301752"/>
                  </a:lnTo>
                  <a:lnTo>
                    <a:pt x="6007100" y="312420"/>
                  </a:lnTo>
                  <a:lnTo>
                    <a:pt x="6019800" y="323088"/>
                  </a:lnTo>
                  <a:lnTo>
                    <a:pt x="6045200" y="332232"/>
                  </a:lnTo>
                  <a:lnTo>
                    <a:pt x="6057900" y="342900"/>
                  </a:lnTo>
                  <a:lnTo>
                    <a:pt x="6083300" y="353568"/>
                  </a:lnTo>
                  <a:lnTo>
                    <a:pt x="6096000" y="362712"/>
                  </a:lnTo>
                  <a:lnTo>
                    <a:pt x="6108700" y="373380"/>
                  </a:lnTo>
                  <a:lnTo>
                    <a:pt x="6121400" y="394716"/>
                  </a:lnTo>
                  <a:lnTo>
                    <a:pt x="6134100" y="403860"/>
                  </a:lnTo>
                  <a:close/>
                </a:path>
                <a:path w="6146800" h="868680">
                  <a:moveTo>
                    <a:pt x="846" y="433628"/>
                  </a:moveTo>
                  <a:lnTo>
                    <a:pt x="0" y="432816"/>
                  </a:lnTo>
                  <a:lnTo>
                    <a:pt x="0" y="434340"/>
                  </a:lnTo>
                  <a:lnTo>
                    <a:pt x="846" y="433628"/>
                  </a:lnTo>
                  <a:close/>
                </a:path>
                <a:path w="6146800" h="868680">
                  <a:moveTo>
                    <a:pt x="25400" y="492252"/>
                  </a:moveTo>
                  <a:lnTo>
                    <a:pt x="25400" y="473964"/>
                  </a:lnTo>
                  <a:lnTo>
                    <a:pt x="12700" y="463296"/>
                  </a:lnTo>
                  <a:lnTo>
                    <a:pt x="12700" y="445008"/>
                  </a:lnTo>
                  <a:lnTo>
                    <a:pt x="846" y="433628"/>
                  </a:lnTo>
                  <a:lnTo>
                    <a:pt x="0" y="434340"/>
                  </a:lnTo>
                  <a:lnTo>
                    <a:pt x="0" y="470916"/>
                  </a:lnTo>
                  <a:lnTo>
                    <a:pt x="25400" y="492252"/>
                  </a:lnTo>
                  <a:close/>
                </a:path>
                <a:path w="6146800" h="868680">
                  <a:moveTo>
                    <a:pt x="6134100" y="481584"/>
                  </a:moveTo>
                  <a:lnTo>
                    <a:pt x="6134100" y="463296"/>
                  </a:lnTo>
                  <a:lnTo>
                    <a:pt x="6108700" y="484632"/>
                  </a:lnTo>
                  <a:lnTo>
                    <a:pt x="6108700" y="493776"/>
                  </a:lnTo>
                  <a:lnTo>
                    <a:pt x="6083300" y="515112"/>
                  </a:lnTo>
                  <a:lnTo>
                    <a:pt x="6057900" y="525780"/>
                  </a:lnTo>
                  <a:lnTo>
                    <a:pt x="6045200" y="534924"/>
                  </a:lnTo>
                  <a:lnTo>
                    <a:pt x="6019800" y="545592"/>
                  </a:lnTo>
                  <a:lnTo>
                    <a:pt x="6007100" y="554736"/>
                  </a:lnTo>
                  <a:lnTo>
                    <a:pt x="5981700" y="565404"/>
                  </a:lnTo>
                  <a:lnTo>
                    <a:pt x="5956300" y="574548"/>
                  </a:lnTo>
                  <a:lnTo>
                    <a:pt x="5930900" y="585216"/>
                  </a:lnTo>
                  <a:lnTo>
                    <a:pt x="5905500" y="594360"/>
                  </a:lnTo>
                  <a:lnTo>
                    <a:pt x="5842000" y="612648"/>
                  </a:lnTo>
                  <a:lnTo>
                    <a:pt x="5765800" y="630936"/>
                  </a:lnTo>
                  <a:lnTo>
                    <a:pt x="5702300" y="649224"/>
                  </a:lnTo>
                  <a:lnTo>
                    <a:pt x="5613400" y="667512"/>
                  </a:lnTo>
                  <a:lnTo>
                    <a:pt x="5537200" y="684276"/>
                  </a:lnTo>
                  <a:lnTo>
                    <a:pt x="5435600" y="699516"/>
                  </a:lnTo>
                  <a:lnTo>
                    <a:pt x="5346700" y="714756"/>
                  </a:lnTo>
                  <a:lnTo>
                    <a:pt x="5245100" y="729996"/>
                  </a:lnTo>
                  <a:lnTo>
                    <a:pt x="5130800" y="743712"/>
                  </a:lnTo>
                  <a:lnTo>
                    <a:pt x="5029200" y="757428"/>
                  </a:lnTo>
                  <a:lnTo>
                    <a:pt x="4902200" y="771144"/>
                  </a:lnTo>
                  <a:lnTo>
                    <a:pt x="4787900" y="781812"/>
                  </a:lnTo>
                  <a:lnTo>
                    <a:pt x="4660900" y="794004"/>
                  </a:lnTo>
                  <a:lnTo>
                    <a:pt x="4533900" y="803148"/>
                  </a:lnTo>
                  <a:lnTo>
                    <a:pt x="4406900" y="813816"/>
                  </a:lnTo>
                  <a:lnTo>
                    <a:pt x="3987800" y="836676"/>
                  </a:lnTo>
                  <a:lnTo>
                    <a:pt x="3835400" y="841248"/>
                  </a:lnTo>
                  <a:lnTo>
                    <a:pt x="3695700" y="847344"/>
                  </a:lnTo>
                  <a:lnTo>
                    <a:pt x="3390900" y="853440"/>
                  </a:lnTo>
                  <a:lnTo>
                    <a:pt x="3225800" y="854964"/>
                  </a:lnTo>
                  <a:lnTo>
                    <a:pt x="2908300" y="854964"/>
                  </a:lnTo>
                  <a:lnTo>
                    <a:pt x="2755900" y="853440"/>
                  </a:lnTo>
                  <a:lnTo>
                    <a:pt x="2451100" y="847344"/>
                  </a:lnTo>
                  <a:lnTo>
                    <a:pt x="2298700" y="841248"/>
                  </a:lnTo>
                  <a:lnTo>
                    <a:pt x="2159000" y="836676"/>
                  </a:lnTo>
                  <a:lnTo>
                    <a:pt x="1739900" y="813816"/>
                  </a:lnTo>
                  <a:lnTo>
                    <a:pt x="1612900" y="803148"/>
                  </a:lnTo>
                  <a:lnTo>
                    <a:pt x="1473200" y="794004"/>
                  </a:lnTo>
                  <a:lnTo>
                    <a:pt x="1358900" y="781812"/>
                  </a:lnTo>
                  <a:lnTo>
                    <a:pt x="1231900" y="771144"/>
                  </a:lnTo>
                  <a:lnTo>
                    <a:pt x="1003300" y="743712"/>
                  </a:lnTo>
                  <a:lnTo>
                    <a:pt x="901700" y="729996"/>
                  </a:lnTo>
                  <a:lnTo>
                    <a:pt x="698500" y="699516"/>
                  </a:lnTo>
                  <a:lnTo>
                    <a:pt x="609600" y="684276"/>
                  </a:lnTo>
                  <a:lnTo>
                    <a:pt x="520700" y="667512"/>
                  </a:lnTo>
                  <a:lnTo>
                    <a:pt x="406400" y="640080"/>
                  </a:lnTo>
                  <a:lnTo>
                    <a:pt x="342900" y="621792"/>
                  </a:lnTo>
                  <a:lnTo>
                    <a:pt x="304800" y="612648"/>
                  </a:lnTo>
                  <a:lnTo>
                    <a:pt x="241300" y="594360"/>
                  </a:lnTo>
                  <a:lnTo>
                    <a:pt x="215900" y="585216"/>
                  </a:lnTo>
                  <a:lnTo>
                    <a:pt x="190500" y="574548"/>
                  </a:lnTo>
                  <a:lnTo>
                    <a:pt x="165100" y="565404"/>
                  </a:lnTo>
                  <a:lnTo>
                    <a:pt x="139700" y="554736"/>
                  </a:lnTo>
                  <a:lnTo>
                    <a:pt x="114300" y="545592"/>
                  </a:lnTo>
                  <a:lnTo>
                    <a:pt x="76200" y="524256"/>
                  </a:lnTo>
                  <a:lnTo>
                    <a:pt x="63500" y="515112"/>
                  </a:lnTo>
                  <a:lnTo>
                    <a:pt x="25400" y="483108"/>
                  </a:lnTo>
                  <a:lnTo>
                    <a:pt x="25400" y="504444"/>
                  </a:lnTo>
                  <a:lnTo>
                    <a:pt x="38100" y="515112"/>
                  </a:lnTo>
                  <a:lnTo>
                    <a:pt x="63500" y="525780"/>
                  </a:lnTo>
                  <a:lnTo>
                    <a:pt x="88900" y="547116"/>
                  </a:lnTo>
                  <a:lnTo>
                    <a:pt x="114300" y="556260"/>
                  </a:lnTo>
                  <a:lnTo>
                    <a:pt x="165100" y="577596"/>
                  </a:lnTo>
                  <a:lnTo>
                    <a:pt x="177800" y="586740"/>
                  </a:lnTo>
                  <a:lnTo>
                    <a:pt x="215900" y="597408"/>
                  </a:lnTo>
                  <a:lnTo>
                    <a:pt x="266700" y="615696"/>
                  </a:lnTo>
                  <a:lnTo>
                    <a:pt x="304800" y="624840"/>
                  </a:lnTo>
                  <a:lnTo>
                    <a:pt x="330200" y="633984"/>
                  </a:lnTo>
                  <a:lnTo>
                    <a:pt x="368300" y="644652"/>
                  </a:lnTo>
                  <a:lnTo>
                    <a:pt x="406400" y="652272"/>
                  </a:lnTo>
                  <a:lnTo>
                    <a:pt x="520700" y="679704"/>
                  </a:lnTo>
                  <a:lnTo>
                    <a:pt x="609600" y="696468"/>
                  </a:lnTo>
                  <a:lnTo>
                    <a:pt x="698500" y="711708"/>
                  </a:lnTo>
                  <a:lnTo>
                    <a:pt x="800100" y="728472"/>
                  </a:lnTo>
                  <a:lnTo>
                    <a:pt x="901700" y="742188"/>
                  </a:lnTo>
                  <a:lnTo>
                    <a:pt x="1003300" y="757428"/>
                  </a:lnTo>
                  <a:lnTo>
                    <a:pt x="1117600" y="769620"/>
                  </a:lnTo>
                  <a:lnTo>
                    <a:pt x="1231900" y="783336"/>
                  </a:lnTo>
                  <a:lnTo>
                    <a:pt x="1358900" y="795528"/>
                  </a:lnTo>
                  <a:lnTo>
                    <a:pt x="1473200" y="806196"/>
                  </a:lnTo>
                  <a:lnTo>
                    <a:pt x="1612900" y="816864"/>
                  </a:lnTo>
                  <a:lnTo>
                    <a:pt x="1739900" y="826008"/>
                  </a:lnTo>
                  <a:lnTo>
                    <a:pt x="1879600" y="835152"/>
                  </a:lnTo>
                  <a:lnTo>
                    <a:pt x="2019300" y="842772"/>
                  </a:lnTo>
                  <a:lnTo>
                    <a:pt x="2298700" y="854964"/>
                  </a:lnTo>
                  <a:lnTo>
                    <a:pt x="2451100" y="859536"/>
                  </a:lnTo>
                  <a:lnTo>
                    <a:pt x="2755900" y="865632"/>
                  </a:lnTo>
                  <a:lnTo>
                    <a:pt x="2908300" y="867156"/>
                  </a:lnTo>
                  <a:lnTo>
                    <a:pt x="3073400" y="868680"/>
                  </a:lnTo>
                  <a:lnTo>
                    <a:pt x="3225800" y="867156"/>
                  </a:lnTo>
                  <a:lnTo>
                    <a:pt x="3390900" y="865632"/>
                  </a:lnTo>
                  <a:lnTo>
                    <a:pt x="3695700" y="859536"/>
                  </a:lnTo>
                  <a:lnTo>
                    <a:pt x="3835400" y="854964"/>
                  </a:lnTo>
                  <a:lnTo>
                    <a:pt x="3987800" y="848868"/>
                  </a:lnTo>
                  <a:lnTo>
                    <a:pt x="4127500" y="842772"/>
                  </a:lnTo>
                  <a:lnTo>
                    <a:pt x="4267200" y="835152"/>
                  </a:lnTo>
                  <a:lnTo>
                    <a:pt x="4406900" y="826008"/>
                  </a:lnTo>
                  <a:lnTo>
                    <a:pt x="4533900" y="816864"/>
                  </a:lnTo>
                  <a:lnTo>
                    <a:pt x="4787900" y="795528"/>
                  </a:lnTo>
                  <a:lnTo>
                    <a:pt x="4914900" y="783336"/>
                  </a:lnTo>
                  <a:lnTo>
                    <a:pt x="5029200" y="769620"/>
                  </a:lnTo>
                  <a:lnTo>
                    <a:pt x="5143500" y="757428"/>
                  </a:lnTo>
                  <a:lnTo>
                    <a:pt x="5245100" y="742188"/>
                  </a:lnTo>
                  <a:lnTo>
                    <a:pt x="5346700" y="728472"/>
                  </a:lnTo>
                  <a:lnTo>
                    <a:pt x="5448300" y="711708"/>
                  </a:lnTo>
                  <a:lnTo>
                    <a:pt x="5537200" y="696468"/>
                  </a:lnTo>
                  <a:lnTo>
                    <a:pt x="5626100" y="679704"/>
                  </a:lnTo>
                  <a:lnTo>
                    <a:pt x="5778500" y="643128"/>
                  </a:lnTo>
                  <a:lnTo>
                    <a:pt x="5803900" y="633984"/>
                  </a:lnTo>
                  <a:lnTo>
                    <a:pt x="5880100" y="615696"/>
                  </a:lnTo>
                  <a:lnTo>
                    <a:pt x="5930900" y="597408"/>
                  </a:lnTo>
                  <a:lnTo>
                    <a:pt x="5956300" y="586740"/>
                  </a:lnTo>
                  <a:lnTo>
                    <a:pt x="5981700" y="577596"/>
                  </a:lnTo>
                  <a:lnTo>
                    <a:pt x="6032500" y="556260"/>
                  </a:lnTo>
                  <a:lnTo>
                    <a:pt x="6045200" y="545592"/>
                  </a:lnTo>
                  <a:lnTo>
                    <a:pt x="6070600" y="536448"/>
                  </a:lnTo>
                  <a:lnTo>
                    <a:pt x="6096000" y="515112"/>
                  </a:lnTo>
                  <a:lnTo>
                    <a:pt x="6108700" y="502920"/>
                  </a:lnTo>
                  <a:lnTo>
                    <a:pt x="6134100" y="481584"/>
                  </a:lnTo>
                  <a:close/>
                </a:path>
                <a:path w="6146800" h="868680">
                  <a:moveTo>
                    <a:pt x="6146800" y="458724"/>
                  </a:moveTo>
                  <a:lnTo>
                    <a:pt x="6146800" y="409956"/>
                  </a:lnTo>
                  <a:lnTo>
                    <a:pt x="6134100" y="397764"/>
                  </a:lnTo>
                  <a:lnTo>
                    <a:pt x="6134100" y="469392"/>
                  </a:lnTo>
                  <a:lnTo>
                    <a:pt x="6146800" y="4587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074808" y="2469894"/>
            <a:ext cx="5260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Verdana"/>
                <a:cs typeface="Verdana"/>
              </a:rPr>
              <a:t>Les </a:t>
            </a:r>
            <a:r>
              <a:rPr sz="1800" b="1" spc="-5" dirty="0">
                <a:latin typeface="Verdana"/>
                <a:cs typeface="Verdana"/>
              </a:rPr>
              <a:t>logiciels peuvent avoir </a:t>
            </a:r>
            <a:r>
              <a:rPr sz="1800" b="1" dirty="0">
                <a:latin typeface="Verdana"/>
                <a:cs typeface="Verdana"/>
              </a:rPr>
              <a:t>deux </a:t>
            </a:r>
            <a:r>
              <a:rPr sz="1800" b="1" spc="-5" dirty="0">
                <a:latin typeface="Verdana"/>
                <a:cs typeface="Verdana"/>
              </a:rPr>
              <a:t>origines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20961" y="3049524"/>
            <a:ext cx="8647430" cy="3535679"/>
            <a:chOff x="1020961" y="3049524"/>
            <a:chExt cx="8647430" cy="3535679"/>
          </a:xfrm>
        </p:grpSpPr>
        <p:sp>
          <p:nvSpPr>
            <p:cNvPr id="11" name="object 11"/>
            <p:cNvSpPr/>
            <p:nvPr/>
          </p:nvSpPr>
          <p:spPr>
            <a:xfrm>
              <a:off x="3474593" y="3049536"/>
              <a:ext cx="3601720" cy="510540"/>
            </a:xfrm>
            <a:custGeom>
              <a:avLst/>
              <a:gdLst/>
              <a:ahLst/>
              <a:cxnLst/>
              <a:rect l="l" t="t" r="r" b="b"/>
              <a:pathLst>
                <a:path w="3601720" h="510539">
                  <a:moveTo>
                    <a:pt x="3601212" y="496811"/>
                  </a:moveTo>
                  <a:lnTo>
                    <a:pt x="1948434" y="496811"/>
                  </a:lnTo>
                  <a:lnTo>
                    <a:pt x="1952244" y="489204"/>
                  </a:lnTo>
                  <a:lnTo>
                    <a:pt x="1982724" y="428244"/>
                  </a:lnTo>
                  <a:lnTo>
                    <a:pt x="1952244" y="428244"/>
                  </a:lnTo>
                  <a:lnTo>
                    <a:pt x="1952244" y="0"/>
                  </a:lnTo>
                  <a:lnTo>
                    <a:pt x="1938528" y="0"/>
                  </a:lnTo>
                  <a:lnTo>
                    <a:pt x="1938528" y="428244"/>
                  </a:lnTo>
                  <a:lnTo>
                    <a:pt x="1906524" y="428244"/>
                  </a:lnTo>
                  <a:lnTo>
                    <a:pt x="1938528" y="492252"/>
                  </a:lnTo>
                  <a:lnTo>
                    <a:pt x="1940801" y="496811"/>
                  </a:lnTo>
                  <a:lnTo>
                    <a:pt x="0" y="496811"/>
                  </a:lnTo>
                  <a:lnTo>
                    <a:pt x="0" y="510527"/>
                  </a:lnTo>
                  <a:lnTo>
                    <a:pt x="3601212" y="510527"/>
                  </a:lnTo>
                  <a:lnTo>
                    <a:pt x="3601212" y="4968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20961" y="3553968"/>
              <a:ext cx="8647173" cy="30312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664852" y="3824730"/>
            <a:ext cx="16167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Verdana"/>
                <a:cs typeface="Verdana"/>
              </a:rPr>
              <a:t>Acquisition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21511" y="3817110"/>
            <a:ext cx="12357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Verdana"/>
                <a:cs typeface="Verdana"/>
              </a:rPr>
              <a:t>C</a:t>
            </a:r>
            <a:r>
              <a:rPr sz="2000" b="1" spc="-5" dirty="0">
                <a:latin typeface="Verdana"/>
                <a:cs typeface="Verdana"/>
              </a:rPr>
              <a:t>r</a:t>
            </a:r>
            <a:r>
              <a:rPr sz="2000" b="1" dirty="0">
                <a:latin typeface="Verdana"/>
                <a:cs typeface="Verdana"/>
              </a:rPr>
              <a:t>é</a:t>
            </a:r>
            <a:r>
              <a:rPr sz="2000" b="1" spc="5" dirty="0">
                <a:latin typeface="Verdana"/>
                <a:cs typeface="Verdana"/>
              </a:rPr>
              <a:t>a</a:t>
            </a:r>
            <a:r>
              <a:rPr sz="2000" b="1" spc="-5" dirty="0">
                <a:latin typeface="Verdana"/>
                <a:cs typeface="Verdana"/>
              </a:rPr>
              <a:t>ti</a:t>
            </a:r>
            <a:r>
              <a:rPr sz="2000" b="1" dirty="0">
                <a:latin typeface="Verdana"/>
                <a:cs typeface="Verdana"/>
              </a:rPr>
              <a:t>on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10957" y="4568442"/>
            <a:ext cx="15074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265" marR="81280"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Verdana"/>
                <a:cs typeface="Verdana"/>
              </a:rPr>
              <a:t>Logiciels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destinés  </a:t>
            </a:r>
            <a:r>
              <a:rPr sz="1200" dirty="0">
                <a:latin typeface="Verdana"/>
                <a:cs typeface="Verdana"/>
              </a:rPr>
              <a:t>à </a:t>
            </a:r>
            <a:r>
              <a:rPr sz="1200" spc="-5" dirty="0">
                <a:latin typeface="Verdana"/>
                <a:cs typeface="Verdana"/>
              </a:rPr>
              <a:t>la vente:  </a:t>
            </a:r>
            <a:r>
              <a:rPr sz="1200" spc="-25" dirty="0">
                <a:latin typeface="Verdana"/>
                <a:cs typeface="Verdana"/>
              </a:rPr>
              <a:t>Traités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comme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latin typeface="Verdana"/>
                <a:cs typeface="Verdana"/>
              </a:rPr>
              <a:t>Une</a:t>
            </a:r>
            <a:r>
              <a:rPr sz="1200" b="1" spc="-60" dirty="0">
                <a:latin typeface="Verdana"/>
                <a:cs typeface="Verdana"/>
              </a:rPr>
              <a:t> </a:t>
            </a:r>
            <a:r>
              <a:rPr sz="1200" b="1" spc="-5" dirty="0">
                <a:latin typeface="Verdana"/>
                <a:cs typeface="Verdana"/>
              </a:rPr>
              <a:t>marchandise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64439" y="4544058"/>
            <a:ext cx="14928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Verdana"/>
                <a:cs typeface="Verdana"/>
              </a:rPr>
              <a:t>Destinés </a:t>
            </a:r>
            <a:r>
              <a:rPr sz="1200" dirty="0">
                <a:latin typeface="Verdana"/>
                <a:cs typeface="Verdana"/>
              </a:rPr>
              <a:t>à </a:t>
            </a:r>
            <a:r>
              <a:rPr sz="1200" spc="-5" dirty="0">
                <a:latin typeface="Verdana"/>
                <a:cs typeface="Verdana"/>
              </a:rPr>
              <a:t>la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vente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latin typeface="Verdana"/>
                <a:cs typeface="Verdana"/>
              </a:rPr>
              <a:t>Production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31196" y="4547106"/>
            <a:ext cx="1697989" cy="72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Verdana"/>
                <a:cs typeface="Verdana"/>
              </a:rPr>
              <a:t>Logiciels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destinés</a:t>
            </a:r>
            <a:endParaRPr sz="1200">
              <a:latin typeface="Verdana"/>
              <a:cs typeface="Verdana"/>
            </a:endParaRPr>
          </a:p>
          <a:p>
            <a:pPr marL="12700" marR="5080" algn="ctr">
              <a:lnSpc>
                <a:spcPct val="100000"/>
              </a:lnSpc>
            </a:pPr>
            <a:r>
              <a:rPr sz="1200" dirty="0">
                <a:latin typeface="Verdana"/>
                <a:cs typeface="Verdana"/>
              </a:rPr>
              <a:t>à des </a:t>
            </a:r>
            <a:r>
              <a:rPr sz="1200" spc="-5" dirty="0">
                <a:latin typeface="Verdana"/>
                <a:cs typeface="Verdana"/>
              </a:rPr>
              <a:t>usages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internes  </a:t>
            </a:r>
            <a:r>
              <a:rPr sz="1200" b="1" spc="-5" dirty="0">
                <a:latin typeface="Verdana"/>
                <a:cs typeface="Verdana"/>
              </a:rPr>
              <a:t>Immobilisations  </a:t>
            </a:r>
            <a:r>
              <a:rPr sz="1000" b="1" spc="-10" dirty="0">
                <a:latin typeface="Verdana"/>
                <a:cs typeface="Verdana"/>
              </a:rPr>
              <a:t>Brevets</a:t>
            </a:r>
            <a:r>
              <a:rPr sz="1000" b="1" spc="-25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droits…..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32734" y="4547106"/>
            <a:ext cx="1598930" cy="72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Verdana"/>
                <a:cs typeface="Verdana"/>
              </a:rPr>
              <a:t>Destinés aux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usages  Internes:  </a:t>
            </a:r>
            <a:r>
              <a:rPr sz="1200" b="1" spc="-5" dirty="0">
                <a:latin typeface="Verdana"/>
                <a:cs typeface="Verdana"/>
              </a:rPr>
              <a:t>Immobilisations  </a:t>
            </a:r>
            <a:r>
              <a:rPr sz="1000" b="1" spc="-10" dirty="0">
                <a:latin typeface="Verdana"/>
                <a:cs typeface="Verdana"/>
              </a:rPr>
              <a:t>Brevets </a:t>
            </a:r>
            <a:r>
              <a:rPr sz="1000" b="1" spc="-5" dirty="0">
                <a:latin typeface="Verdana"/>
                <a:cs typeface="Verdana"/>
              </a:rPr>
              <a:t>et</a:t>
            </a:r>
            <a:r>
              <a:rPr sz="1000" b="1" spc="-30" dirty="0">
                <a:latin typeface="Verdana"/>
                <a:cs typeface="Verdana"/>
              </a:rPr>
              <a:t> </a:t>
            </a:r>
            <a:r>
              <a:rPr sz="1000" b="1" spc="-5" dirty="0">
                <a:latin typeface="Verdana"/>
                <a:cs typeface="Verdana"/>
              </a:rPr>
              <a:t>droits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47931" y="5513321"/>
            <a:ext cx="151701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Commande d’un </a:t>
            </a:r>
            <a:r>
              <a:rPr sz="800" spc="-5" dirty="0">
                <a:latin typeface="Verdana"/>
                <a:cs typeface="Verdana"/>
              </a:rPr>
              <a:t>client:  </a:t>
            </a:r>
            <a:r>
              <a:rPr sz="800" dirty="0">
                <a:latin typeface="Verdana"/>
                <a:cs typeface="Verdana"/>
              </a:rPr>
              <a:t>Dépenses à inscrire en  Charges, à </a:t>
            </a:r>
            <a:r>
              <a:rPr sz="800" spc="-5" dirty="0">
                <a:latin typeface="Verdana"/>
                <a:cs typeface="Verdana"/>
              </a:rPr>
              <a:t>la </a:t>
            </a:r>
            <a:r>
              <a:rPr sz="800" dirty="0">
                <a:latin typeface="Verdana"/>
                <a:cs typeface="Verdana"/>
              </a:rPr>
              <a:t>fin de l’Exce  Les </a:t>
            </a:r>
            <a:r>
              <a:rPr sz="800" spc="-5" dirty="0">
                <a:latin typeface="Verdana"/>
                <a:cs typeface="Verdana"/>
              </a:rPr>
              <a:t>travaux </a:t>
            </a:r>
            <a:r>
              <a:rPr sz="800" dirty="0">
                <a:latin typeface="Verdana"/>
                <a:cs typeface="Verdana"/>
              </a:rPr>
              <a:t>non facturés à  Inscrire au débit du compte:  </a:t>
            </a:r>
            <a:r>
              <a:rPr sz="900" b="1" spc="-10" dirty="0">
                <a:latin typeface="Verdana"/>
                <a:cs typeface="Verdana"/>
              </a:rPr>
              <a:t>En-cours </a:t>
            </a:r>
            <a:r>
              <a:rPr sz="900" b="1" spc="-5" dirty="0">
                <a:latin typeface="Verdana"/>
                <a:cs typeface="Verdana"/>
              </a:rPr>
              <a:t>de </a:t>
            </a:r>
            <a:r>
              <a:rPr sz="900" b="1" spc="-10" dirty="0">
                <a:latin typeface="Verdana"/>
                <a:cs typeface="Verdana"/>
              </a:rPr>
              <a:t>production  </a:t>
            </a:r>
            <a:r>
              <a:rPr sz="900" b="1" spc="-5" dirty="0">
                <a:latin typeface="Verdana"/>
                <a:cs typeface="Verdana"/>
              </a:rPr>
              <a:t>de</a:t>
            </a:r>
            <a:r>
              <a:rPr sz="900" b="1" spc="-15" dirty="0">
                <a:latin typeface="Verdana"/>
                <a:cs typeface="Verdana"/>
              </a:rPr>
              <a:t> </a:t>
            </a:r>
            <a:r>
              <a:rPr sz="900" b="1" spc="-5" dirty="0">
                <a:latin typeface="Verdana"/>
                <a:cs typeface="Verdana"/>
              </a:rPr>
              <a:t>services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205606" y="5490972"/>
            <a:ext cx="1935480" cy="1094740"/>
            <a:chOff x="6205606" y="5490972"/>
            <a:chExt cx="1935480" cy="1094740"/>
          </a:xfrm>
        </p:grpSpPr>
        <p:sp>
          <p:nvSpPr>
            <p:cNvPr id="21" name="object 21"/>
            <p:cNvSpPr/>
            <p:nvPr/>
          </p:nvSpPr>
          <p:spPr>
            <a:xfrm>
              <a:off x="6211701" y="5498591"/>
              <a:ext cx="1923414" cy="1080770"/>
            </a:xfrm>
            <a:custGeom>
              <a:avLst/>
              <a:gdLst/>
              <a:ahLst/>
              <a:cxnLst/>
              <a:rect l="l" t="t" r="r" b="b"/>
              <a:pathLst>
                <a:path w="1923415" h="1080770">
                  <a:moveTo>
                    <a:pt x="1923287" y="1080515"/>
                  </a:moveTo>
                  <a:lnTo>
                    <a:pt x="1923287" y="0"/>
                  </a:lnTo>
                  <a:lnTo>
                    <a:pt x="0" y="0"/>
                  </a:lnTo>
                  <a:lnTo>
                    <a:pt x="0" y="1080515"/>
                  </a:lnTo>
                  <a:lnTo>
                    <a:pt x="1923287" y="1080515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05606" y="5490972"/>
              <a:ext cx="1935480" cy="1094740"/>
            </a:xfrm>
            <a:custGeom>
              <a:avLst/>
              <a:gdLst/>
              <a:ahLst/>
              <a:cxnLst/>
              <a:rect l="l" t="t" r="r" b="b"/>
              <a:pathLst>
                <a:path w="1935479" h="1094740">
                  <a:moveTo>
                    <a:pt x="1935480" y="1094232"/>
                  </a:moveTo>
                  <a:lnTo>
                    <a:pt x="1935480" y="0"/>
                  </a:lnTo>
                  <a:lnTo>
                    <a:pt x="0" y="0"/>
                  </a:lnTo>
                  <a:lnTo>
                    <a:pt x="0" y="1094232"/>
                  </a:lnTo>
                  <a:lnTo>
                    <a:pt x="6096" y="1094232"/>
                  </a:lnTo>
                  <a:lnTo>
                    <a:pt x="6096" y="13716"/>
                  </a:lnTo>
                  <a:lnTo>
                    <a:pt x="12192" y="7620"/>
                  </a:lnTo>
                  <a:lnTo>
                    <a:pt x="12192" y="13716"/>
                  </a:lnTo>
                  <a:lnTo>
                    <a:pt x="1921764" y="13716"/>
                  </a:lnTo>
                  <a:lnTo>
                    <a:pt x="1921764" y="7620"/>
                  </a:lnTo>
                  <a:lnTo>
                    <a:pt x="1929384" y="13716"/>
                  </a:lnTo>
                  <a:lnTo>
                    <a:pt x="1929384" y="1094232"/>
                  </a:lnTo>
                  <a:lnTo>
                    <a:pt x="1935480" y="1094232"/>
                  </a:lnTo>
                  <a:close/>
                </a:path>
                <a:path w="1935479" h="1094740">
                  <a:moveTo>
                    <a:pt x="12192" y="13716"/>
                  </a:moveTo>
                  <a:lnTo>
                    <a:pt x="12192" y="7620"/>
                  </a:lnTo>
                  <a:lnTo>
                    <a:pt x="6096" y="13716"/>
                  </a:lnTo>
                  <a:lnTo>
                    <a:pt x="12192" y="13716"/>
                  </a:lnTo>
                  <a:close/>
                </a:path>
                <a:path w="1935479" h="1094740">
                  <a:moveTo>
                    <a:pt x="12192" y="1082040"/>
                  </a:moveTo>
                  <a:lnTo>
                    <a:pt x="12192" y="13716"/>
                  </a:lnTo>
                  <a:lnTo>
                    <a:pt x="6096" y="13716"/>
                  </a:lnTo>
                  <a:lnTo>
                    <a:pt x="6096" y="1082040"/>
                  </a:lnTo>
                  <a:lnTo>
                    <a:pt x="12192" y="1082040"/>
                  </a:lnTo>
                  <a:close/>
                </a:path>
                <a:path w="1935479" h="1094740">
                  <a:moveTo>
                    <a:pt x="1929384" y="1082040"/>
                  </a:moveTo>
                  <a:lnTo>
                    <a:pt x="6096" y="1082040"/>
                  </a:lnTo>
                  <a:lnTo>
                    <a:pt x="12192" y="1088136"/>
                  </a:lnTo>
                  <a:lnTo>
                    <a:pt x="12192" y="1094232"/>
                  </a:lnTo>
                  <a:lnTo>
                    <a:pt x="1921764" y="1094232"/>
                  </a:lnTo>
                  <a:lnTo>
                    <a:pt x="1921764" y="1088136"/>
                  </a:lnTo>
                  <a:lnTo>
                    <a:pt x="1929384" y="1082040"/>
                  </a:lnTo>
                  <a:close/>
                </a:path>
                <a:path w="1935479" h="1094740">
                  <a:moveTo>
                    <a:pt x="12192" y="1094232"/>
                  </a:moveTo>
                  <a:lnTo>
                    <a:pt x="12192" y="1088136"/>
                  </a:lnTo>
                  <a:lnTo>
                    <a:pt x="6096" y="1082040"/>
                  </a:lnTo>
                  <a:lnTo>
                    <a:pt x="6096" y="1094232"/>
                  </a:lnTo>
                  <a:lnTo>
                    <a:pt x="12192" y="1094232"/>
                  </a:lnTo>
                  <a:close/>
                </a:path>
                <a:path w="1935479" h="1094740">
                  <a:moveTo>
                    <a:pt x="1929384" y="13716"/>
                  </a:moveTo>
                  <a:lnTo>
                    <a:pt x="1921764" y="7620"/>
                  </a:lnTo>
                  <a:lnTo>
                    <a:pt x="1921764" y="13716"/>
                  </a:lnTo>
                  <a:lnTo>
                    <a:pt x="1929384" y="13716"/>
                  </a:lnTo>
                  <a:close/>
                </a:path>
                <a:path w="1935479" h="1094740">
                  <a:moveTo>
                    <a:pt x="1929384" y="1082040"/>
                  </a:moveTo>
                  <a:lnTo>
                    <a:pt x="1929384" y="13716"/>
                  </a:lnTo>
                  <a:lnTo>
                    <a:pt x="1921764" y="13716"/>
                  </a:lnTo>
                  <a:lnTo>
                    <a:pt x="1921764" y="1082040"/>
                  </a:lnTo>
                  <a:lnTo>
                    <a:pt x="1929384" y="1082040"/>
                  </a:lnTo>
                  <a:close/>
                </a:path>
                <a:path w="1935479" h="1094740">
                  <a:moveTo>
                    <a:pt x="1929384" y="1094232"/>
                  </a:moveTo>
                  <a:lnTo>
                    <a:pt x="1929384" y="1082040"/>
                  </a:lnTo>
                  <a:lnTo>
                    <a:pt x="1921764" y="1088136"/>
                  </a:lnTo>
                  <a:lnTo>
                    <a:pt x="1921764" y="1094232"/>
                  </a:lnTo>
                  <a:lnTo>
                    <a:pt x="1929384" y="10942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211701" y="5498591"/>
            <a:ext cx="1923414" cy="108077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99390" marR="194945" indent="635" algn="ctr">
              <a:lnSpc>
                <a:spcPct val="100000"/>
              </a:lnSpc>
              <a:spcBef>
                <a:spcPts val="820"/>
              </a:spcBef>
            </a:pPr>
            <a:r>
              <a:rPr sz="800" spc="-5" dirty="0">
                <a:latin typeface="Verdana"/>
                <a:cs typeface="Verdana"/>
              </a:rPr>
              <a:t>Logiciels </a:t>
            </a:r>
            <a:r>
              <a:rPr sz="800" dirty="0">
                <a:latin typeface="Verdana"/>
                <a:cs typeface="Verdana"/>
              </a:rPr>
              <a:t>standards en série:  Dépenses engagées à</a:t>
            </a:r>
            <a:r>
              <a:rPr sz="800" spc="-14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inscrire  En</a:t>
            </a:r>
            <a:r>
              <a:rPr sz="800" spc="-2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charges.</a:t>
            </a:r>
            <a:endParaRPr sz="800">
              <a:latin typeface="Verdana"/>
              <a:cs typeface="Verdana"/>
            </a:endParaRPr>
          </a:p>
          <a:p>
            <a:pPr marL="164465" marR="157480" algn="ctr">
              <a:lnSpc>
                <a:spcPct val="100000"/>
              </a:lnSpc>
            </a:pPr>
            <a:r>
              <a:rPr sz="800" dirty="0">
                <a:latin typeface="Verdana"/>
                <a:cs typeface="Verdana"/>
              </a:rPr>
              <a:t>A </a:t>
            </a:r>
            <a:r>
              <a:rPr sz="800" spc="-5" dirty="0">
                <a:latin typeface="Verdana"/>
                <a:cs typeface="Verdana"/>
              </a:rPr>
              <a:t>la </a:t>
            </a:r>
            <a:r>
              <a:rPr sz="800" dirty="0">
                <a:latin typeface="Verdana"/>
                <a:cs typeface="Verdana"/>
              </a:rPr>
              <a:t>fin de l’Exce: </a:t>
            </a:r>
            <a:r>
              <a:rPr sz="800" spc="-5" dirty="0">
                <a:latin typeface="Verdana"/>
                <a:cs typeface="Verdana"/>
              </a:rPr>
              <a:t>Logiciels </a:t>
            </a:r>
            <a:r>
              <a:rPr sz="800" dirty="0">
                <a:latin typeface="Verdana"/>
                <a:cs typeface="Verdana"/>
              </a:rPr>
              <a:t>non  vendus à inscrire au</a:t>
            </a:r>
            <a:r>
              <a:rPr sz="800" spc="-7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débit</a:t>
            </a:r>
            <a:endParaRPr sz="800">
              <a:latin typeface="Verdana"/>
              <a:cs typeface="Verdana"/>
            </a:endParaRPr>
          </a:p>
          <a:p>
            <a:pPr marR="27940" algn="ctr">
              <a:lnSpc>
                <a:spcPts val="960"/>
              </a:lnSpc>
            </a:pPr>
            <a:r>
              <a:rPr sz="800" dirty="0">
                <a:latin typeface="Verdana"/>
                <a:cs typeface="Verdana"/>
              </a:rPr>
              <a:t>du</a:t>
            </a:r>
            <a:r>
              <a:rPr sz="800" spc="-2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compte:</a:t>
            </a:r>
            <a:endParaRPr sz="800">
              <a:latin typeface="Verdana"/>
              <a:cs typeface="Verdana"/>
            </a:endParaRPr>
          </a:p>
          <a:p>
            <a:pPr marL="35560" algn="ctr">
              <a:lnSpc>
                <a:spcPts val="1080"/>
              </a:lnSpc>
            </a:pPr>
            <a:r>
              <a:rPr sz="900" b="1" spc="-5" dirty="0">
                <a:latin typeface="Verdana"/>
                <a:cs typeface="Verdana"/>
              </a:rPr>
              <a:t>Stocks de </a:t>
            </a:r>
            <a:r>
              <a:rPr sz="900" b="1" spc="-10" dirty="0">
                <a:latin typeface="Verdana"/>
                <a:cs typeface="Verdana"/>
              </a:rPr>
              <a:t>produits</a:t>
            </a:r>
            <a:r>
              <a:rPr sz="900" b="1" spc="20" dirty="0">
                <a:latin typeface="Verdana"/>
                <a:cs typeface="Verdana"/>
              </a:rPr>
              <a:t> </a:t>
            </a:r>
            <a:r>
              <a:rPr sz="900" b="1" spc="-5" dirty="0">
                <a:latin typeface="Verdana"/>
                <a:cs typeface="Verdana"/>
              </a:rPr>
              <a:t>finis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24" name="Espace réservé du numéro de diapositive 23">
            <a:extLst>
              <a:ext uri="{FF2B5EF4-FFF2-40B4-BE49-F238E27FC236}">
                <a16:creationId xmlns:a16="http://schemas.microsoft.com/office/drawing/2014/main" id="{217A78F4-3CE0-2129-0F93-A7242D3EA0D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71</a:t>
            </a:fld>
            <a:endParaRPr lang="fr-FR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83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80320" y="679195"/>
            <a:ext cx="4598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85" dirty="0">
                <a:latin typeface="Arial"/>
                <a:cs typeface="Arial"/>
              </a:rPr>
              <a:t>Procès </a:t>
            </a:r>
            <a:r>
              <a:rPr sz="2800" spc="-185" dirty="0">
                <a:latin typeface="Arial"/>
                <a:cs typeface="Arial"/>
              </a:rPr>
              <a:t>de </a:t>
            </a:r>
            <a:r>
              <a:rPr sz="2800" spc="-170" dirty="0">
                <a:latin typeface="Arial"/>
                <a:cs typeface="Arial"/>
              </a:rPr>
              <a:t>création </a:t>
            </a:r>
            <a:r>
              <a:rPr sz="2800" spc="-190" dirty="0">
                <a:latin typeface="Arial"/>
                <a:cs typeface="Arial"/>
              </a:rPr>
              <a:t>d’un</a:t>
            </a:r>
            <a:r>
              <a:rPr sz="2800" spc="70" dirty="0">
                <a:latin typeface="Arial"/>
                <a:cs typeface="Arial"/>
              </a:rPr>
              <a:t> </a:t>
            </a:r>
            <a:r>
              <a:rPr sz="2800" spc="-195" dirty="0">
                <a:latin typeface="Arial"/>
                <a:cs typeface="Arial"/>
              </a:rPr>
              <a:t>logiciel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883286" y="1749552"/>
            <a:ext cx="4170045" cy="2028825"/>
            <a:chOff x="2883286" y="1749552"/>
            <a:chExt cx="4170045" cy="2028825"/>
          </a:xfrm>
        </p:grpSpPr>
        <p:sp>
          <p:nvSpPr>
            <p:cNvPr id="5" name="object 5"/>
            <p:cNvSpPr/>
            <p:nvPr/>
          </p:nvSpPr>
          <p:spPr>
            <a:xfrm>
              <a:off x="2898526" y="3634740"/>
              <a:ext cx="1224280" cy="143510"/>
            </a:xfrm>
            <a:custGeom>
              <a:avLst/>
              <a:gdLst/>
              <a:ahLst/>
              <a:cxnLst/>
              <a:rect l="l" t="t" r="r" b="b"/>
              <a:pathLst>
                <a:path w="1224279" h="143510">
                  <a:moveTo>
                    <a:pt x="1223772" y="143256"/>
                  </a:moveTo>
                  <a:lnTo>
                    <a:pt x="1152144" y="0"/>
                  </a:lnTo>
                  <a:lnTo>
                    <a:pt x="71628" y="0"/>
                  </a:lnTo>
                  <a:lnTo>
                    <a:pt x="0" y="143256"/>
                  </a:lnTo>
                  <a:lnTo>
                    <a:pt x="1223772" y="143256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83286" y="3621024"/>
              <a:ext cx="1252855" cy="157480"/>
            </a:xfrm>
            <a:custGeom>
              <a:avLst/>
              <a:gdLst/>
              <a:ahLst/>
              <a:cxnLst/>
              <a:rect l="l" t="t" r="r" b="b"/>
              <a:pathLst>
                <a:path w="1252854" h="157479">
                  <a:moveTo>
                    <a:pt x="1252728" y="156972"/>
                  </a:moveTo>
                  <a:lnTo>
                    <a:pt x="1178052" y="7620"/>
                  </a:lnTo>
                  <a:lnTo>
                    <a:pt x="1176528" y="3048"/>
                  </a:lnTo>
                  <a:lnTo>
                    <a:pt x="1171956" y="0"/>
                  </a:lnTo>
                  <a:lnTo>
                    <a:pt x="82296" y="0"/>
                  </a:lnTo>
                  <a:lnTo>
                    <a:pt x="77724" y="3048"/>
                  </a:lnTo>
                  <a:lnTo>
                    <a:pt x="74676" y="7620"/>
                  </a:lnTo>
                  <a:lnTo>
                    <a:pt x="0" y="156972"/>
                  </a:lnTo>
                  <a:lnTo>
                    <a:pt x="28340" y="156972"/>
                  </a:lnTo>
                  <a:lnTo>
                    <a:pt x="86868" y="39669"/>
                  </a:lnTo>
                  <a:lnTo>
                    <a:pt x="86868" y="25908"/>
                  </a:lnTo>
                  <a:lnTo>
                    <a:pt x="97536" y="18288"/>
                  </a:lnTo>
                  <a:lnTo>
                    <a:pt x="97536" y="25908"/>
                  </a:lnTo>
                  <a:lnTo>
                    <a:pt x="1155192" y="25908"/>
                  </a:lnTo>
                  <a:lnTo>
                    <a:pt x="1155192" y="18288"/>
                  </a:lnTo>
                  <a:lnTo>
                    <a:pt x="1167384" y="25908"/>
                  </a:lnTo>
                  <a:lnTo>
                    <a:pt x="1167384" y="42723"/>
                  </a:lnTo>
                  <a:lnTo>
                    <a:pt x="1224387" y="156972"/>
                  </a:lnTo>
                  <a:lnTo>
                    <a:pt x="1252728" y="156972"/>
                  </a:lnTo>
                  <a:close/>
                </a:path>
                <a:path w="1252854" h="157479">
                  <a:moveTo>
                    <a:pt x="97536" y="18288"/>
                  </a:moveTo>
                  <a:lnTo>
                    <a:pt x="86868" y="25908"/>
                  </a:lnTo>
                  <a:lnTo>
                    <a:pt x="93734" y="25908"/>
                  </a:lnTo>
                  <a:lnTo>
                    <a:pt x="97536" y="18288"/>
                  </a:lnTo>
                  <a:close/>
                </a:path>
                <a:path w="1252854" h="157479">
                  <a:moveTo>
                    <a:pt x="93734" y="25908"/>
                  </a:moveTo>
                  <a:lnTo>
                    <a:pt x="86868" y="25908"/>
                  </a:lnTo>
                  <a:lnTo>
                    <a:pt x="86868" y="39669"/>
                  </a:lnTo>
                  <a:lnTo>
                    <a:pt x="93734" y="25908"/>
                  </a:lnTo>
                  <a:close/>
                </a:path>
                <a:path w="1252854" h="157479">
                  <a:moveTo>
                    <a:pt x="97536" y="25908"/>
                  </a:moveTo>
                  <a:lnTo>
                    <a:pt x="97536" y="18288"/>
                  </a:lnTo>
                  <a:lnTo>
                    <a:pt x="93734" y="25908"/>
                  </a:lnTo>
                  <a:lnTo>
                    <a:pt x="97536" y="25908"/>
                  </a:lnTo>
                  <a:close/>
                </a:path>
                <a:path w="1252854" h="157479">
                  <a:moveTo>
                    <a:pt x="1167384" y="25908"/>
                  </a:moveTo>
                  <a:lnTo>
                    <a:pt x="1155192" y="18288"/>
                  </a:lnTo>
                  <a:lnTo>
                    <a:pt x="1158994" y="25908"/>
                  </a:lnTo>
                  <a:lnTo>
                    <a:pt x="1167384" y="25908"/>
                  </a:lnTo>
                  <a:close/>
                </a:path>
                <a:path w="1252854" h="157479">
                  <a:moveTo>
                    <a:pt x="1158994" y="25908"/>
                  </a:moveTo>
                  <a:lnTo>
                    <a:pt x="1155192" y="18288"/>
                  </a:lnTo>
                  <a:lnTo>
                    <a:pt x="1155192" y="25908"/>
                  </a:lnTo>
                  <a:lnTo>
                    <a:pt x="1158994" y="25908"/>
                  </a:lnTo>
                  <a:close/>
                </a:path>
                <a:path w="1252854" h="157479">
                  <a:moveTo>
                    <a:pt x="1167384" y="42723"/>
                  </a:moveTo>
                  <a:lnTo>
                    <a:pt x="1167384" y="25908"/>
                  </a:lnTo>
                  <a:lnTo>
                    <a:pt x="1158994" y="25908"/>
                  </a:lnTo>
                  <a:lnTo>
                    <a:pt x="1167384" y="42723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87090" y="3707892"/>
              <a:ext cx="1150620" cy="70485"/>
            </a:xfrm>
            <a:custGeom>
              <a:avLst/>
              <a:gdLst/>
              <a:ahLst/>
              <a:cxnLst/>
              <a:rect l="l" t="t" r="r" b="b"/>
              <a:pathLst>
                <a:path w="1150620" h="70485">
                  <a:moveTo>
                    <a:pt x="1150620" y="70104"/>
                  </a:moveTo>
                  <a:lnTo>
                    <a:pt x="1115568" y="0"/>
                  </a:lnTo>
                  <a:lnTo>
                    <a:pt x="35052" y="0"/>
                  </a:lnTo>
                  <a:lnTo>
                    <a:pt x="0" y="70104"/>
                  </a:lnTo>
                  <a:lnTo>
                    <a:pt x="1150620" y="70104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73374" y="3694176"/>
              <a:ext cx="1179830" cy="83820"/>
            </a:xfrm>
            <a:custGeom>
              <a:avLst/>
              <a:gdLst/>
              <a:ahLst/>
              <a:cxnLst/>
              <a:rect l="l" t="t" r="r" b="b"/>
              <a:pathLst>
                <a:path w="1179829" h="83820">
                  <a:moveTo>
                    <a:pt x="1179576" y="83820"/>
                  </a:moveTo>
                  <a:lnTo>
                    <a:pt x="1141476" y="7620"/>
                  </a:lnTo>
                  <a:lnTo>
                    <a:pt x="1138428" y="3048"/>
                  </a:lnTo>
                  <a:lnTo>
                    <a:pt x="1133856" y="0"/>
                  </a:lnTo>
                  <a:lnTo>
                    <a:pt x="44196" y="0"/>
                  </a:lnTo>
                  <a:lnTo>
                    <a:pt x="39624" y="3048"/>
                  </a:lnTo>
                  <a:lnTo>
                    <a:pt x="38100" y="7620"/>
                  </a:lnTo>
                  <a:lnTo>
                    <a:pt x="0" y="83820"/>
                  </a:lnTo>
                  <a:lnTo>
                    <a:pt x="28263" y="83820"/>
                  </a:lnTo>
                  <a:lnTo>
                    <a:pt x="48768" y="42723"/>
                  </a:lnTo>
                  <a:lnTo>
                    <a:pt x="48768" y="25908"/>
                  </a:lnTo>
                  <a:lnTo>
                    <a:pt x="60960" y="18288"/>
                  </a:lnTo>
                  <a:lnTo>
                    <a:pt x="60960" y="25908"/>
                  </a:lnTo>
                  <a:lnTo>
                    <a:pt x="1118616" y="25908"/>
                  </a:lnTo>
                  <a:lnTo>
                    <a:pt x="1118616" y="18288"/>
                  </a:lnTo>
                  <a:lnTo>
                    <a:pt x="1129284" y="25908"/>
                  </a:lnTo>
                  <a:lnTo>
                    <a:pt x="1129284" y="39669"/>
                  </a:lnTo>
                  <a:lnTo>
                    <a:pt x="1151313" y="83820"/>
                  </a:lnTo>
                  <a:lnTo>
                    <a:pt x="1179576" y="83820"/>
                  </a:lnTo>
                  <a:close/>
                </a:path>
                <a:path w="1179829" h="83820">
                  <a:moveTo>
                    <a:pt x="60960" y="18288"/>
                  </a:moveTo>
                  <a:lnTo>
                    <a:pt x="48768" y="25908"/>
                  </a:lnTo>
                  <a:lnTo>
                    <a:pt x="57158" y="25908"/>
                  </a:lnTo>
                  <a:lnTo>
                    <a:pt x="60960" y="18288"/>
                  </a:lnTo>
                  <a:close/>
                </a:path>
                <a:path w="1179829" h="83820">
                  <a:moveTo>
                    <a:pt x="57158" y="25908"/>
                  </a:moveTo>
                  <a:lnTo>
                    <a:pt x="48768" y="25908"/>
                  </a:lnTo>
                  <a:lnTo>
                    <a:pt x="48768" y="42723"/>
                  </a:lnTo>
                  <a:lnTo>
                    <a:pt x="57158" y="25908"/>
                  </a:lnTo>
                  <a:close/>
                </a:path>
                <a:path w="1179829" h="83820">
                  <a:moveTo>
                    <a:pt x="60960" y="25908"/>
                  </a:moveTo>
                  <a:lnTo>
                    <a:pt x="60960" y="18288"/>
                  </a:lnTo>
                  <a:lnTo>
                    <a:pt x="57158" y="25908"/>
                  </a:lnTo>
                  <a:lnTo>
                    <a:pt x="60960" y="25908"/>
                  </a:lnTo>
                  <a:close/>
                </a:path>
                <a:path w="1179829" h="83820">
                  <a:moveTo>
                    <a:pt x="1129284" y="25908"/>
                  </a:moveTo>
                  <a:lnTo>
                    <a:pt x="1118616" y="18288"/>
                  </a:lnTo>
                  <a:lnTo>
                    <a:pt x="1122418" y="25908"/>
                  </a:lnTo>
                  <a:lnTo>
                    <a:pt x="1129284" y="25908"/>
                  </a:lnTo>
                  <a:close/>
                </a:path>
                <a:path w="1179829" h="83820">
                  <a:moveTo>
                    <a:pt x="1122418" y="25908"/>
                  </a:moveTo>
                  <a:lnTo>
                    <a:pt x="1118616" y="18288"/>
                  </a:lnTo>
                  <a:lnTo>
                    <a:pt x="1118616" y="25908"/>
                  </a:lnTo>
                  <a:lnTo>
                    <a:pt x="1122418" y="25908"/>
                  </a:lnTo>
                  <a:close/>
                </a:path>
                <a:path w="1179829" h="83820">
                  <a:moveTo>
                    <a:pt x="1129284" y="39669"/>
                  </a:moveTo>
                  <a:lnTo>
                    <a:pt x="1129284" y="25908"/>
                  </a:lnTo>
                  <a:lnTo>
                    <a:pt x="1122418" y="25908"/>
                  </a:lnTo>
                  <a:lnTo>
                    <a:pt x="1129284" y="39669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22297" y="1763268"/>
              <a:ext cx="1801495" cy="1438910"/>
            </a:xfrm>
            <a:custGeom>
              <a:avLst/>
              <a:gdLst/>
              <a:ahLst/>
              <a:cxnLst/>
              <a:rect l="l" t="t" r="r" b="b"/>
              <a:pathLst>
                <a:path w="1801495" h="1438910">
                  <a:moveTo>
                    <a:pt x="1801367" y="719327"/>
                  </a:moveTo>
                  <a:lnTo>
                    <a:pt x="1440179" y="0"/>
                  </a:lnTo>
                  <a:lnTo>
                    <a:pt x="361187" y="0"/>
                  </a:lnTo>
                  <a:lnTo>
                    <a:pt x="0" y="719327"/>
                  </a:lnTo>
                  <a:lnTo>
                    <a:pt x="361187" y="1438655"/>
                  </a:lnTo>
                  <a:lnTo>
                    <a:pt x="1440179" y="1438655"/>
                  </a:lnTo>
                  <a:lnTo>
                    <a:pt x="1801367" y="719327"/>
                  </a:lnTo>
                  <a:close/>
                </a:path>
              </a:pathLst>
            </a:custGeom>
            <a:solidFill>
              <a:srgbClr val="D7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10106" y="1749552"/>
              <a:ext cx="1826260" cy="1466215"/>
            </a:xfrm>
            <a:custGeom>
              <a:avLst/>
              <a:gdLst/>
              <a:ahLst/>
              <a:cxnLst/>
              <a:rect l="l" t="t" r="r" b="b"/>
              <a:pathLst>
                <a:path w="1826260" h="1466214">
                  <a:moveTo>
                    <a:pt x="1825752" y="734568"/>
                  </a:moveTo>
                  <a:lnTo>
                    <a:pt x="1825752" y="731520"/>
                  </a:lnTo>
                  <a:lnTo>
                    <a:pt x="1824228" y="726948"/>
                  </a:lnTo>
                  <a:lnTo>
                    <a:pt x="1464564" y="7620"/>
                  </a:lnTo>
                  <a:lnTo>
                    <a:pt x="1461516" y="3048"/>
                  </a:lnTo>
                  <a:lnTo>
                    <a:pt x="1458468" y="0"/>
                  </a:lnTo>
                  <a:lnTo>
                    <a:pt x="367284" y="0"/>
                  </a:lnTo>
                  <a:lnTo>
                    <a:pt x="362712" y="3048"/>
                  </a:lnTo>
                  <a:lnTo>
                    <a:pt x="361188" y="7620"/>
                  </a:lnTo>
                  <a:lnTo>
                    <a:pt x="1524" y="726948"/>
                  </a:lnTo>
                  <a:lnTo>
                    <a:pt x="0" y="731520"/>
                  </a:lnTo>
                  <a:lnTo>
                    <a:pt x="0" y="734568"/>
                  </a:lnTo>
                  <a:lnTo>
                    <a:pt x="1524" y="739140"/>
                  </a:lnTo>
                  <a:lnTo>
                    <a:pt x="24384" y="784860"/>
                  </a:lnTo>
                  <a:lnTo>
                    <a:pt x="24384" y="726948"/>
                  </a:lnTo>
                  <a:lnTo>
                    <a:pt x="27425" y="733044"/>
                  </a:lnTo>
                  <a:lnTo>
                    <a:pt x="373380" y="39669"/>
                  </a:lnTo>
                  <a:lnTo>
                    <a:pt x="373380" y="25908"/>
                  </a:lnTo>
                  <a:lnTo>
                    <a:pt x="384048" y="18288"/>
                  </a:lnTo>
                  <a:lnTo>
                    <a:pt x="384048" y="25908"/>
                  </a:lnTo>
                  <a:lnTo>
                    <a:pt x="1441704" y="25908"/>
                  </a:lnTo>
                  <a:lnTo>
                    <a:pt x="1441704" y="18288"/>
                  </a:lnTo>
                  <a:lnTo>
                    <a:pt x="1452372" y="25908"/>
                  </a:lnTo>
                  <a:lnTo>
                    <a:pt x="1452372" y="39669"/>
                  </a:lnTo>
                  <a:lnTo>
                    <a:pt x="1798326" y="733044"/>
                  </a:lnTo>
                  <a:lnTo>
                    <a:pt x="1801368" y="726948"/>
                  </a:lnTo>
                  <a:lnTo>
                    <a:pt x="1801368" y="784860"/>
                  </a:lnTo>
                  <a:lnTo>
                    <a:pt x="1824228" y="739140"/>
                  </a:lnTo>
                  <a:lnTo>
                    <a:pt x="1825752" y="734568"/>
                  </a:lnTo>
                  <a:close/>
                </a:path>
                <a:path w="1826260" h="1466214">
                  <a:moveTo>
                    <a:pt x="27425" y="733044"/>
                  </a:moveTo>
                  <a:lnTo>
                    <a:pt x="24384" y="726948"/>
                  </a:lnTo>
                  <a:lnTo>
                    <a:pt x="24384" y="739140"/>
                  </a:lnTo>
                  <a:lnTo>
                    <a:pt x="27425" y="733044"/>
                  </a:lnTo>
                  <a:close/>
                </a:path>
                <a:path w="1826260" h="1466214">
                  <a:moveTo>
                    <a:pt x="380246" y="1440180"/>
                  </a:moveTo>
                  <a:lnTo>
                    <a:pt x="27425" y="733044"/>
                  </a:lnTo>
                  <a:lnTo>
                    <a:pt x="24384" y="739140"/>
                  </a:lnTo>
                  <a:lnTo>
                    <a:pt x="24384" y="784860"/>
                  </a:lnTo>
                  <a:lnTo>
                    <a:pt x="361188" y="1458468"/>
                  </a:lnTo>
                  <a:lnTo>
                    <a:pt x="362712" y="1463040"/>
                  </a:lnTo>
                  <a:lnTo>
                    <a:pt x="367284" y="1466088"/>
                  </a:lnTo>
                  <a:lnTo>
                    <a:pt x="373380" y="1466088"/>
                  </a:lnTo>
                  <a:lnTo>
                    <a:pt x="373380" y="1440180"/>
                  </a:lnTo>
                  <a:lnTo>
                    <a:pt x="380246" y="1440180"/>
                  </a:lnTo>
                  <a:close/>
                </a:path>
                <a:path w="1826260" h="1466214">
                  <a:moveTo>
                    <a:pt x="384048" y="18288"/>
                  </a:moveTo>
                  <a:lnTo>
                    <a:pt x="373380" y="25908"/>
                  </a:lnTo>
                  <a:lnTo>
                    <a:pt x="380246" y="25908"/>
                  </a:lnTo>
                  <a:lnTo>
                    <a:pt x="384048" y="18288"/>
                  </a:lnTo>
                  <a:close/>
                </a:path>
                <a:path w="1826260" h="1466214">
                  <a:moveTo>
                    <a:pt x="380246" y="25908"/>
                  </a:moveTo>
                  <a:lnTo>
                    <a:pt x="373380" y="25908"/>
                  </a:lnTo>
                  <a:lnTo>
                    <a:pt x="373380" y="39669"/>
                  </a:lnTo>
                  <a:lnTo>
                    <a:pt x="380246" y="25908"/>
                  </a:lnTo>
                  <a:close/>
                </a:path>
                <a:path w="1826260" h="1466214">
                  <a:moveTo>
                    <a:pt x="384048" y="1447800"/>
                  </a:moveTo>
                  <a:lnTo>
                    <a:pt x="380246" y="1440180"/>
                  </a:lnTo>
                  <a:lnTo>
                    <a:pt x="373380" y="1440180"/>
                  </a:lnTo>
                  <a:lnTo>
                    <a:pt x="384048" y="1447800"/>
                  </a:lnTo>
                  <a:close/>
                </a:path>
                <a:path w="1826260" h="1466214">
                  <a:moveTo>
                    <a:pt x="384048" y="1466088"/>
                  </a:moveTo>
                  <a:lnTo>
                    <a:pt x="384048" y="1447800"/>
                  </a:lnTo>
                  <a:lnTo>
                    <a:pt x="373380" y="1440180"/>
                  </a:lnTo>
                  <a:lnTo>
                    <a:pt x="373380" y="1466088"/>
                  </a:lnTo>
                  <a:lnTo>
                    <a:pt x="384048" y="1466088"/>
                  </a:lnTo>
                  <a:close/>
                </a:path>
                <a:path w="1826260" h="1466214">
                  <a:moveTo>
                    <a:pt x="384048" y="25908"/>
                  </a:moveTo>
                  <a:lnTo>
                    <a:pt x="384048" y="18288"/>
                  </a:lnTo>
                  <a:lnTo>
                    <a:pt x="380246" y="25908"/>
                  </a:lnTo>
                  <a:lnTo>
                    <a:pt x="384048" y="25908"/>
                  </a:lnTo>
                  <a:close/>
                </a:path>
                <a:path w="1826260" h="1466214">
                  <a:moveTo>
                    <a:pt x="1445505" y="1440180"/>
                  </a:moveTo>
                  <a:lnTo>
                    <a:pt x="380246" y="1440180"/>
                  </a:lnTo>
                  <a:lnTo>
                    <a:pt x="384048" y="1447800"/>
                  </a:lnTo>
                  <a:lnTo>
                    <a:pt x="384048" y="1466088"/>
                  </a:lnTo>
                  <a:lnTo>
                    <a:pt x="1441704" y="1466088"/>
                  </a:lnTo>
                  <a:lnTo>
                    <a:pt x="1441704" y="1447800"/>
                  </a:lnTo>
                  <a:lnTo>
                    <a:pt x="1445505" y="1440180"/>
                  </a:lnTo>
                  <a:close/>
                </a:path>
                <a:path w="1826260" h="1466214">
                  <a:moveTo>
                    <a:pt x="1452372" y="25908"/>
                  </a:moveTo>
                  <a:lnTo>
                    <a:pt x="1441704" y="18288"/>
                  </a:lnTo>
                  <a:lnTo>
                    <a:pt x="1445505" y="25908"/>
                  </a:lnTo>
                  <a:lnTo>
                    <a:pt x="1452372" y="25908"/>
                  </a:lnTo>
                  <a:close/>
                </a:path>
                <a:path w="1826260" h="1466214">
                  <a:moveTo>
                    <a:pt x="1445505" y="25908"/>
                  </a:moveTo>
                  <a:lnTo>
                    <a:pt x="1441704" y="18288"/>
                  </a:lnTo>
                  <a:lnTo>
                    <a:pt x="1441704" y="25908"/>
                  </a:lnTo>
                  <a:lnTo>
                    <a:pt x="1445505" y="25908"/>
                  </a:lnTo>
                  <a:close/>
                </a:path>
                <a:path w="1826260" h="1466214">
                  <a:moveTo>
                    <a:pt x="1452372" y="1440180"/>
                  </a:moveTo>
                  <a:lnTo>
                    <a:pt x="1445505" y="1440180"/>
                  </a:lnTo>
                  <a:lnTo>
                    <a:pt x="1441704" y="1447800"/>
                  </a:lnTo>
                  <a:lnTo>
                    <a:pt x="1452372" y="1440180"/>
                  </a:lnTo>
                  <a:close/>
                </a:path>
                <a:path w="1826260" h="1466214">
                  <a:moveTo>
                    <a:pt x="1452372" y="1466088"/>
                  </a:moveTo>
                  <a:lnTo>
                    <a:pt x="1452372" y="1440180"/>
                  </a:lnTo>
                  <a:lnTo>
                    <a:pt x="1441704" y="1447800"/>
                  </a:lnTo>
                  <a:lnTo>
                    <a:pt x="1441704" y="1466088"/>
                  </a:lnTo>
                  <a:lnTo>
                    <a:pt x="1452372" y="1466088"/>
                  </a:lnTo>
                  <a:close/>
                </a:path>
                <a:path w="1826260" h="1466214">
                  <a:moveTo>
                    <a:pt x="1452372" y="39669"/>
                  </a:moveTo>
                  <a:lnTo>
                    <a:pt x="1452372" y="25908"/>
                  </a:lnTo>
                  <a:lnTo>
                    <a:pt x="1445505" y="25908"/>
                  </a:lnTo>
                  <a:lnTo>
                    <a:pt x="1452372" y="39669"/>
                  </a:lnTo>
                  <a:close/>
                </a:path>
                <a:path w="1826260" h="1466214">
                  <a:moveTo>
                    <a:pt x="1801368" y="784860"/>
                  </a:moveTo>
                  <a:lnTo>
                    <a:pt x="1801368" y="739140"/>
                  </a:lnTo>
                  <a:lnTo>
                    <a:pt x="1798326" y="733044"/>
                  </a:lnTo>
                  <a:lnTo>
                    <a:pt x="1445505" y="1440180"/>
                  </a:lnTo>
                  <a:lnTo>
                    <a:pt x="1452372" y="1440180"/>
                  </a:lnTo>
                  <a:lnTo>
                    <a:pt x="1452372" y="1466088"/>
                  </a:lnTo>
                  <a:lnTo>
                    <a:pt x="1458468" y="1466088"/>
                  </a:lnTo>
                  <a:lnTo>
                    <a:pt x="1461516" y="1463040"/>
                  </a:lnTo>
                  <a:lnTo>
                    <a:pt x="1464564" y="1458468"/>
                  </a:lnTo>
                  <a:lnTo>
                    <a:pt x="1801368" y="784860"/>
                  </a:lnTo>
                  <a:close/>
                </a:path>
                <a:path w="1826260" h="1466214">
                  <a:moveTo>
                    <a:pt x="1801368" y="739140"/>
                  </a:moveTo>
                  <a:lnTo>
                    <a:pt x="1801368" y="726948"/>
                  </a:lnTo>
                  <a:lnTo>
                    <a:pt x="1798326" y="733044"/>
                  </a:lnTo>
                  <a:lnTo>
                    <a:pt x="1801368" y="739140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495176" y="2221483"/>
            <a:ext cx="10528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1445" marR="5080" indent="-11938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C</a:t>
            </a:r>
            <a:r>
              <a:rPr sz="1600" spc="-5" dirty="0">
                <a:latin typeface="Arial"/>
                <a:cs typeface="Arial"/>
              </a:rPr>
              <a:t>on</a:t>
            </a:r>
            <a:r>
              <a:rPr sz="1600" dirty="0">
                <a:latin typeface="Arial"/>
                <a:cs typeface="Arial"/>
              </a:rPr>
              <a:t>c</a:t>
            </a:r>
            <a:r>
              <a:rPr sz="1600" spc="-5" dirty="0">
                <a:latin typeface="Arial"/>
                <a:cs typeface="Arial"/>
              </a:rPr>
              <a:t>ept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5" dirty="0">
                <a:latin typeface="Arial"/>
                <a:cs typeface="Arial"/>
              </a:rPr>
              <a:t>on  générale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774058" y="1749552"/>
            <a:ext cx="1826260" cy="1466215"/>
            <a:chOff x="6774058" y="1749552"/>
            <a:chExt cx="1826260" cy="1466215"/>
          </a:xfrm>
        </p:grpSpPr>
        <p:sp>
          <p:nvSpPr>
            <p:cNvPr id="13" name="object 13"/>
            <p:cNvSpPr/>
            <p:nvPr/>
          </p:nvSpPr>
          <p:spPr>
            <a:xfrm>
              <a:off x="6786250" y="1763268"/>
              <a:ext cx="1801495" cy="1438910"/>
            </a:xfrm>
            <a:custGeom>
              <a:avLst/>
              <a:gdLst/>
              <a:ahLst/>
              <a:cxnLst/>
              <a:rect l="l" t="t" r="r" b="b"/>
              <a:pathLst>
                <a:path w="1801495" h="1438910">
                  <a:moveTo>
                    <a:pt x="1801367" y="719327"/>
                  </a:moveTo>
                  <a:lnTo>
                    <a:pt x="1440179" y="0"/>
                  </a:lnTo>
                  <a:lnTo>
                    <a:pt x="359663" y="0"/>
                  </a:lnTo>
                  <a:lnTo>
                    <a:pt x="0" y="719327"/>
                  </a:lnTo>
                  <a:lnTo>
                    <a:pt x="359663" y="1438655"/>
                  </a:lnTo>
                  <a:lnTo>
                    <a:pt x="1440179" y="1438655"/>
                  </a:lnTo>
                  <a:lnTo>
                    <a:pt x="1801367" y="719327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74058" y="1749552"/>
              <a:ext cx="1826260" cy="1466215"/>
            </a:xfrm>
            <a:custGeom>
              <a:avLst/>
              <a:gdLst/>
              <a:ahLst/>
              <a:cxnLst/>
              <a:rect l="l" t="t" r="r" b="b"/>
              <a:pathLst>
                <a:path w="1826259" h="1466214">
                  <a:moveTo>
                    <a:pt x="1825752" y="734568"/>
                  </a:moveTo>
                  <a:lnTo>
                    <a:pt x="1825752" y="731520"/>
                  </a:lnTo>
                  <a:lnTo>
                    <a:pt x="1824228" y="726948"/>
                  </a:lnTo>
                  <a:lnTo>
                    <a:pt x="1464564" y="7620"/>
                  </a:lnTo>
                  <a:lnTo>
                    <a:pt x="1461516" y="3048"/>
                  </a:lnTo>
                  <a:lnTo>
                    <a:pt x="1456944" y="0"/>
                  </a:lnTo>
                  <a:lnTo>
                    <a:pt x="367284" y="0"/>
                  </a:lnTo>
                  <a:lnTo>
                    <a:pt x="362712" y="3048"/>
                  </a:lnTo>
                  <a:lnTo>
                    <a:pt x="361188" y="7620"/>
                  </a:lnTo>
                  <a:lnTo>
                    <a:pt x="1524" y="726948"/>
                  </a:lnTo>
                  <a:lnTo>
                    <a:pt x="0" y="731520"/>
                  </a:lnTo>
                  <a:lnTo>
                    <a:pt x="0" y="734568"/>
                  </a:lnTo>
                  <a:lnTo>
                    <a:pt x="1524" y="739140"/>
                  </a:lnTo>
                  <a:lnTo>
                    <a:pt x="24384" y="784860"/>
                  </a:lnTo>
                  <a:lnTo>
                    <a:pt x="24384" y="726948"/>
                  </a:lnTo>
                  <a:lnTo>
                    <a:pt x="27425" y="733044"/>
                  </a:lnTo>
                  <a:lnTo>
                    <a:pt x="371856" y="42723"/>
                  </a:lnTo>
                  <a:lnTo>
                    <a:pt x="371856" y="25908"/>
                  </a:lnTo>
                  <a:lnTo>
                    <a:pt x="384048" y="18288"/>
                  </a:lnTo>
                  <a:lnTo>
                    <a:pt x="384048" y="25908"/>
                  </a:lnTo>
                  <a:lnTo>
                    <a:pt x="1441704" y="25908"/>
                  </a:lnTo>
                  <a:lnTo>
                    <a:pt x="1441704" y="18288"/>
                  </a:lnTo>
                  <a:lnTo>
                    <a:pt x="1452372" y="25908"/>
                  </a:lnTo>
                  <a:lnTo>
                    <a:pt x="1452372" y="39669"/>
                  </a:lnTo>
                  <a:lnTo>
                    <a:pt x="1798326" y="733044"/>
                  </a:lnTo>
                  <a:lnTo>
                    <a:pt x="1801368" y="726948"/>
                  </a:lnTo>
                  <a:lnTo>
                    <a:pt x="1801368" y="784860"/>
                  </a:lnTo>
                  <a:lnTo>
                    <a:pt x="1824228" y="739140"/>
                  </a:lnTo>
                  <a:lnTo>
                    <a:pt x="1825752" y="734568"/>
                  </a:lnTo>
                  <a:close/>
                </a:path>
                <a:path w="1826259" h="1466214">
                  <a:moveTo>
                    <a:pt x="27425" y="733044"/>
                  </a:moveTo>
                  <a:lnTo>
                    <a:pt x="24384" y="726948"/>
                  </a:lnTo>
                  <a:lnTo>
                    <a:pt x="24384" y="739140"/>
                  </a:lnTo>
                  <a:lnTo>
                    <a:pt x="27425" y="733044"/>
                  </a:lnTo>
                  <a:close/>
                </a:path>
                <a:path w="1826259" h="1466214">
                  <a:moveTo>
                    <a:pt x="380246" y="1440180"/>
                  </a:moveTo>
                  <a:lnTo>
                    <a:pt x="27425" y="733044"/>
                  </a:lnTo>
                  <a:lnTo>
                    <a:pt x="24384" y="739140"/>
                  </a:lnTo>
                  <a:lnTo>
                    <a:pt x="24384" y="784860"/>
                  </a:lnTo>
                  <a:lnTo>
                    <a:pt x="361188" y="1458468"/>
                  </a:lnTo>
                  <a:lnTo>
                    <a:pt x="362712" y="1463040"/>
                  </a:lnTo>
                  <a:lnTo>
                    <a:pt x="367284" y="1466088"/>
                  </a:lnTo>
                  <a:lnTo>
                    <a:pt x="371856" y="1466088"/>
                  </a:lnTo>
                  <a:lnTo>
                    <a:pt x="371856" y="1440180"/>
                  </a:lnTo>
                  <a:lnTo>
                    <a:pt x="380246" y="1440180"/>
                  </a:lnTo>
                  <a:close/>
                </a:path>
                <a:path w="1826259" h="1466214">
                  <a:moveTo>
                    <a:pt x="384048" y="18288"/>
                  </a:moveTo>
                  <a:lnTo>
                    <a:pt x="371856" y="25908"/>
                  </a:lnTo>
                  <a:lnTo>
                    <a:pt x="380246" y="25908"/>
                  </a:lnTo>
                  <a:lnTo>
                    <a:pt x="384048" y="18288"/>
                  </a:lnTo>
                  <a:close/>
                </a:path>
                <a:path w="1826259" h="1466214">
                  <a:moveTo>
                    <a:pt x="380246" y="25908"/>
                  </a:moveTo>
                  <a:lnTo>
                    <a:pt x="371856" y="25908"/>
                  </a:lnTo>
                  <a:lnTo>
                    <a:pt x="371856" y="42723"/>
                  </a:lnTo>
                  <a:lnTo>
                    <a:pt x="380246" y="25908"/>
                  </a:lnTo>
                  <a:close/>
                </a:path>
                <a:path w="1826259" h="1466214">
                  <a:moveTo>
                    <a:pt x="384048" y="1447800"/>
                  </a:moveTo>
                  <a:lnTo>
                    <a:pt x="380246" y="1440180"/>
                  </a:lnTo>
                  <a:lnTo>
                    <a:pt x="371856" y="1440180"/>
                  </a:lnTo>
                  <a:lnTo>
                    <a:pt x="384048" y="1447800"/>
                  </a:lnTo>
                  <a:close/>
                </a:path>
                <a:path w="1826259" h="1466214">
                  <a:moveTo>
                    <a:pt x="384048" y="1466088"/>
                  </a:moveTo>
                  <a:lnTo>
                    <a:pt x="384048" y="1447800"/>
                  </a:lnTo>
                  <a:lnTo>
                    <a:pt x="371856" y="1440180"/>
                  </a:lnTo>
                  <a:lnTo>
                    <a:pt x="371856" y="1466088"/>
                  </a:lnTo>
                  <a:lnTo>
                    <a:pt x="384048" y="1466088"/>
                  </a:lnTo>
                  <a:close/>
                </a:path>
                <a:path w="1826259" h="1466214">
                  <a:moveTo>
                    <a:pt x="384048" y="25908"/>
                  </a:moveTo>
                  <a:lnTo>
                    <a:pt x="384048" y="18288"/>
                  </a:lnTo>
                  <a:lnTo>
                    <a:pt x="380246" y="25908"/>
                  </a:lnTo>
                  <a:lnTo>
                    <a:pt x="384048" y="25908"/>
                  </a:lnTo>
                  <a:close/>
                </a:path>
                <a:path w="1826259" h="1466214">
                  <a:moveTo>
                    <a:pt x="1445505" y="1440180"/>
                  </a:moveTo>
                  <a:lnTo>
                    <a:pt x="380246" y="1440180"/>
                  </a:lnTo>
                  <a:lnTo>
                    <a:pt x="384048" y="1447800"/>
                  </a:lnTo>
                  <a:lnTo>
                    <a:pt x="384048" y="1466088"/>
                  </a:lnTo>
                  <a:lnTo>
                    <a:pt x="1441704" y="1466088"/>
                  </a:lnTo>
                  <a:lnTo>
                    <a:pt x="1441704" y="1447800"/>
                  </a:lnTo>
                  <a:lnTo>
                    <a:pt x="1445505" y="1440180"/>
                  </a:lnTo>
                  <a:close/>
                </a:path>
                <a:path w="1826259" h="1466214">
                  <a:moveTo>
                    <a:pt x="1452372" y="25908"/>
                  </a:moveTo>
                  <a:lnTo>
                    <a:pt x="1441704" y="18288"/>
                  </a:lnTo>
                  <a:lnTo>
                    <a:pt x="1445505" y="25908"/>
                  </a:lnTo>
                  <a:lnTo>
                    <a:pt x="1452372" y="25908"/>
                  </a:lnTo>
                  <a:close/>
                </a:path>
                <a:path w="1826259" h="1466214">
                  <a:moveTo>
                    <a:pt x="1445505" y="25908"/>
                  </a:moveTo>
                  <a:lnTo>
                    <a:pt x="1441704" y="18288"/>
                  </a:lnTo>
                  <a:lnTo>
                    <a:pt x="1441704" y="25908"/>
                  </a:lnTo>
                  <a:lnTo>
                    <a:pt x="1445505" y="25908"/>
                  </a:lnTo>
                  <a:close/>
                </a:path>
                <a:path w="1826259" h="1466214">
                  <a:moveTo>
                    <a:pt x="1452372" y="1440180"/>
                  </a:moveTo>
                  <a:lnTo>
                    <a:pt x="1445505" y="1440180"/>
                  </a:lnTo>
                  <a:lnTo>
                    <a:pt x="1441704" y="1447800"/>
                  </a:lnTo>
                  <a:lnTo>
                    <a:pt x="1452372" y="1440180"/>
                  </a:lnTo>
                  <a:close/>
                </a:path>
                <a:path w="1826259" h="1466214">
                  <a:moveTo>
                    <a:pt x="1452372" y="1466088"/>
                  </a:moveTo>
                  <a:lnTo>
                    <a:pt x="1452372" y="1440180"/>
                  </a:lnTo>
                  <a:lnTo>
                    <a:pt x="1441704" y="1447800"/>
                  </a:lnTo>
                  <a:lnTo>
                    <a:pt x="1441704" y="1466088"/>
                  </a:lnTo>
                  <a:lnTo>
                    <a:pt x="1452372" y="1466088"/>
                  </a:lnTo>
                  <a:close/>
                </a:path>
                <a:path w="1826259" h="1466214">
                  <a:moveTo>
                    <a:pt x="1452372" y="39669"/>
                  </a:moveTo>
                  <a:lnTo>
                    <a:pt x="1452372" y="25908"/>
                  </a:lnTo>
                  <a:lnTo>
                    <a:pt x="1445505" y="25908"/>
                  </a:lnTo>
                  <a:lnTo>
                    <a:pt x="1452372" y="39669"/>
                  </a:lnTo>
                  <a:close/>
                </a:path>
                <a:path w="1826259" h="1466214">
                  <a:moveTo>
                    <a:pt x="1801368" y="784860"/>
                  </a:moveTo>
                  <a:lnTo>
                    <a:pt x="1801368" y="739140"/>
                  </a:lnTo>
                  <a:lnTo>
                    <a:pt x="1798326" y="733044"/>
                  </a:lnTo>
                  <a:lnTo>
                    <a:pt x="1445505" y="1440180"/>
                  </a:lnTo>
                  <a:lnTo>
                    <a:pt x="1452372" y="1440180"/>
                  </a:lnTo>
                  <a:lnTo>
                    <a:pt x="1452372" y="1466088"/>
                  </a:lnTo>
                  <a:lnTo>
                    <a:pt x="1456944" y="1466088"/>
                  </a:lnTo>
                  <a:lnTo>
                    <a:pt x="1461516" y="1463040"/>
                  </a:lnTo>
                  <a:lnTo>
                    <a:pt x="1464564" y="1458468"/>
                  </a:lnTo>
                  <a:lnTo>
                    <a:pt x="1801368" y="784860"/>
                  </a:lnTo>
                  <a:close/>
                </a:path>
                <a:path w="1826259" h="1466214">
                  <a:moveTo>
                    <a:pt x="1801368" y="739140"/>
                  </a:moveTo>
                  <a:lnTo>
                    <a:pt x="1801368" y="726948"/>
                  </a:lnTo>
                  <a:lnTo>
                    <a:pt x="1798326" y="733044"/>
                  </a:lnTo>
                  <a:lnTo>
                    <a:pt x="1801368" y="739140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159126" y="2221483"/>
            <a:ext cx="10528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C</a:t>
            </a:r>
            <a:r>
              <a:rPr sz="1600" spc="-5" dirty="0">
                <a:latin typeface="Arial"/>
                <a:cs typeface="Arial"/>
              </a:rPr>
              <a:t>on</a:t>
            </a:r>
            <a:r>
              <a:rPr sz="1600" dirty="0">
                <a:latin typeface="Arial"/>
                <a:cs typeface="Arial"/>
              </a:rPr>
              <a:t>c</a:t>
            </a:r>
            <a:r>
              <a:rPr sz="1600" spc="-5" dirty="0">
                <a:latin typeface="Arial"/>
                <a:cs typeface="Arial"/>
              </a:rPr>
              <a:t>ept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5" dirty="0">
                <a:latin typeface="Arial"/>
                <a:cs typeface="Arial"/>
              </a:rPr>
              <a:t>on  </a:t>
            </a:r>
            <a:r>
              <a:rPr sz="1600" dirty="0">
                <a:latin typeface="Arial"/>
                <a:cs typeface="Arial"/>
              </a:rPr>
              <a:t>détaillée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517785" y="1749552"/>
            <a:ext cx="1826260" cy="1466215"/>
            <a:chOff x="1517785" y="1749552"/>
            <a:chExt cx="1826260" cy="1466215"/>
          </a:xfrm>
        </p:grpSpPr>
        <p:sp>
          <p:nvSpPr>
            <p:cNvPr id="17" name="object 17"/>
            <p:cNvSpPr/>
            <p:nvPr/>
          </p:nvSpPr>
          <p:spPr>
            <a:xfrm>
              <a:off x="1529974" y="1763268"/>
              <a:ext cx="1801495" cy="1438910"/>
            </a:xfrm>
            <a:custGeom>
              <a:avLst/>
              <a:gdLst/>
              <a:ahLst/>
              <a:cxnLst/>
              <a:rect l="l" t="t" r="r" b="b"/>
              <a:pathLst>
                <a:path w="1801495" h="1438910">
                  <a:moveTo>
                    <a:pt x="1801367" y="719327"/>
                  </a:moveTo>
                  <a:lnTo>
                    <a:pt x="1440179" y="0"/>
                  </a:lnTo>
                  <a:lnTo>
                    <a:pt x="361187" y="0"/>
                  </a:lnTo>
                  <a:lnTo>
                    <a:pt x="0" y="719327"/>
                  </a:lnTo>
                  <a:lnTo>
                    <a:pt x="361187" y="1438655"/>
                  </a:lnTo>
                  <a:lnTo>
                    <a:pt x="1440179" y="1438655"/>
                  </a:lnTo>
                  <a:lnTo>
                    <a:pt x="1801367" y="719327"/>
                  </a:lnTo>
                  <a:close/>
                </a:path>
              </a:pathLst>
            </a:custGeom>
            <a:solidFill>
              <a:srgbClr val="D7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17785" y="1749552"/>
              <a:ext cx="1826260" cy="1466215"/>
            </a:xfrm>
            <a:custGeom>
              <a:avLst/>
              <a:gdLst/>
              <a:ahLst/>
              <a:cxnLst/>
              <a:rect l="l" t="t" r="r" b="b"/>
              <a:pathLst>
                <a:path w="1826260" h="1466214">
                  <a:moveTo>
                    <a:pt x="1825749" y="734568"/>
                  </a:moveTo>
                  <a:lnTo>
                    <a:pt x="1825749" y="731520"/>
                  </a:lnTo>
                  <a:lnTo>
                    <a:pt x="1824225" y="726948"/>
                  </a:lnTo>
                  <a:lnTo>
                    <a:pt x="1464560" y="7620"/>
                  </a:lnTo>
                  <a:lnTo>
                    <a:pt x="1461512" y="3048"/>
                  </a:lnTo>
                  <a:lnTo>
                    <a:pt x="1458464" y="0"/>
                  </a:lnTo>
                  <a:lnTo>
                    <a:pt x="367280" y="0"/>
                  </a:lnTo>
                  <a:lnTo>
                    <a:pt x="362708" y="3048"/>
                  </a:lnTo>
                  <a:lnTo>
                    <a:pt x="361184" y="7620"/>
                  </a:lnTo>
                  <a:lnTo>
                    <a:pt x="1524" y="726948"/>
                  </a:lnTo>
                  <a:lnTo>
                    <a:pt x="0" y="731520"/>
                  </a:lnTo>
                  <a:lnTo>
                    <a:pt x="0" y="734568"/>
                  </a:lnTo>
                  <a:lnTo>
                    <a:pt x="1524" y="739140"/>
                  </a:lnTo>
                  <a:lnTo>
                    <a:pt x="24380" y="784854"/>
                  </a:lnTo>
                  <a:lnTo>
                    <a:pt x="24380" y="726948"/>
                  </a:lnTo>
                  <a:lnTo>
                    <a:pt x="27422" y="733044"/>
                  </a:lnTo>
                  <a:lnTo>
                    <a:pt x="371852" y="42723"/>
                  </a:lnTo>
                  <a:lnTo>
                    <a:pt x="371852" y="25908"/>
                  </a:lnTo>
                  <a:lnTo>
                    <a:pt x="384044" y="18288"/>
                  </a:lnTo>
                  <a:lnTo>
                    <a:pt x="384044" y="25908"/>
                  </a:lnTo>
                  <a:lnTo>
                    <a:pt x="1441700" y="25908"/>
                  </a:lnTo>
                  <a:lnTo>
                    <a:pt x="1441700" y="18288"/>
                  </a:lnTo>
                  <a:lnTo>
                    <a:pt x="1452368" y="25908"/>
                  </a:lnTo>
                  <a:lnTo>
                    <a:pt x="1452368" y="39669"/>
                  </a:lnTo>
                  <a:lnTo>
                    <a:pt x="1798323" y="733044"/>
                  </a:lnTo>
                  <a:lnTo>
                    <a:pt x="1801365" y="726948"/>
                  </a:lnTo>
                  <a:lnTo>
                    <a:pt x="1801365" y="784860"/>
                  </a:lnTo>
                  <a:lnTo>
                    <a:pt x="1824225" y="739140"/>
                  </a:lnTo>
                  <a:lnTo>
                    <a:pt x="1825749" y="734568"/>
                  </a:lnTo>
                  <a:close/>
                </a:path>
                <a:path w="1826260" h="1466214">
                  <a:moveTo>
                    <a:pt x="27422" y="733044"/>
                  </a:moveTo>
                  <a:lnTo>
                    <a:pt x="24380" y="726948"/>
                  </a:lnTo>
                  <a:lnTo>
                    <a:pt x="24380" y="739140"/>
                  </a:lnTo>
                  <a:lnTo>
                    <a:pt x="27422" y="733044"/>
                  </a:lnTo>
                  <a:close/>
                </a:path>
                <a:path w="1826260" h="1466214">
                  <a:moveTo>
                    <a:pt x="380243" y="1440180"/>
                  </a:moveTo>
                  <a:lnTo>
                    <a:pt x="27422" y="733044"/>
                  </a:lnTo>
                  <a:lnTo>
                    <a:pt x="24380" y="739140"/>
                  </a:lnTo>
                  <a:lnTo>
                    <a:pt x="24380" y="784854"/>
                  </a:lnTo>
                  <a:lnTo>
                    <a:pt x="361184" y="1458468"/>
                  </a:lnTo>
                  <a:lnTo>
                    <a:pt x="362708" y="1463040"/>
                  </a:lnTo>
                  <a:lnTo>
                    <a:pt x="367280" y="1466088"/>
                  </a:lnTo>
                  <a:lnTo>
                    <a:pt x="371852" y="1466088"/>
                  </a:lnTo>
                  <a:lnTo>
                    <a:pt x="371852" y="1440180"/>
                  </a:lnTo>
                  <a:lnTo>
                    <a:pt x="380243" y="1440180"/>
                  </a:lnTo>
                  <a:close/>
                </a:path>
                <a:path w="1826260" h="1466214">
                  <a:moveTo>
                    <a:pt x="384044" y="18288"/>
                  </a:moveTo>
                  <a:lnTo>
                    <a:pt x="371852" y="25908"/>
                  </a:lnTo>
                  <a:lnTo>
                    <a:pt x="380243" y="25908"/>
                  </a:lnTo>
                  <a:lnTo>
                    <a:pt x="384044" y="18288"/>
                  </a:lnTo>
                  <a:close/>
                </a:path>
                <a:path w="1826260" h="1466214">
                  <a:moveTo>
                    <a:pt x="380243" y="25908"/>
                  </a:moveTo>
                  <a:lnTo>
                    <a:pt x="371852" y="25908"/>
                  </a:lnTo>
                  <a:lnTo>
                    <a:pt x="371852" y="42723"/>
                  </a:lnTo>
                  <a:lnTo>
                    <a:pt x="380243" y="25908"/>
                  </a:lnTo>
                  <a:close/>
                </a:path>
                <a:path w="1826260" h="1466214">
                  <a:moveTo>
                    <a:pt x="384044" y="1447800"/>
                  </a:moveTo>
                  <a:lnTo>
                    <a:pt x="380243" y="1440180"/>
                  </a:lnTo>
                  <a:lnTo>
                    <a:pt x="371852" y="1440180"/>
                  </a:lnTo>
                  <a:lnTo>
                    <a:pt x="384044" y="1447800"/>
                  </a:lnTo>
                  <a:close/>
                </a:path>
                <a:path w="1826260" h="1466214">
                  <a:moveTo>
                    <a:pt x="384044" y="1466088"/>
                  </a:moveTo>
                  <a:lnTo>
                    <a:pt x="384044" y="1447800"/>
                  </a:lnTo>
                  <a:lnTo>
                    <a:pt x="371852" y="1440180"/>
                  </a:lnTo>
                  <a:lnTo>
                    <a:pt x="371852" y="1466088"/>
                  </a:lnTo>
                  <a:lnTo>
                    <a:pt x="384044" y="1466088"/>
                  </a:lnTo>
                  <a:close/>
                </a:path>
                <a:path w="1826260" h="1466214">
                  <a:moveTo>
                    <a:pt x="384044" y="25908"/>
                  </a:moveTo>
                  <a:lnTo>
                    <a:pt x="384044" y="18288"/>
                  </a:lnTo>
                  <a:lnTo>
                    <a:pt x="380243" y="25908"/>
                  </a:lnTo>
                  <a:lnTo>
                    <a:pt x="384044" y="25908"/>
                  </a:lnTo>
                  <a:close/>
                </a:path>
                <a:path w="1826260" h="1466214">
                  <a:moveTo>
                    <a:pt x="1445502" y="1440180"/>
                  </a:moveTo>
                  <a:lnTo>
                    <a:pt x="380243" y="1440180"/>
                  </a:lnTo>
                  <a:lnTo>
                    <a:pt x="384044" y="1447800"/>
                  </a:lnTo>
                  <a:lnTo>
                    <a:pt x="384044" y="1466088"/>
                  </a:lnTo>
                  <a:lnTo>
                    <a:pt x="1441700" y="1466088"/>
                  </a:lnTo>
                  <a:lnTo>
                    <a:pt x="1441700" y="1447800"/>
                  </a:lnTo>
                  <a:lnTo>
                    <a:pt x="1445502" y="1440180"/>
                  </a:lnTo>
                  <a:close/>
                </a:path>
                <a:path w="1826260" h="1466214">
                  <a:moveTo>
                    <a:pt x="1452368" y="25908"/>
                  </a:moveTo>
                  <a:lnTo>
                    <a:pt x="1441700" y="18288"/>
                  </a:lnTo>
                  <a:lnTo>
                    <a:pt x="1445502" y="25908"/>
                  </a:lnTo>
                  <a:lnTo>
                    <a:pt x="1452368" y="25908"/>
                  </a:lnTo>
                  <a:close/>
                </a:path>
                <a:path w="1826260" h="1466214">
                  <a:moveTo>
                    <a:pt x="1445502" y="25908"/>
                  </a:moveTo>
                  <a:lnTo>
                    <a:pt x="1441700" y="18288"/>
                  </a:lnTo>
                  <a:lnTo>
                    <a:pt x="1441700" y="25908"/>
                  </a:lnTo>
                  <a:lnTo>
                    <a:pt x="1445502" y="25908"/>
                  </a:lnTo>
                  <a:close/>
                </a:path>
                <a:path w="1826260" h="1466214">
                  <a:moveTo>
                    <a:pt x="1452368" y="1440180"/>
                  </a:moveTo>
                  <a:lnTo>
                    <a:pt x="1445502" y="1440180"/>
                  </a:lnTo>
                  <a:lnTo>
                    <a:pt x="1441700" y="1447800"/>
                  </a:lnTo>
                  <a:lnTo>
                    <a:pt x="1452368" y="1440180"/>
                  </a:lnTo>
                  <a:close/>
                </a:path>
                <a:path w="1826260" h="1466214">
                  <a:moveTo>
                    <a:pt x="1452368" y="1466088"/>
                  </a:moveTo>
                  <a:lnTo>
                    <a:pt x="1452368" y="1440180"/>
                  </a:lnTo>
                  <a:lnTo>
                    <a:pt x="1441700" y="1447800"/>
                  </a:lnTo>
                  <a:lnTo>
                    <a:pt x="1441700" y="1466088"/>
                  </a:lnTo>
                  <a:lnTo>
                    <a:pt x="1452368" y="1466088"/>
                  </a:lnTo>
                  <a:close/>
                </a:path>
                <a:path w="1826260" h="1466214">
                  <a:moveTo>
                    <a:pt x="1452368" y="39669"/>
                  </a:moveTo>
                  <a:lnTo>
                    <a:pt x="1452368" y="25908"/>
                  </a:lnTo>
                  <a:lnTo>
                    <a:pt x="1445502" y="25908"/>
                  </a:lnTo>
                  <a:lnTo>
                    <a:pt x="1452368" y="39669"/>
                  </a:lnTo>
                  <a:close/>
                </a:path>
                <a:path w="1826260" h="1466214">
                  <a:moveTo>
                    <a:pt x="1801365" y="784860"/>
                  </a:moveTo>
                  <a:lnTo>
                    <a:pt x="1801365" y="739140"/>
                  </a:lnTo>
                  <a:lnTo>
                    <a:pt x="1798323" y="733044"/>
                  </a:lnTo>
                  <a:lnTo>
                    <a:pt x="1445502" y="1440180"/>
                  </a:lnTo>
                  <a:lnTo>
                    <a:pt x="1452368" y="1440180"/>
                  </a:lnTo>
                  <a:lnTo>
                    <a:pt x="1452368" y="1466088"/>
                  </a:lnTo>
                  <a:lnTo>
                    <a:pt x="1458464" y="1466088"/>
                  </a:lnTo>
                  <a:lnTo>
                    <a:pt x="1461512" y="1463040"/>
                  </a:lnTo>
                  <a:lnTo>
                    <a:pt x="1464560" y="1458468"/>
                  </a:lnTo>
                  <a:lnTo>
                    <a:pt x="1801365" y="784860"/>
                  </a:lnTo>
                  <a:close/>
                </a:path>
                <a:path w="1826260" h="1466214">
                  <a:moveTo>
                    <a:pt x="1801365" y="739140"/>
                  </a:moveTo>
                  <a:lnTo>
                    <a:pt x="1801365" y="726948"/>
                  </a:lnTo>
                  <a:lnTo>
                    <a:pt x="1798323" y="733044"/>
                  </a:lnTo>
                  <a:lnTo>
                    <a:pt x="1801365" y="739140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948572" y="2189479"/>
            <a:ext cx="962660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68910">
              <a:lnSpc>
                <a:spcPts val="2110"/>
              </a:lnSpc>
              <a:spcBef>
                <a:spcPts val="210"/>
              </a:spcBef>
            </a:pPr>
            <a:r>
              <a:rPr sz="1800" spc="-5" dirty="0">
                <a:latin typeface="Arial"/>
                <a:cs typeface="Arial"/>
              </a:rPr>
              <a:t>Etude  p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-5" dirty="0">
                <a:latin typeface="Arial"/>
                <a:cs typeface="Arial"/>
              </a:rPr>
              <a:t>éalabl</a:t>
            </a:r>
            <a:r>
              <a:rPr sz="1800" dirty="0"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596774" y="2308860"/>
            <a:ext cx="4419600" cy="2778760"/>
            <a:chOff x="2596774" y="2308860"/>
            <a:chExt cx="4419600" cy="2778760"/>
          </a:xfrm>
        </p:grpSpPr>
        <p:sp>
          <p:nvSpPr>
            <p:cNvPr id="21" name="object 21"/>
            <p:cNvSpPr/>
            <p:nvPr/>
          </p:nvSpPr>
          <p:spPr>
            <a:xfrm>
              <a:off x="3331342" y="2339339"/>
              <a:ext cx="791210" cy="287020"/>
            </a:xfrm>
            <a:custGeom>
              <a:avLst/>
              <a:gdLst/>
              <a:ahLst/>
              <a:cxnLst/>
              <a:rect l="l" t="t" r="r" b="b"/>
              <a:pathLst>
                <a:path w="791210" h="287019">
                  <a:moveTo>
                    <a:pt x="790955" y="143255"/>
                  </a:moveTo>
                  <a:lnTo>
                    <a:pt x="647699" y="0"/>
                  </a:lnTo>
                  <a:lnTo>
                    <a:pt x="647699" y="71627"/>
                  </a:lnTo>
                  <a:lnTo>
                    <a:pt x="0" y="71627"/>
                  </a:lnTo>
                  <a:lnTo>
                    <a:pt x="0" y="214883"/>
                  </a:lnTo>
                  <a:lnTo>
                    <a:pt x="647699" y="214883"/>
                  </a:lnTo>
                  <a:lnTo>
                    <a:pt x="647699" y="286511"/>
                  </a:lnTo>
                  <a:lnTo>
                    <a:pt x="790955" y="143255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317626" y="2308860"/>
              <a:ext cx="822960" cy="347980"/>
            </a:xfrm>
            <a:custGeom>
              <a:avLst/>
              <a:gdLst/>
              <a:ahLst/>
              <a:cxnLst/>
              <a:rect l="l" t="t" r="r" b="b"/>
              <a:pathLst>
                <a:path w="822960" h="347980">
                  <a:moveTo>
                    <a:pt x="661416" y="88392"/>
                  </a:moveTo>
                  <a:lnTo>
                    <a:pt x="0" y="88392"/>
                  </a:lnTo>
                  <a:lnTo>
                    <a:pt x="0" y="257556"/>
                  </a:lnTo>
                  <a:lnTo>
                    <a:pt x="13716" y="257556"/>
                  </a:lnTo>
                  <a:lnTo>
                    <a:pt x="13716" y="114300"/>
                  </a:lnTo>
                  <a:lnTo>
                    <a:pt x="25908" y="102108"/>
                  </a:lnTo>
                  <a:lnTo>
                    <a:pt x="25908" y="114300"/>
                  </a:lnTo>
                  <a:lnTo>
                    <a:pt x="649224" y="114300"/>
                  </a:lnTo>
                  <a:lnTo>
                    <a:pt x="649224" y="102108"/>
                  </a:lnTo>
                  <a:lnTo>
                    <a:pt x="661416" y="88392"/>
                  </a:lnTo>
                  <a:close/>
                </a:path>
                <a:path w="822960" h="347980">
                  <a:moveTo>
                    <a:pt x="25908" y="114300"/>
                  </a:moveTo>
                  <a:lnTo>
                    <a:pt x="25908" y="102108"/>
                  </a:lnTo>
                  <a:lnTo>
                    <a:pt x="13716" y="114300"/>
                  </a:lnTo>
                  <a:lnTo>
                    <a:pt x="25908" y="114300"/>
                  </a:lnTo>
                  <a:close/>
                </a:path>
                <a:path w="822960" h="347980">
                  <a:moveTo>
                    <a:pt x="25908" y="233172"/>
                  </a:moveTo>
                  <a:lnTo>
                    <a:pt x="25908" y="114300"/>
                  </a:lnTo>
                  <a:lnTo>
                    <a:pt x="13716" y="114300"/>
                  </a:lnTo>
                  <a:lnTo>
                    <a:pt x="13716" y="233172"/>
                  </a:lnTo>
                  <a:lnTo>
                    <a:pt x="25908" y="233172"/>
                  </a:lnTo>
                  <a:close/>
                </a:path>
                <a:path w="822960" h="347980">
                  <a:moveTo>
                    <a:pt x="673608" y="286512"/>
                  </a:moveTo>
                  <a:lnTo>
                    <a:pt x="673608" y="233172"/>
                  </a:lnTo>
                  <a:lnTo>
                    <a:pt x="13716" y="233172"/>
                  </a:lnTo>
                  <a:lnTo>
                    <a:pt x="25908" y="245364"/>
                  </a:lnTo>
                  <a:lnTo>
                    <a:pt x="25908" y="257556"/>
                  </a:lnTo>
                  <a:lnTo>
                    <a:pt x="649224" y="257556"/>
                  </a:lnTo>
                  <a:lnTo>
                    <a:pt x="649224" y="245364"/>
                  </a:lnTo>
                  <a:lnTo>
                    <a:pt x="661416" y="257556"/>
                  </a:lnTo>
                  <a:lnTo>
                    <a:pt x="661416" y="298704"/>
                  </a:lnTo>
                  <a:lnTo>
                    <a:pt x="673608" y="286512"/>
                  </a:lnTo>
                  <a:close/>
                </a:path>
                <a:path w="822960" h="347980">
                  <a:moveTo>
                    <a:pt x="25908" y="257556"/>
                  </a:moveTo>
                  <a:lnTo>
                    <a:pt x="25908" y="245364"/>
                  </a:lnTo>
                  <a:lnTo>
                    <a:pt x="13716" y="233172"/>
                  </a:lnTo>
                  <a:lnTo>
                    <a:pt x="13716" y="257556"/>
                  </a:lnTo>
                  <a:lnTo>
                    <a:pt x="25908" y="257556"/>
                  </a:lnTo>
                  <a:close/>
                </a:path>
                <a:path w="822960" h="347980">
                  <a:moveTo>
                    <a:pt x="822960" y="173736"/>
                  </a:moveTo>
                  <a:lnTo>
                    <a:pt x="649224" y="0"/>
                  </a:lnTo>
                  <a:lnTo>
                    <a:pt x="649224" y="88392"/>
                  </a:lnTo>
                  <a:lnTo>
                    <a:pt x="652272" y="88392"/>
                  </a:lnTo>
                  <a:lnTo>
                    <a:pt x="652272" y="39624"/>
                  </a:lnTo>
                  <a:lnTo>
                    <a:pt x="673608" y="30480"/>
                  </a:lnTo>
                  <a:lnTo>
                    <a:pt x="673608" y="60960"/>
                  </a:lnTo>
                  <a:lnTo>
                    <a:pt x="786384" y="173736"/>
                  </a:lnTo>
                  <a:lnTo>
                    <a:pt x="795528" y="164592"/>
                  </a:lnTo>
                  <a:lnTo>
                    <a:pt x="795528" y="201168"/>
                  </a:lnTo>
                  <a:lnTo>
                    <a:pt x="822960" y="173736"/>
                  </a:lnTo>
                  <a:close/>
                </a:path>
                <a:path w="822960" h="347980">
                  <a:moveTo>
                    <a:pt x="661416" y="114300"/>
                  </a:moveTo>
                  <a:lnTo>
                    <a:pt x="661416" y="88392"/>
                  </a:lnTo>
                  <a:lnTo>
                    <a:pt x="649224" y="102108"/>
                  </a:lnTo>
                  <a:lnTo>
                    <a:pt x="649224" y="114300"/>
                  </a:lnTo>
                  <a:lnTo>
                    <a:pt x="661416" y="114300"/>
                  </a:lnTo>
                  <a:close/>
                </a:path>
                <a:path w="822960" h="347980">
                  <a:moveTo>
                    <a:pt x="661416" y="257556"/>
                  </a:moveTo>
                  <a:lnTo>
                    <a:pt x="649224" y="245364"/>
                  </a:lnTo>
                  <a:lnTo>
                    <a:pt x="649224" y="257556"/>
                  </a:lnTo>
                  <a:lnTo>
                    <a:pt x="661416" y="257556"/>
                  </a:lnTo>
                  <a:close/>
                </a:path>
                <a:path w="822960" h="347980">
                  <a:moveTo>
                    <a:pt x="661416" y="298704"/>
                  </a:moveTo>
                  <a:lnTo>
                    <a:pt x="661416" y="257556"/>
                  </a:lnTo>
                  <a:lnTo>
                    <a:pt x="649224" y="257556"/>
                  </a:lnTo>
                  <a:lnTo>
                    <a:pt x="649224" y="347472"/>
                  </a:lnTo>
                  <a:lnTo>
                    <a:pt x="652272" y="344424"/>
                  </a:lnTo>
                  <a:lnTo>
                    <a:pt x="652272" y="307848"/>
                  </a:lnTo>
                  <a:lnTo>
                    <a:pt x="661416" y="298704"/>
                  </a:lnTo>
                  <a:close/>
                </a:path>
                <a:path w="822960" h="347980">
                  <a:moveTo>
                    <a:pt x="673608" y="60960"/>
                  </a:moveTo>
                  <a:lnTo>
                    <a:pt x="673608" y="30480"/>
                  </a:lnTo>
                  <a:lnTo>
                    <a:pt x="652272" y="39624"/>
                  </a:lnTo>
                  <a:lnTo>
                    <a:pt x="673608" y="60960"/>
                  </a:lnTo>
                  <a:close/>
                </a:path>
                <a:path w="822960" h="347980">
                  <a:moveTo>
                    <a:pt x="673608" y="114300"/>
                  </a:moveTo>
                  <a:lnTo>
                    <a:pt x="673608" y="60960"/>
                  </a:lnTo>
                  <a:lnTo>
                    <a:pt x="652272" y="39624"/>
                  </a:lnTo>
                  <a:lnTo>
                    <a:pt x="652272" y="88392"/>
                  </a:lnTo>
                  <a:lnTo>
                    <a:pt x="661416" y="88392"/>
                  </a:lnTo>
                  <a:lnTo>
                    <a:pt x="661416" y="114300"/>
                  </a:lnTo>
                  <a:lnTo>
                    <a:pt x="673608" y="114300"/>
                  </a:lnTo>
                  <a:close/>
                </a:path>
                <a:path w="822960" h="347980">
                  <a:moveTo>
                    <a:pt x="795528" y="201168"/>
                  </a:moveTo>
                  <a:lnTo>
                    <a:pt x="795528" y="182880"/>
                  </a:lnTo>
                  <a:lnTo>
                    <a:pt x="786384" y="173736"/>
                  </a:lnTo>
                  <a:lnTo>
                    <a:pt x="652272" y="307848"/>
                  </a:lnTo>
                  <a:lnTo>
                    <a:pt x="673608" y="316992"/>
                  </a:lnTo>
                  <a:lnTo>
                    <a:pt x="673608" y="323088"/>
                  </a:lnTo>
                  <a:lnTo>
                    <a:pt x="795528" y="201168"/>
                  </a:lnTo>
                  <a:close/>
                </a:path>
                <a:path w="822960" h="347980">
                  <a:moveTo>
                    <a:pt x="673608" y="323088"/>
                  </a:moveTo>
                  <a:lnTo>
                    <a:pt x="673608" y="316992"/>
                  </a:lnTo>
                  <a:lnTo>
                    <a:pt x="652272" y="307848"/>
                  </a:lnTo>
                  <a:lnTo>
                    <a:pt x="652272" y="344424"/>
                  </a:lnTo>
                  <a:lnTo>
                    <a:pt x="673608" y="323088"/>
                  </a:lnTo>
                  <a:close/>
                </a:path>
                <a:path w="822960" h="347980">
                  <a:moveTo>
                    <a:pt x="795528" y="182880"/>
                  </a:moveTo>
                  <a:lnTo>
                    <a:pt x="795528" y="164592"/>
                  </a:lnTo>
                  <a:lnTo>
                    <a:pt x="786384" y="173736"/>
                  </a:lnTo>
                  <a:lnTo>
                    <a:pt x="795528" y="182880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23666" y="2339339"/>
              <a:ext cx="791210" cy="287020"/>
            </a:xfrm>
            <a:custGeom>
              <a:avLst/>
              <a:gdLst/>
              <a:ahLst/>
              <a:cxnLst/>
              <a:rect l="l" t="t" r="r" b="b"/>
              <a:pathLst>
                <a:path w="791209" h="287019">
                  <a:moveTo>
                    <a:pt x="790955" y="143255"/>
                  </a:moveTo>
                  <a:lnTo>
                    <a:pt x="647699" y="0"/>
                  </a:lnTo>
                  <a:lnTo>
                    <a:pt x="647699" y="71627"/>
                  </a:lnTo>
                  <a:lnTo>
                    <a:pt x="0" y="71627"/>
                  </a:lnTo>
                  <a:lnTo>
                    <a:pt x="0" y="214883"/>
                  </a:lnTo>
                  <a:lnTo>
                    <a:pt x="647699" y="214883"/>
                  </a:lnTo>
                  <a:lnTo>
                    <a:pt x="647699" y="286511"/>
                  </a:lnTo>
                  <a:lnTo>
                    <a:pt x="790955" y="143255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09950" y="2308860"/>
              <a:ext cx="822960" cy="347980"/>
            </a:xfrm>
            <a:custGeom>
              <a:avLst/>
              <a:gdLst/>
              <a:ahLst/>
              <a:cxnLst/>
              <a:rect l="l" t="t" r="r" b="b"/>
              <a:pathLst>
                <a:path w="822959" h="347980">
                  <a:moveTo>
                    <a:pt x="661416" y="88392"/>
                  </a:moveTo>
                  <a:lnTo>
                    <a:pt x="0" y="88392"/>
                  </a:lnTo>
                  <a:lnTo>
                    <a:pt x="0" y="257556"/>
                  </a:lnTo>
                  <a:lnTo>
                    <a:pt x="13716" y="257556"/>
                  </a:lnTo>
                  <a:lnTo>
                    <a:pt x="13716" y="114300"/>
                  </a:lnTo>
                  <a:lnTo>
                    <a:pt x="25908" y="102108"/>
                  </a:lnTo>
                  <a:lnTo>
                    <a:pt x="25908" y="114300"/>
                  </a:lnTo>
                  <a:lnTo>
                    <a:pt x="649224" y="114300"/>
                  </a:lnTo>
                  <a:lnTo>
                    <a:pt x="649224" y="102108"/>
                  </a:lnTo>
                  <a:lnTo>
                    <a:pt x="661416" y="88392"/>
                  </a:lnTo>
                  <a:close/>
                </a:path>
                <a:path w="822959" h="347980">
                  <a:moveTo>
                    <a:pt x="25908" y="114300"/>
                  </a:moveTo>
                  <a:lnTo>
                    <a:pt x="25908" y="102108"/>
                  </a:lnTo>
                  <a:lnTo>
                    <a:pt x="13716" y="114300"/>
                  </a:lnTo>
                  <a:lnTo>
                    <a:pt x="25908" y="114300"/>
                  </a:lnTo>
                  <a:close/>
                </a:path>
                <a:path w="822959" h="347980">
                  <a:moveTo>
                    <a:pt x="25908" y="233172"/>
                  </a:moveTo>
                  <a:lnTo>
                    <a:pt x="25908" y="114300"/>
                  </a:lnTo>
                  <a:lnTo>
                    <a:pt x="13716" y="114300"/>
                  </a:lnTo>
                  <a:lnTo>
                    <a:pt x="13716" y="233172"/>
                  </a:lnTo>
                  <a:lnTo>
                    <a:pt x="25908" y="233172"/>
                  </a:lnTo>
                  <a:close/>
                </a:path>
                <a:path w="822959" h="347980">
                  <a:moveTo>
                    <a:pt x="673608" y="286512"/>
                  </a:moveTo>
                  <a:lnTo>
                    <a:pt x="673608" y="233172"/>
                  </a:lnTo>
                  <a:lnTo>
                    <a:pt x="13716" y="233172"/>
                  </a:lnTo>
                  <a:lnTo>
                    <a:pt x="25908" y="245364"/>
                  </a:lnTo>
                  <a:lnTo>
                    <a:pt x="25908" y="257556"/>
                  </a:lnTo>
                  <a:lnTo>
                    <a:pt x="649224" y="257556"/>
                  </a:lnTo>
                  <a:lnTo>
                    <a:pt x="649224" y="245364"/>
                  </a:lnTo>
                  <a:lnTo>
                    <a:pt x="661416" y="257556"/>
                  </a:lnTo>
                  <a:lnTo>
                    <a:pt x="661416" y="298704"/>
                  </a:lnTo>
                  <a:lnTo>
                    <a:pt x="673608" y="286512"/>
                  </a:lnTo>
                  <a:close/>
                </a:path>
                <a:path w="822959" h="347980">
                  <a:moveTo>
                    <a:pt x="25908" y="257556"/>
                  </a:moveTo>
                  <a:lnTo>
                    <a:pt x="25908" y="245364"/>
                  </a:lnTo>
                  <a:lnTo>
                    <a:pt x="13716" y="233172"/>
                  </a:lnTo>
                  <a:lnTo>
                    <a:pt x="13716" y="257556"/>
                  </a:lnTo>
                  <a:lnTo>
                    <a:pt x="25908" y="257556"/>
                  </a:lnTo>
                  <a:close/>
                </a:path>
                <a:path w="822959" h="347980">
                  <a:moveTo>
                    <a:pt x="822960" y="173736"/>
                  </a:moveTo>
                  <a:lnTo>
                    <a:pt x="649224" y="0"/>
                  </a:lnTo>
                  <a:lnTo>
                    <a:pt x="649224" y="88392"/>
                  </a:lnTo>
                  <a:lnTo>
                    <a:pt x="652272" y="88392"/>
                  </a:lnTo>
                  <a:lnTo>
                    <a:pt x="652272" y="39624"/>
                  </a:lnTo>
                  <a:lnTo>
                    <a:pt x="673608" y="30480"/>
                  </a:lnTo>
                  <a:lnTo>
                    <a:pt x="673608" y="60960"/>
                  </a:lnTo>
                  <a:lnTo>
                    <a:pt x="786384" y="173736"/>
                  </a:lnTo>
                  <a:lnTo>
                    <a:pt x="795528" y="164592"/>
                  </a:lnTo>
                  <a:lnTo>
                    <a:pt x="795528" y="201168"/>
                  </a:lnTo>
                  <a:lnTo>
                    <a:pt x="822960" y="173736"/>
                  </a:lnTo>
                  <a:close/>
                </a:path>
                <a:path w="822959" h="347980">
                  <a:moveTo>
                    <a:pt x="661416" y="114300"/>
                  </a:moveTo>
                  <a:lnTo>
                    <a:pt x="661416" y="88392"/>
                  </a:lnTo>
                  <a:lnTo>
                    <a:pt x="649224" y="102108"/>
                  </a:lnTo>
                  <a:lnTo>
                    <a:pt x="649224" y="114300"/>
                  </a:lnTo>
                  <a:lnTo>
                    <a:pt x="661416" y="114300"/>
                  </a:lnTo>
                  <a:close/>
                </a:path>
                <a:path w="822959" h="347980">
                  <a:moveTo>
                    <a:pt x="661416" y="257556"/>
                  </a:moveTo>
                  <a:lnTo>
                    <a:pt x="649224" y="245364"/>
                  </a:lnTo>
                  <a:lnTo>
                    <a:pt x="649224" y="257556"/>
                  </a:lnTo>
                  <a:lnTo>
                    <a:pt x="661416" y="257556"/>
                  </a:lnTo>
                  <a:close/>
                </a:path>
                <a:path w="822959" h="347980">
                  <a:moveTo>
                    <a:pt x="661416" y="298704"/>
                  </a:moveTo>
                  <a:lnTo>
                    <a:pt x="661416" y="257556"/>
                  </a:lnTo>
                  <a:lnTo>
                    <a:pt x="649224" y="257556"/>
                  </a:lnTo>
                  <a:lnTo>
                    <a:pt x="649224" y="347472"/>
                  </a:lnTo>
                  <a:lnTo>
                    <a:pt x="652272" y="344424"/>
                  </a:lnTo>
                  <a:lnTo>
                    <a:pt x="652272" y="307848"/>
                  </a:lnTo>
                  <a:lnTo>
                    <a:pt x="661416" y="298704"/>
                  </a:lnTo>
                  <a:close/>
                </a:path>
                <a:path w="822959" h="347980">
                  <a:moveTo>
                    <a:pt x="673608" y="60960"/>
                  </a:moveTo>
                  <a:lnTo>
                    <a:pt x="673608" y="30480"/>
                  </a:lnTo>
                  <a:lnTo>
                    <a:pt x="652272" y="39624"/>
                  </a:lnTo>
                  <a:lnTo>
                    <a:pt x="673608" y="60960"/>
                  </a:lnTo>
                  <a:close/>
                </a:path>
                <a:path w="822959" h="347980">
                  <a:moveTo>
                    <a:pt x="673608" y="114300"/>
                  </a:moveTo>
                  <a:lnTo>
                    <a:pt x="673608" y="60960"/>
                  </a:lnTo>
                  <a:lnTo>
                    <a:pt x="652272" y="39624"/>
                  </a:lnTo>
                  <a:lnTo>
                    <a:pt x="652272" y="88392"/>
                  </a:lnTo>
                  <a:lnTo>
                    <a:pt x="661416" y="88392"/>
                  </a:lnTo>
                  <a:lnTo>
                    <a:pt x="661416" y="114300"/>
                  </a:lnTo>
                  <a:lnTo>
                    <a:pt x="673608" y="114300"/>
                  </a:lnTo>
                  <a:close/>
                </a:path>
                <a:path w="822959" h="347980">
                  <a:moveTo>
                    <a:pt x="795528" y="201168"/>
                  </a:moveTo>
                  <a:lnTo>
                    <a:pt x="795528" y="182880"/>
                  </a:lnTo>
                  <a:lnTo>
                    <a:pt x="786384" y="173736"/>
                  </a:lnTo>
                  <a:lnTo>
                    <a:pt x="652272" y="307848"/>
                  </a:lnTo>
                  <a:lnTo>
                    <a:pt x="673608" y="316992"/>
                  </a:lnTo>
                  <a:lnTo>
                    <a:pt x="673608" y="323088"/>
                  </a:lnTo>
                  <a:lnTo>
                    <a:pt x="795528" y="201168"/>
                  </a:lnTo>
                  <a:close/>
                </a:path>
                <a:path w="822959" h="347980">
                  <a:moveTo>
                    <a:pt x="673608" y="323088"/>
                  </a:moveTo>
                  <a:lnTo>
                    <a:pt x="673608" y="316992"/>
                  </a:lnTo>
                  <a:lnTo>
                    <a:pt x="652272" y="307848"/>
                  </a:lnTo>
                  <a:lnTo>
                    <a:pt x="652272" y="344424"/>
                  </a:lnTo>
                  <a:lnTo>
                    <a:pt x="673608" y="323088"/>
                  </a:lnTo>
                  <a:close/>
                </a:path>
                <a:path w="822959" h="347980">
                  <a:moveTo>
                    <a:pt x="795528" y="182880"/>
                  </a:moveTo>
                  <a:lnTo>
                    <a:pt x="795528" y="164592"/>
                  </a:lnTo>
                  <a:lnTo>
                    <a:pt x="786384" y="173736"/>
                  </a:lnTo>
                  <a:lnTo>
                    <a:pt x="795528" y="182880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144975" y="2793492"/>
              <a:ext cx="2854960" cy="984885"/>
            </a:xfrm>
            <a:custGeom>
              <a:avLst/>
              <a:gdLst/>
              <a:ahLst/>
              <a:cxnLst/>
              <a:rect l="l" t="t" r="r" b="b"/>
              <a:pathLst>
                <a:path w="2854959" h="984885">
                  <a:moveTo>
                    <a:pt x="2854634" y="190500"/>
                  </a:moveTo>
                  <a:lnTo>
                    <a:pt x="2792150" y="0"/>
                  </a:lnTo>
                  <a:lnTo>
                    <a:pt x="128198" y="886968"/>
                  </a:lnTo>
                  <a:lnTo>
                    <a:pt x="96194" y="790956"/>
                  </a:lnTo>
                  <a:lnTo>
                    <a:pt x="0" y="984504"/>
                  </a:lnTo>
                  <a:lnTo>
                    <a:pt x="469893" y="984504"/>
                  </a:lnTo>
                  <a:lnTo>
                    <a:pt x="2854634" y="190500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129497" y="2776728"/>
              <a:ext cx="2887345" cy="1001394"/>
            </a:xfrm>
            <a:custGeom>
              <a:avLst/>
              <a:gdLst/>
              <a:ahLst/>
              <a:cxnLst/>
              <a:rect l="l" t="t" r="r" b="b"/>
              <a:pathLst>
                <a:path w="2887345" h="1001395">
                  <a:moveTo>
                    <a:pt x="151950" y="887260"/>
                  </a:moveTo>
                  <a:lnTo>
                    <a:pt x="114720" y="774192"/>
                  </a:lnTo>
                  <a:lnTo>
                    <a:pt x="0" y="1001268"/>
                  </a:lnTo>
                  <a:lnTo>
                    <a:pt x="28614" y="1001268"/>
                  </a:lnTo>
                  <a:lnTo>
                    <a:pt x="99480" y="859536"/>
                  </a:lnTo>
                  <a:lnTo>
                    <a:pt x="99480" y="812292"/>
                  </a:lnTo>
                  <a:lnTo>
                    <a:pt x="122340" y="813816"/>
                  </a:lnTo>
                  <a:lnTo>
                    <a:pt x="122340" y="878967"/>
                  </a:lnTo>
                  <a:lnTo>
                    <a:pt x="136056" y="918972"/>
                  </a:lnTo>
                  <a:lnTo>
                    <a:pt x="139104" y="917957"/>
                  </a:lnTo>
                  <a:lnTo>
                    <a:pt x="139104" y="891540"/>
                  </a:lnTo>
                  <a:lnTo>
                    <a:pt x="151950" y="887260"/>
                  </a:lnTo>
                  <a:close/>
                </a:path>
                <a:path w="2887345" h="1001395">
                  <a:moveTo>
                    <a:pt x="122340" y="813816"/>
                  </a:moveTo>
                  <a:lnTo>
                    <a:pt x="99480" y="812292"/>
                  </a:lnTo>
                  <a:lnTo>
                    <a:pt x="109089" y="840318"/>
                  </a:lnTo>
                  <a:lnTo>
                    <a:pt x="122340" y="813816"/>
                  </a:lnTo>
                  <a:close/>
                </a:path>
                <a:path w="2887345" h="1001395">
                  <a:moveTo>
                    <a:pt x="109089" y="840318"/>
                  </a:moveTo>
                  <a:lnTo>
                    <a:pt x="99480" y="812292"/>
                  </a:lnTo>
                  <a:lnTo>
                    <a:pt x="99480" y="859536"/>
                  </a:lnTo>
                  <a:lnTo>
                    <a:pt x="109089" y="840318"/>
                  </a:lnTo>
                  <a:close/>
                </a:path>
                <a:path w="2887345" h="1001395">
                  <a:moveTo>
                    <a:pt x="122340" y="878967"/>
                  </a:moveTo>
                  <a:lnTo>
                    <a:pt x="122340" y="813816"/>
                  </a:lnTo>
                  <a:lnTo>
                    <a:pt x="109089" y="840318"/>
                  </a:lnTo>
                  <a:lnTo>
                    <a:pt x="122340" y="878967"/>
                  </a:lnTo>
                  <a:close/>
                </a:path>
                <a:path w="2887345" h="1001395">
                  <a:moveTo>
                    <a:pt x="155868" y="899160"/>
                  </a:moveTo>
                  <a:lnTo>
                    <a:pt x="151950" y="887260"/>
                  </a:lnTo>
                  <a:lnTo>
                    <a:pt x="139104" y="891540"/>
                  </a:lnTo>
                  <a:lnTo>
                    <a:pt x="155868" y="899160"/>
                  </a:lnTo>
                  <a:close/>
                </a:path>
                <a:path w="2887345" h="1001395">
                  <a:moveTo>
                    <a:pt x="155868" y="912379"/>
                  </a:moveTo>
                  <a:lnTo>
                    <a:pt x="155868" y="899160"/>
                  </a:lnTo>
                  <a:lnTo>
                    <a:pt x="139104" y="891540"/>
                  </a:lnTo>
                  <a:lnTo>
                    <a:pt x="139104" y="917957"/>
                  </a:lnTo>
                  <a:lnTo>
                    <a:pt x="155868" y="912379"/>
                  </a:lnTo>
                  <a:close/>
                </a:path>
                <a:path w="2887345" h="1001395">
                  <a:moveTo>
                    <a:pt x="2886876" y="214884"/>
                  </a:moveTo>
                  <a:lnTo>
                    <a:pt x="2815248" y="0"/>
                  </a:lnTo>
                  <a:lnTo>
                    <a:pt x="151950" y="887260"/>
                  </a:lnTo>
                  <a:lnTo>
                    <a:pt x="155868" y="899160"/>
                  </a:lnTo>
                  <a:lnTo>
                    <a:pt x="155868" y="912379"/>
                  </a:lnTo>
                  <a:lnTo>
                    <a:pt x="2795436" y="34027"/>
                  </a:lnTo>
                  <a:lnTo>
                    <a:pt x="2795436" y="21336"/>
                  </a:lnTo>
                  <a:lnTo>
                    <a:pt x="2810676" y="28956"/>
                  </a:lnTo>
                  <a:lnTo>
                    <a:pt x="2810676" y="67799"/>
                  </a:lnTo>
                  <a:lnTo>
                    <a:pt x="2853862" y="199462"/>
                  </a:lnTo>
                  <a:lnTo>
                    <a:pt x="2867064" y="195072"/>
                  </a:lnTo>
                  <a:lnTo>
                    <a:pt x="2867064" y="221484"/>
                  </a:lnTo>
                  <a:lnTo>
                    <a:pt x="2886876" y="214884"/>
                  </a:lnTo>
                  <a:close/>
                </a:path>
                <a:path w="2887345" h="1001395">
                  <a:moveTo>
                    <a:pt x="2867064" y="221484"/>
                  </a:moveTo>
                  <a:lnTo>
                    <a:pt x="2867064" y="195072"/>
                  </a:lnTo>
                  <a:lnTo>
                    <a:pt x="2857920" y="211836"/>
                  </a:lnTo>
                  <a:lnTo>
                    <a:pt x="2853862" y="199462"/>
                  </a:lnTo>
                  <a:lnTo>
                    <a:pt x="442953" y="1001268"/>
                  </a:lnTo>
                  <a:lnTo>
                    <a:pt x="526379" y="1001268"/>
                  </a:lnTo>
                  <a:lnTo>
                    <a:pt x="2867064" y="221484"/>
                  </a:lnTo>
                  <a:close/>
                </a:path>
                <a:path w="2887345" h="1001395">
                  <a:moveTo>
                    <a:pt x="2810676" y="28956"/>
                  </a:moveTo>
                  <a:lnTo>
                    <a:pt x="2795436" y="21336"/>
                  </a:lnTo>
                  <a:lnTo>
                    <a:pt x="2799190" y="32778"/>
                  </a:lnTo>
                  <a:lnTo>
                    <a:pt x="2810676" y="28956"/>
                  </a:lnTo>
                  <a:close/>
                </a:path>
                <a:path w="2887345" h="1001395">
                  <a:moveTo>
                    <a:pt x="2799190" y="32778"/>
                  </a:moveTo>
                  <a:lnTo>
                    <a:pt x="2795436" y="21336"/>
                  </a:lnTo>
                  <a:lnTo>
                    <a:pt x="2795436" y="34027"/>
                  </a:lnTo>
                  <a:lnTo>
                    <a:pt x="2799190" y="32778"/>
                  </a:lnTo>
                  <a:close/>
                </a:path>
                <a:path w="2887345" h="1001395">
                  <a:moveTo>
                    <a:pt x="2810676" y="67799"/>
                  </a:moveTo>
                  <a:lnTo>
                    <a:pt x="2810676" y="28956"/>
                  </a:lnTo>
                  <a:lnTo>
                    <a:pt x="2799190" y="32778"/>
                  </a:lnTo>
                  <a:lnTo>
                    <a:pt x="2810676" y="67799"/>
                  </a:lnTo>
                  <a:close/>
                </a:path>
                <a:path w="2887345" h="1001395">
                  <a:moveTo>
                    <a:pt x="2867064" y="195072"/>
                  </a:moveTo>
                  <a:lnTo>
                    <a:pt x="2853862" y="199462"/>
                  </a:lnTo>
                  <a:lnTo>
                    <a:pt x="2857920" y="211836"/>
                  </a:lnTo>
                  <a:lnTo>
                    <a:pt x="2867064" y="195072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10490" y="3777996"/>
              <a:ext cx="1800225" cy="1295400"/>
            </a:xfrm>
            <a:custGeom>
              <a:avLst/>
              <a:gdLst/>
              <a:ahLst/>
              <a:cxnLst/>
              <a:rect l="l" t="t" r="r" b="b"/>
              <a:pathLst>
                <a:path w="1800225" h="1295400">
                  <a:moveTo>
                    <a:pt x="1799844" y="576071"/>
                  </a:moveTo>
                  <a:lnTo>
                    <a:pt x="1511808" y="0"/>
                  </a:lnTo>
                  <a:lnTo>
                    <a:pt x="288035" y="0"/>
                  </a:lnTo>
                  <a:lnTo>
                    <a:pt x="0" y="576071"/>
                  </a:lnTo>
                  <a:lnTo>
                    <a:pt x="359664" y="1295399"/>
                  </a:lnTo>
                  <a:lnTo>
                    <a:pt x="1440180" y="1295399"/>
                  </a:lnTo>
                  <a:lnTo>
                    <a:pt x="1799844" y="576071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96774" y="3777996"/>
              <a:ext cx="1827530" cy="1309370"/>
            </a:xfrm>
            <a:custGeom>
              <a:avLst/>
              <a:gdLst/>
              <a:ahLst/>
              <a:cxnLst/>
              <a:rect l="l" t="t" r="r" b="b"/>
              <a:pathLst>
                <a:path w="1827529" h="1309370">
                  <a:moveTo>
                    <a:pt x="314852" y="0"/>
                  </a:moveTo>
                  <a:lnTo>
                    <a:pt x="286511" y="0"/>
                  </a:lnTo>
                  <a:lnTo>
                    <a:pt x="1524" y="569975"/>
                  </a:lnTo>
                  <a:lnTo>
                    <a:pt x="0" y="574547"/>
                  </a:lnTo>
                  <a:lnTo>
                    <a:pt x="0" y="577595"/>
                  </a:lnTo>
                  <a:lnTo>
                    <a:pt x="1524" y="582167"/>
                  </a:lnTo>
                  <a:lnTo>
                    <a:pt x="24384" y="627887"/>
                  </a:lnTo>
                  <a:lnTo>
                    <a:pt x="24384" y="569975"/>
                  </a:lnTo>
                  <a:lnTo>
                    <a:pt x="27425" y="576071"/>
                  </a:lnTo>
                  <a:lnTo>
                    <a:pt x="314852" y="0"/>
                  </a:lnTo>
                  <a:close/>
                </a:path>
                <a:path w="1827529" h="1309370">
                  <a:moveTo>
                    <a:pt x="27425" y="576071"/>
                  </a:moveTo>
                  <a:lnTo>
                    <a:pt x="24384" y="569975"/>
                  </a:lnTo>
                  <a:lnTo>
                    <a:pt x="24384" y="582167"/>
                  </a:lnTo>
                  <a:lnTo>
                    <a:pt x="27425" y="576071"/>
                  </a:lnTo>
                  <a:close/>
                </a:path>
                <a:path w="1827529" h="1309370">
                  <a:moveTo>
                    <a:pt x="380246" y="1283207"/>
                  </a:moveTo>
                  <a:lnTo>
                    <a:pt x="27425" y="576071"/>
                  </a:lnTo>
                  <a:lnTo>
                    <a:pt x="24384" y="582167"/>
                  </a:lnTo>
                  <a:lnTo>
                    <a:pt x="24384" y="627887"/>
                  </a:lnTo>
                  <a:lnTo>
                    <a:pt x="361188" y="1301495"/>
                  </a:lnTo>
                  <a:lnTo>
                    <a:pt x="364236" y="1306067"/>
                  </a:lnTo>
                  <a:lnTo>
                    <a:pt x="368808" y="1309115"/>
                  </a:lnTo>
                  <a:lnTo>
                    <a:pt x="373380" y="1309115"/>
                  </a:lnTo>
                  <a:lnTo>
                    <a:pt x="373380" y="1283207"/>
                  </a:lnTo>
                  <a:lnTo>
                    <a:pt x="380246" y="1283207"/>
                  </a:lnTo>
                  <a:close/>
                </a:path>
                <a:path w="1827529" h="1309370">
                  <a:moveTo>
                    <a:pt x="384048" y="1290827"/>
                  </a:moveTo>
                  <a:lnTo>
                    <a:pt x="380246" y="1283207"/>
                  </a:lnTo>
                  <a:lnTo>
                    <a:pt x="373380" y="1283207"/>
                  </a:lnTo>
                  <a:lnTo>
                    <a:pt x="384048" y="1290827"/>
                  </a:lnTo>
                  <a:close/>
                </a:path>
                <a:path w="1827529" h="1309370">
                  <a:moveTo>
                    <a:pt x="384048" y="1309115"/>
                  </a:moveTo>
                  <a:lnTo>
                    <a:pt x="384048" y="1290827"/>
                  </a:lnTo>
                  <a:lnTo>
                    <a:pt x="373380" y="1283207"/>
                  </a:lnTo>
                  <a:lnTo>
                    <a:pt x="373380" y="1309115"/>
                  </a:lnTo>
                  <a:lnTo>
                    <a:pt x="384048" y="1309115"/>
                  </a:lnTo>
                  <a:close/>
                </a:path>
                <a:path w="1827529" h="1309370">
                  <a:moveTo>
                    <a:pt x="1445505" y="1283207"/>
                  </a:moveTo>
                  <a:lnTo>
                    <a:pt x="380246" y="1283207"/>
                  </a:lnTo>
                  <a:lnTo>
                    <a:pt x="384048" y="1290827"/>
                  </a:lnTo>
                  <a:lnTo>
                    <a:pt x="384048" y="1309115"/>
                  </a:lnTo>
                  <a:lnTo>
                    <a:pt x="1441704" y="1309115"/>
                  </a:lnTo>
                  <a:lnTo>
                    <a:pt x="1441704" y="1290827"/>
                  </a:lnTo>
                  <a:lnTo>
                    <a:pt x="1445505" y="1283207"/>
                  </a:lnTo>
                  <a:close/>
                </a:path>
                <a:path w="1827529" h="1309370">
                  <a:moveTo>
                    <a:pt x="1453896" y="1283207"/>
                  </a:moveTo>
                  <a:lnTo>
                    <a:pt x="1445505" y="1283207"/>
                  </a:lnTo>
                  <a:lnTo>
                    <a:pt x="1441704" y="1290827"/>
                  </a:lnTo>
                  <a:lnTo>
                    <a:pt x="1453896" y="1283207"/>
                  </a:lnTo>
                  <a:close/>
                </a:path>
                <a:path w="1827529" h="1309370">
                  <a:moveTo>
                    <a:pt x="1453896" y="1309115"/>
                  </a:moveTo>
                  <a:lnTo>
                    <a:pt x="1453896" y="1283207"/>
                  </a:lnTo>
                  <a:lnTo>
                    <a:pt x="1441704" y="1290827"/>
                  </a:lnTo>
                  <a:lnTo>
                    <a:pt x="1441704" y="1309115"/>
                  </a:lnTo>
                  <a:lnTo>
                    <a:pt x="1453896" y="1309115"/>
                  </a:lnTo>
                  <a:close/>
                </a:path>
                <a:path w="1827529" h="1309370">
                  <a:moveTo>
                    <a:pt x="1801368" y="627887"/>
                  </a:moveTo>
                  <a:lnTo>
                    <a:pt x="1801368" y="582167"/>
                  </a:lnTo>
                  <a:lnTo>
                    <a:pt x="1798326" y="576071"/>
                  </a:lnTo>
                  <a:lnTo>
                    <a:pt x="1445505" y="1283207"/>
                  </a:lnTo>
                  <a:lnTo>
                    <a:pt x="1453896" y="1283207"/>
                  </a:lnTo>
                  <a:lnTo>
                    <a:pt x="1453896" y="1309115"/>
                  </a:lnTo>
                  <a:lnTo>
                    <a:pt x="1458468" y="1309115"/>
                  </a:lnTo>
                  <a:lnTo>
                    <a:pt x="1463040" y="1306067"/>
                  </a:lnTo>
                  <a:lnTo>
                    <a:pt x="1464564" y="1301495"/>
                  </a:lnTo>
                  <a:lnTo>
                    <a:pt x="1801368" y="627887"/>
                  </a:lnTo>
                  <a:close/>
                </a:path>
                <a:path w="1827529" h="1309370">
                  <a:moveTo>
                    <a:pt x="1827276" y="577595"/>
                  </a:moveTo>
                  <a:lnTo>
                    <a:pt x="1827276" y="574547"/>
                  </a:lnTo>
                  <a:lnTo>
                    <a:pt x="1824228" y="569975"/>
                  </a:lnTo>
                  <a:lnTo>
                    <a:pt x="1539240" y="0"/>
                  </a:lnTo>
                  <a:lnTo>
                    <a:pt x="1510899" y="0"/>
                  </a:lnTo>
                  <a:lnTo>
                    <a:pt x="1798326" y="576071"/>
                  </a:lnTo>
                  <a:lnTo>
                    <a:pt x="1801368" y="569975"/>
                  </a:lnTo>
                  <a:lnTo>
                    <a:pt x="1801368" y="627887"/>
                  </a:lnTo>
                  <a:lnTo>
                    <a:pt x="1824228" y="582167"/>
                  </a:lnTo>
                  <a:lnTo>
                    <a:pt x="1827276" y="577595"/>
                  </a:lnTo>
                  <a:close/>
                </a:path>
                <a:path w="1827529" h="1309370">
                  <a:moveTo>
                    <a:pt x="1801368" y="582167"/>
                  </a:moveTo>
                  <a:lnTo>
                    <a:pt x="1801368" y="569975"/>
                  </a:lnTo>
                  <a:lnTo>
                    <a:pt x="1798326" y="576071"/>
                  </a:lnTo>
                  <a:lnTo>
                    <a:pt x="1801368" y="582167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975748" y="4245354"/>
            <a:ext cx="1069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Programmation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550286" y="3777996"/>
            <a:ext cx="1826260" cy="1382395"/>
            <a:chOff x="5550286" y="3777996"/>
            <a:chExt cx="1826260" cy="1382395"/>
          </a:xfrm>
        </p:grpSpPr>
        <p:sp>
          <p:nvSpPr>
            <p:cNvPr id="31" name="object 31"/>
            <p:cNvSpPr/>
            <p:nvPr/>
          </p:nvSpPr>
          <p:spPr>
            <a:xfrm>
              <a:off x="5562478" y="3777996"/>
              <a:ext cx="1800225" cy="1369060"/>
            </a:xfrm>
            <a:custGeom>
              <a:avLst/>
              <a:gdLst/>
              <a:ahLst/>
              <a:cxnLst/>
              <a:rect l="l" t="t" r="r" b="b"/>
              <a:pathLst>
                <a:path w="1800225" h="1369060">
                  <a:moveTo>
                    <a:pt x="1799844" y="649223"/>
                  </a:moveTo>
                  <a:lnTo>
                    <a:pt x="1475232" y="0"/>
                  </a:lnTo>
                  <a:lnTo>
                    <a:pt x="324611" y="0"/>
                  </a:lnTo>
                  <a:lnTo>
                    <a:pt x="0" y="649223"/>
                  </a:lnTo>
                  <a:lnTo>
                    <a:pt x="359664" y="1368551"/>
                  </a:lnTo>
                  <a:lnTo>
                    <a:pt x="1440180" y="1368551"/>
                  </a:lnTo>
                  <a:lnTo>
                    <a:pt x="1799844" y="649223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50286" y="3777996"/>
              <a:ext cx="1826260" cy="1382395"/>
            </a:xfrm>
            <a:custGeom>
              <a:avLst/>
              <a:gdLst/>
              <a:ahLst/>
              <a:cxnLst/>
              <a:rect l="l" t="t" r="r" b="b"/>
              <a:pathLst>
                <a:path w="1826259" h="1382395">
                  <a:moveTo>
                    <a:pt x="351351" y="0"/>
                  </a:moveTo>
                  <a:lnTo>
                    <a:pt x="323087" y="0"/>
                  </a:lnTo>
                  <a:lnTo>
                    <a:pt x="1524" y="643127"/>
                  </a:lnTo>
                  <a:lnTo>
                    <a:pt x="0" y="647699"/>
                  </a:lnTo>
                  <a:lnTo>
                    <a:pt x="0" y="650747"/>
                  </a:lnTo>
                  <a:lnTo>
                    <a:pt x="1524" y="655319"/>
                  </a:lnTo>
                  <a:lnTo>
                    <a:pt x="24384" y="701039"/>
                  </a:lnTo>
                  <a:lnTo>
                    <a:pt x="24384" y="643127"/>
                  </a:lnTo>
                  <a:lnTo>
                    <a:pt x="27425" y="649223"/>
                  </a:lnTo>
                  <a:lnTo>
                    <a:pt x="351351" y="0"/>
                  </a:lnTo>
                  <a:close/>
                </a:path>
                <a:path w="1826259" h="1382395">
                  <a:moveTo>
                    <a:pt x="27425" y="649223"/>
                  </a:moveTo>
                  <a:lnTo>
                    <a:pt x="24384" y="643127"/>
                  </a:lnTo>
                  <a:lnTo>
                    <a:pt x="24384" y="655319"/>
                  </a:lnTo>
                  <a:lnTo>
                    <a:pt x="27425" y="649223"/>
                  </a:lnTo>
                  <a:close/>
                </a:path>
                <a:path w="1826259" h="1382395">
                  <a:moveTo>
                    <a:pt x="380246" y="1356359"/>
                  </a:moveTo>
                  <a:lnTo>
                    <a:pt x="27425" y="649223"/>
                  </a:lnTo>
                  <a:lnTo>
                    <a:pt x="24384" y="655319"/>
                  </a:lnTo>
                  <a:lnTo>
                    <a:pt x="24384" y="701039"/>
                  </a:lnTo>
                  <a:lnTo>
                    <a:pt x="361188" y="1374647"/>
                  </a:lnTo>
                  <a:lnTo>
                    <a:pt x="362712" y="1379219"/>
                  </a:lnTo>
                  <a:lnTo>
                    <a:pt x="367284" y="1382267"/>
                  </a:lnTo>
                  <a:lnTo>
                    <a:pt x="371856" y="1382267"/>
                  </a:lnTo>
                  <a:lnTo>
                    <a:pt x="371856" y="1356359"/>
                  </a:lnTo>
                  <a:lnTo>
                    <a:pt x="380246" y="1356359"/>
                  </a:lnTo>
                  <a:close/>
                </a:path>
                <a:path w="1826259" h="1382395">
                  <a:moveTo>
                    <a:pt x="384048" y="1363979"/>
                  </a:moveTo>
                  <a:lnTo>
                    <a:pt x="380246" y="1356359"/>
                  </a:lnTo>
                  <a:lnTo>
                    <a:pt x="371856" y="1356359"/>
                  </a:lnTo>
                  <a:lnTo>
                    <a:pt x="384048" y="1363979"/>
                  </a:lnTo>
                  <a:close/>
                </a:path>
                <a:path w="1826259" h="1382395">
                  <a:moveTo>
                    <a:pt x="384048" y="1382267"/>
                  </a:moveTo>
                  <a:lnTo>
                    <a:pt x="384048" y="1363979"/>
                  </a:lnTo>
                  <a:lnTo>
                    <a:pt x="371856" y="1356359"/>
                  </a:lnTo>
                  <a:lnTo>
                    <a:pt x="371856" y="1382267"/>
                  </a:lnTo>
                  <a:lnTo>
                    <a:pt x="384048" y="1382267"/>
                  </a:lnTo>
                  <a:close/>
                </a:path>
                <a:path w="1826259" h="1382395">
                  <a:moveTo>
                    <a:pt x="1445505" y="1356359"/>
                  </a:moveTo>
                  <a:lnTo>
                    <a:pt x="380246" y="1356359"/>
                  </a:lnTo>
                  <a:lnTo>
                    <a:pt x="384048" y="1363979"/>
                  </a:lnTo>
                  <a:lnTo>
                    <a:pt x="384048" y="1382267"/>
                  </a:lnTo>
                  <a:lnTo>
                    <a:pt x="1441704" y="1382267"/>
                  </a:lnTo>
                  <a:lnTo>
                    <a:pt x="1441704" y="1363979"/>
                  </a:lnTo>
                  <a:lnTo>
                    <a:pt x="1445505" y="1356359"/>
                  </a:lnTo>
                  <a:close/>
                </a:path>
                <a:path w="1826259" h="1382395">
                  <a:moveTo>
                    <a:pt x="1452372" y="1356359"/>
                  </a:moveTo>
                  <a:lnTo>
                    <a:pt x="1445505" y="1356359"/>
                  </a:lnTo>
                  <a:lnTo>
                    <a:pt x="1441704" y="1363979"/>
                  </a:lnTo>
                  <a:lnTo>
                    <a:pt x="1452372" y="1356359"/>
                  </a:lnTo>
                  <a:close/>
                </a:path>
                <a:path w="1826259" h="1382395">
                  <a:moveTo>
                    <a:pt x="1452372" y="1382267"/>
                  </a:moveTo>
                  <a:lnTo>
                    <a:pt x="1452372" y="1356359"/>
                  </a:lnTo>
                  <a:lnTo>
                    <a:pt x="1441704" y="1363979"/>
                  </a:lnTo>
                  <a:lnTo>
                    <a:pt x="1441704" y="1382267"/>
                  </a:lnTo>
                  <a:lnTo>
                    <a:pt x="1452372" y="1382267"/>
                  </a:lnTo>
                  <a:close/>
                </a:path>
                <a:path w="1826259" h="1382395">
                  <a:moveTo>
                    <a:pt x="1801368" y="701039"/>
                  </a:moveTo>
                  <a:lnTo>
                    <a:pt x="1801368" y="655319"/>
                  </a:lnTo>
                  <a:lnTo>
                    <a:pt x="1798326" y="649223"/>
                  </a:lnTo>
                  <a:lnTo>
                    <a:pt x="1445505" y="1356359"/>
                  </a:lnTo>
                  <a:lnTo>
                    <a:pt x="1452372" y="1356359"/>
                  </a:lnTo>
                  <a:lnTo>
                    <a:pt x="1452372" y="1382267"/>
                  </a:lnTo>
                  <a:lnTo>
                    <a:pt x="1456944" y="1382267"/>
                  </a:lnTo>
                  <a:lnTo>
                    <a:pt x="1461516" y="1379219"/>
                  </a:lnTo>
                  <a:lnTo>
                    <a:pt x="1464564" y="1374647"/>
                  </a:lnTo>
                  <a:lnTo>
                    <a:pt x="1801368" y="701039"/>
                  </a:lnTo>
                  <a:close/>
                </a:path>
                <a:path w="1826259" h="1382395">
                  <a:moveTo>
                    <a:pt x="1825752" y="650747"/>
                  </a:moveTo>
                  <a:lnTo>
                    <a:pt x="1825752" y="647699"/>
                  </a:lnTo>
                  <a:lnTo>
                    <a:pt x="1824228" y="643127"/>
                  </a:lnTo>
                  <a:lnTo>
                    <a:pt x="1502664" y="0"/>
                  </a:lnTo>
                  <a:lnTo>
                    <a:pt x="1474400" y="0"/>
                  </a:lnTo>
                  <a:lnTo>
                    <a:pt x="1798326" y="649223"/>
                  </a:lnTo>
                  <a:lnTo>
                    <a:pt x="1801368" y="643127"/>
                  </a:lnTo>
                  <a:lnTo>
                    <a:pt x="1801368" y="701039"/>
                  </a:lnTo>
                  <a:lnTo>
                    <a:pt x="1824228" y="655319"/>
                  </a:lnTo>
                  <a:lnTo>
                    <a:pt x="1825752" y="650747"/>
                  </a:lnTo>
                  <a:close/>
                </a:path>
                <a:path w="1826259" h="1382395">
                  <a:moveTo>
                    <a:pt x="1801368" y="655319"/>
                  </a:moveTo>
                  <a:lnTo>
                    <a:pt x="1801368" y="643127"/>
                  </a:lnTo>
                  <a:lnTo>
                    <a:pt x="1798326" y="649223"/>
                  </a:lnTo>
                  <a:lnTo>
                    <a:pt x="1801368" y="655319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080135" y="3922266"/>
            <a:ext cx="76136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40" dirty="0">
                <a:latin typeface="Arial"/>
                <a:cs typeface="Arial"/>
              </a:rPr>
              <a:t>Tests </a:t>
            </a:r>
            <a:r>
              <a:rPr sz="1600" spc="-5" dirty="0">
                <a:latin typeface="Arial"/>
                <a:cs typeface="Arial"/>
              </a:rPr>
              <a:t>et  jeux  d</a:t>
            </a:r>
            <a:r>
              <a:rPr sz="1600" dirty="0">
                <a:latin typeface="Arial"/>
                <a:cs typeface="Arial"/>
              </a:rPr>
              <a:t>’</a:t>
            </a:r>
            <a:r>
              <a:rPr sz="1600" spc="-5" dirty="0">
                <a:latin typeface="Arial"/>
                <a:cs typeface="Arial"/>
              </a:rPr>
              <a:t>e</a:t>
            </a:r>
            <a:r>
              <a:rPr sz="1600" dirty="0">
                <a:latin typeface="Arial"/>
                <a:cs typeface="Arial"/>
              </a:rPr>
              <a:t>ss</a:t>
            </a:r>
            <a:r>
              <a:rPr sz="1600" spc="-5" dirty="0">
                <a:latin typeface="Arial"/>
                <a:cs typeface="Arial"/>
              </a:rPr>
              <a:t>a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5" dirty="0"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229749" y="5350764"/>
            <a:ext cx="1827530" cy="1464945"/>
            <a:chOff x="1229749" y="5350764"/>
            <a:chExt cx="1827530" cy="1464945"/>
          </a:xfrm>
        </p:grpSpPr>
        <p:sp>
          <p:nvSpPr>
            <p:cNvPr id="35" name="object 35"/>
            <p:cNvSpPr/>
            <p:nvPr/>
          </p:nvSpPr>
          <p:spPr>
            <a:xfrm>
              <a:off x="1243465" y="5362955"/>
              <a:ext cx="1800225" cy="1440180"/>
            </a:xfrm>
            <a:custGeom>
              <a:avLst/>
              <a:gdLst/>
              <a:ahLst/>
              <a:cxnLst/>
              <a:rect l="l" t="t" r="r" b="b"/>
              <a:pathLst>
                <a:path w="1800225" h="1440179">
                  <a:moveTo>
                    <a:pt x="1799840" y="719327"/>
                  </a:moveTo>
                  <a:lnTo>
                    <a:pt x="1440176" y="0"/>
                  </a:lnTo>
                  <a:lnTo>
                    <a:pt x="359660" y="0"/>
                  </a:lnTo>
                  <a:lnTo>
                    <a:pt x="0" y="719327"/>
                  </a:lnTo>
                  <a:lnTo>
                    <a:pt x="359660" y="1440179"/>
                  </a:lnTo>
                  <a:lnTo>
                    <a:pt x="1440176" y="1440179"/>
                  </a:lnTo>
                  <a:lnTo>
                    <a:pt x="1799840" y="719327"/>
                  </a:lnTo>
                  <a:close/>
                </a:path>
              </a:pathLst>
            </a:custGeom>
            <a:solidFill>
              <a:srgbClr val="C6D9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29749" y="5350764"/>
              <a:ext cx="1827530" cy="1464945"/>
            </a:xfrm>
            <a:custGeom>
              <a:avLst/>
              <a:gdLst/>
              <a:ahLst/>
              <a:cxnLst/>
              <a:rect l="l" t="t" r="r" b="b"/>
              <a:pathLst>
                <a:path w="1827530" h="1464945">
                  <a:moveTo>
                    <a:pt x="1827273" y="734568"/>
                  </a:moveTo>
                  <a:lnTo>
                    <a:pt x="1827273" y="729996"/>
                  </a:lnTo>
                  <a:lnTo>
                    <a:pt x="1824225" y="726948"/>
                  </a:lnTo>
                  <a:lnTo>
                    <a:pt x="1463036" y="3048"/>
                  </a:lnTo>
                  <a:lnTo>
                    <a:pt x="1458464" y="0"/>
                  </a:lnTo>
                  <a:lnTo>
                    <a:pt x="368804" y="0"/>
                  </a:lnTo>
                  <a:lnTo>
                    <a:pt x="364232" y="3048"/>
                  </a:lnTo>
                  <a:lnTo>
                    <a:pt x="0" y="729996"/>
                  </a:lnTo>
                  <a:lnTo>
                    <a:pt x="0" y="734568"/>
                  </a:lnTo>
                  <a:lnTo>
                    <a:pt x="24384" y="783240"/>
                  </a:lnTo>
                  <a:lnTo>
                    <a:pt x="24384" y="726948"/>
                  </a:lnTo>
                  <a:lnTo>
                    <a:pt x="27050" y="732282"/>
                  </a:lnTo>
                  <a:lnTo>
                    <a:pt x="373376" y="39624"/>
                  </a:lnTo>
                  <a:lnTo>
                    <a:pt x="373376" y="24384"/>
                  </a:lnTo>
                  <a:lnTo>
                    <a:pt x="384044" y="18288"/>
                  </a:lnTo>
                  <a:lnTo>
                    <a:pt x="384044" y="24384"/>
                  </a:lnTo>
                  <a:lnTo>
                    <a:pt x="1441700" y="24384"/>
                  </a:lnTo>
                  <a:lnTo>
                    <a:pt x="1441700" y="18288"/>
                  </a:lnTo>
                  <a:lnTo>
                    <a:pt x="1453892" y="24384"/>
                  </a:lnTo>
                  <a:lnTo>
                    <a:pt x="1453892" y="42569"/>
                  </a:lnTo>
                  <a:lnTo>
                    <a:pt x="1800210" y="732282"/>
                  </a:lnTo>
                  <a:lnTo>
                    <a:pt x="1802889" y="726948"/>
                  </a:lnTo>
                  <a:lnTo>
                    <a:pt x="1802889" y="780378"/>
                  </a:lnTo>
                  <a:lnTo>
                    <a:pt x="1824225" y="737616"/>
                  </a:lnTo>
                  <a:lnTo>
                    <a:pt x="1827273" y="734568"/>
                  </a:lnTo>
                  <a:close/>
                </a:path>
                <a:path w="1827530" h="1464945">
                  <a:moveTo>
                    <a:pt x="27050" y="732282"/>
                  </a:moveTo>
                  <a:lnTo>
                    <a:pt x="24384" y="726948"/>
                  </a:lnTo>
                  <a:lnTo>
                    <a:pt x="24384" y="737616"/>
                  </a:lnTo>
                  <a:lnTo>
                    <a:pt x="27050" y="732282"/>
                  </a:lnTo>
                  <a:close/>
                </a:path>
                <a:path w="1827530" h="1464945">
                  <a:moveTo>
                    <a:pt x="380996" y="1440180"/>
                  </a:moveTo>
                  <a:lnTo>
                    <a:pt x="27050" y="732282"/>
                  </a:lnTo>
                  <a:lnTo>
                    <a:pt x="24384" y="737616"/>
                  </a:lnTo>
                  <a:lnTo>
                    <a:pt x="24384" y="783240"/>
                  </a:lnTo>
                  <a:lnTo>
                    <a:pt x="364232" y="1461516"/>
                  </a:lnTo>
                  <a:lnTo>
                    <a:pt x="368804" y="1464564"/>
                  </a:lnTo>
                  <a:lnTo>
                    <a:pt x="373376" y="1464564"/>
                  </a:lnTo>
                  <a:lnTo>
                    <a:pt x="373376" y="1440180"/>
                  </a:lnTo>
                  <a:lnTo>
                    <a:pt x="380996" y="1440180"/>
                  </a:lnTo>
                  <a:close/>
                </a:path>
                <a:path w="1827530" h="1464945">
                  <a:moveTo>
                    <a:pt x="384044" y="18288"/>
                  </a:moveTo>
                  <a:lnTo>
                    <a:pt x="373376" y="24384"/>
                  </a:lnTo>
                  <a:lnTo>
                    <a:pt x="380996" y="24384"/>
                  </a:lnTo>
                  <a:lnTo>
                    <a:pt x="384044" y="18288"/>
                  </a:lnTo>
                  <a:close/>
                </a:path>
                <a:path w="1827530" h="1464945">
                  <a:moveTo>
                    <a:pt x="380996" y="24384"/>
                  </a:moveTo>
                  <a:lnTo>
                    <a:pt x="373376" y="24384"/>
                  </a:lnTo>
                  <a:lnTo>
                    <a:pt x="373376" y="39624"/>
                  </a:lnTo>
                  <a:lnTo>
                    <a:pt x="380996" y="24384"/>
                  </a:lnTo>
                  <a:close/>
                </a:path>
                <a:path w="1827530" h="1464945">
                  <a:moveTo>
                    <a:pt x="384044" y="1446276"/>
                  </a:moveTo>
                  <a:lnTo>
                    <a:pt x="380996" y="1440180"/>
                  </a:lnTo>
                  <a:lnTo>
                    <a:pt x="373376" y="1440180"/>
                  </a:lnTo>
                  <a:lnTo>
                    <a:pt x="384044" y="1446276"/>
                  </a:lnTo>
                  <a:close/>
                </a:path>
                <a:path w="1827530" h="1464945">
                  <a:moveTo>
                    <a:pt x="384044" y="1464564"/>
                  </a:moveTo>
                  <a:lnTo>
                    <a:pt x="384044" y="1446276"/>
                  </a:lnTo>
                  <a:lnTo>
                    <a:pt x="373376" y="1440180"/>
                  </a:lnTo>
                  <a:lnTo>
                    <a:pt x="373376" y="1464564"/>
                  </a:lnTo>
                  <a:lnTo>
                    <a:pt x="384044" y="1464564"/>
                  </a:lnTo>
                  <a:close/>
                </a:path>
                <a:path w="1827530" h="1464945">
                  <a:moveTo>
                    <a:pt x="384044" y="24384"/>
                  </a:moveTo>
                  <a:lnTo>
                    <a:pt x="384044" y="18288"/>
                  </a:lnTo>
                  <a:lnTo>
                    <a:pt x="380996" y="24384"/>
                  </a:lnTo>
                  <a:lnTo>
                    <a:pt x="384044" y="24384"/>
                  </a:lnTo>
                  <a:close/>
                </a:path>
                <a:path w="1827530" h="1464945">
                  <a:moveTo>
                    <a:pt x="1444761" y="1440180"/>
                  </a:moveTo>
                  <a:lnTo>
                    <a:pt x="380996" y="1440180"/>
                  </a:lnTo>
                  <a:lnTo>
                    <a:pt x="384044" y="1446276"/>
                  </a:lnTo>
                  <a:lnTo>
                    <a:pt x="384044" y="1464564"/>
                  </a:lnTo>
                  <a:lnTo>
                    <a:pt x="1441700" y="1464564"/>
                  </a:lnTo>
                  <a:lnTo>
                    <a:pt x="1441700" y="1446276"/>
                  </a:lnTo>
                  <a:lnTo>
                    <a:pt x="1444761" y="1440180"/>
                  </a:lnTo>
                  <a:close/>
                </a:path>
                <a:path w="1827530" h="1464945">
                  <a:moveTo>
                    <a:pt x="1453892" y="24384"/>
                  </a:moveTo>
                  <a:lnTo>
                    <a:pt x="1441700" y="18288"/>
                  </a:lnTo>
                  <a:lnTo>
                    <a:pt x="1444761" y="24384"/>
                  </a:lnTo>
                  <a:lnTo>
                    <a:pt x="1453892" y="24384"/>
                  </a:lnTo>
                  <a:close/>
                </a:path>
                <a:path w="1827530" h="1464945">
                  <a:moveTo>
                    <a:pt x="1444761" y="24384"/>
                  </a:moveTo>
                  <a:lnTo>
                    <a:pt x="1441700" y="18288"/>
                  </a:lnTo>
                  <a:lnTo>
                    <a:pt x="1441700" y="24384"/>
                  </a:lnTo>
                  <a:lnTo>
                    <a:pt x="1444761" y="24384"/>
                  </a:lnTo>
                  <a:close/>
                </a:path>
                <a:path w="1827530" h="1464945">
                  <a:moveTo>
                    <a:pt x="1453892" y="1440180"/>
                  </a:moveTo>
                  <a:lnTo>
                    <a:pt x="1444761" y="1440180"/>
                  </a:lnTo>
                  <a:lnTo>
                    <a:pt x="1441700" y="1446276"/>
                  </a:lnTo>
                  <a:lnTo>
                    <a:pt x="1453892" y="1440180"/>
                  </a:lnTo>
                  <a:close/>
                </a:path>
                <a:path w="1827530" h="1464945">
                  <a:moveTo>
                    <a:pt x="1453892" y="1464564"/>
                  </a:moveTo>
                  <a:lnTo>
                    <a:pt x="1453892" y="1440180"/>
                  </a:lnTo>
                  <a:lnTo>
                    <a:pt x="1441700" y="1446276"/>
                  </a:lnTo>
                  <a:lnTo>
                    <a:pt x="1441700" y="1464564"/>
                  </a:lnTo>
                  <a:lnTo>
                    <a:pt x="1453892" y="1464564"/>
                  </a:lnTo>
                  <a:close/>
                </a:path>
                <a:path w="1827530" h="1464945">
                  <a:moveTo>
                    <a:pt x="1453892" y="42569"/>
                  </a:moveTo>
                  <a:lnTo>
                    <a:pt x="1453892" y="24384"/>
                  </a:lnTo>
                  <a:lnTo>
                    <a:pt x="1444761" y="24384"/>
                  </a:lnTo>
                  <a:lnTo>
                    <a:pt x="1453892" y="42569"/>
                  </a:lnTo>
                  <a:close/>
                </a:path>
                <a:path w="1827530" h="1464945">
                  <a:moveTo>
                    <a:pt x="1802889" y="780378"/>
                  </a:moveTo>
                  <a:lnTo>
                    <a:pt x="1802889" y="737616"/>
                  </a:lnTo>
                  <a:lnTo>
                    <a:pt x="1800210" y="732282"/>
                  </a:lnTo>
                  <a:lnTo>
                    <a:pt x="1444761" y="1440180"/>
                  </a:lnTo>
                  <a:lnTo>
                    <a:pt x="1453892" y="1440180"/>
                  </a:lnTo>
                  <a:lnTo>
                    <a:pt x="1453892" y="1464564"/>
                  </a:lnTo>
                  <a:lnTo>
                    <a:pt x="1458464" y="1464564"/>
                  </a:lnTo>
                  <a:lnTo>
                    <a:pt x="1463036" y="1461516"/>
                  </a:lnTo>
                  <a:lnTo>
                    <a:pt x="1802889" y="780378"/>
                  </a:lnTo>
                  <a:close/>
                </a:path>
                <a:path w="1827530" h="1464945">
                  <a:moveTo>
                    <a:pt x="1802889" y="737616"/>
                  </a:moveTo>
                  <a:lnTo>
                    <a:pt x="1802889" y="726948"/>
                  </a:lnTo>
                  <a:lnTo>
                    <a:pt x="1800210" y="732282"/>
                  </a:lnTo>
                  <a:lnTo>
                    <a:pt x="1802889" y="73761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616341" y="5790689"/>
            <a:ext cx="1052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 indent="-10795" algn="just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ocu</a:t>
            </a:r>
            <a:r>
              <a:rPr sz="1200" spc="5" dirty="0">
                <a:latin typeface="Arial"/>
                <a:cs typeface="Arial"/>
              </a:rPr>
              <a:t>m</a:t>
            </a:r>
            <a:r>
              <a:rPr sz="1200" dirty="0">
                <a:latin typeface="Arial"/>
                <a:cs typeface="Arial"/>
              </a:rPr>
              <a:t>e</a:t>
            </a:r>
            <a:r>
              <a:rPr sz="1200" spc="-1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-10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-5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on  </a:t>
            </a:r>
            <a:r>
              <a:rPr sz="1200" spc="-5" dirty="0">
                <a:latin typeface="Arial"/>
                <a:cs typeface="Arial"/>
              </a:rPr>
              <a:t>technique </a:t>
            </a:r>
            <a:r>
              <a:rPr sz="1200" dirty="0">
                <a:latin typeface="Arial"/>
                <a:cs typeface="Arial"/>
              </a:rPr>
              <a:t>pour  </a:t>
            </a:r>
            <a:r>
              <a:rPr sz="1200" spc="-5" dirty="0">
                <a:latin typeface="Arial"/>
                <a:cs typeface="Arial"/>
              </a:rPr>
              <a:t>la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conception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110106" y="5422392"/>
            <a:ext cx="1826260" cy="1464945"/>
            <a:chOff x="4110106" y="5422392"/>
            <a:chExt cx="1826260" cy="1464945"/>
          </a:xfrm>
        </p:grpSpPr>
        <p:sp>
          <p:nvSpPr>
            <p:cNvPr id="39" name="object 39"/>
            <p:cNvSpPr/>
            <p:nvPr/>
          </p:nvSpPr>
          <p:spPr>
            <a:xfrm>
              <a:off x="4122297" y="5434583"/>
              <a:ext cx="1801495" cy="1440180"/>
            </a:xfrm>
            <a:custGeom>
              <a:avLst/>
              <a:gdLst/>
              <a:ahLst/>
              <a:cxnLst/>
              <a:rect l="l" t="t" r="r" b="b"/>
              <a:pathLst>
                <a:path w="1801495" h="1440179">
                  <a:moveTo>
                    <a:pt x="1801367" y="719327"/>
                  </a:moveTo>
                  <a:lnTo>
                    <a:pt x="1440179" y="0"/>
                  </a:lnTo>
                  <a:lnTo>
                    <a:pt x="361187" y="0"/>
                  </a:lnTo>
                  <a:lnTo>
                    <a:pt x="0" y="719327"/>
                  </a:lnTo>
                  <a:lnTo>
                    <a:pt x="361187" y="1440179"/>
                  </a:lnTo>
                  <a:lnTo>
                    <a:pt x="1440179" y="1440179"/>
                  </a:lnTo>
                  <a:lnTo>
                    <a:pt x="1801367" y="719327"/>
                  </a:lnTo>
                  <a:close/>
                </a:path>
              </a:pathLst>
            </a:custGeom>
            <a:solidFill>
              <a:srgbClr val="B2A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110106" y="5422392"/>
              <a:ext cx="1826260" cy="1464945"/>
            </a:xfrm>
            <a:custGeom>
              <a:avLst/>
              <a:gdLst/>
              <a:ahLst/>
              <a:cxnLst/>
              <a:rect l="l" t="t" r="r" b="b"/>
              <a:pathLst>
                <a:path w="1826260" h="1464945">
                  <a:moveTo>
                    <a:pt x="1825752" y="734568"/>
                  </a:moveTo>
                  <a:lnTo>
                    <a:pt x="1825752" y="729996"/>
                  </a:lnTo>
                  <a:lnTo>
                    <a:pt x="1464564" y="6096"/>
                  </a:lnTo>
                  <a:lnTo>
                    <a:pt x="1461516" y="1524"/>
                  </a:lnTo>
                  <a:lnTo>
                    <a:pt x="1458468" y="0"/>
                  </a:lnTo>
                  <a:lnTo>
                    <a:pt x="367284" y="0"/>
                  </a:lnTo>
                  <a:lnTo>
                    <a:pt x="362712" y="1524"/>
                  </a:lnTo>
                  <a:lnTo>
                    <a:pt x="361188" y="6096"/>
                  </a:lnTo>
                  <a:lnTo>
                    <a:pt x="0" y="729996"/>
                  </a:lnTo>
                  <a:lnTo>
                    <a:pt x="0" y="734568"/>
                  </a:lnTo>
                  <a:lnTo>
                    <a:pt x="24384" y="783336"/>
                  </a:lnTo>
                  <a:lnTo>
                    <a:pt x="24384" y="726948"/>
                  </a:lnTo>
                  <a:lnTo>
                    <a:pt x="27051" y="732282"/>
                  </a:lnTo>
                  <a:lnTo>
                    <a:pt x="373380" y="39624"/>
                  </a:lnTo>
                  <a:lnTo>
                    <a:pt x="373380" y="24384"/>
                  </a:lnTo>
                  <a:lnTo>
                    <a:pt x="384048" y="18288"/>
                  </a:lnTo>
                  <a:lnTo>
                    <a:pt x="384048" y="24384"/>
                  </a:lnTo>
                  <a:lnTo>
                    <a:pt x="1441704" y="24384"/>
                  </a:lnTo>
                  <a:lnTo>
                    <a:pt x="1441704" y="18288"/>
                  </a:lnTo>
                  <a:lnTo>
                    <a:pt x="1452372" y="24384"/>
                  </a:lnTo>
                  <a:lnTo>
                    <a:pt x="1452372" y="39624"/>
                  </a:lnTo>
                  <a:lnTo>
                    <a:pt x="1798701" y="732282"/>
                  </a:lnTo>
                  <a:lnTo>
                    <a:pt x="1801368" y="726948"/>
                  </a:lnTo>
                  <a:lnTo>
                    <a:pt x="1801368" y="783336"/>
                  </a:lnTo>
                  <a:lnTo>
                    <a:pt x="1825752" y="734568"/>
                  </a:lnTo>
                  <a:close/>
                </a:path>
                <a:path w="1826260" h="1464945">
                  <a:moveTo>
                    <a:pt x="27051" y="732282"/>
                  </a:moveTo>
                  <a:lnTo>
                    <a:pt x="24384" y="726948"/>
                  </a:lnTo>
                  <a:lnTo>
                    <a:pt x="24384" y="737616"/>
                  </a:lnTo>
                  <a:lnTo>
                    <a:pt x="27051" y="732282"/>
                  </a:lnTo>
                  <a:close/>
                </a:path>
                <a:path w="1826260" h="1464945">
                  <a:moveTo>
                    <a:pt x="380238" y="1438656"/>
                  </a:moveTo>
                  <a:lnTo>
                    <a:pt x="27051" y="732282"/>
                  </a:lnTo>
                  <a:lnTo>
                    <a:pt x="24384" y="737616"/>
                  </a:lnTo>
                  <a:lnTo>
                    <a:pt x="24384" y="783336"/>
                  </a:lnTo>
                  <a:lnTo>
                    <a:pt x="361188" y="1456944"/>
                  </a:lnTo>
                  <a:lnTo>
                    <a:pt x="362712" y="1461516"/>
                  </a:lnTo>
                  <a:lnTo>
                    <a:pt x="367284" y="1464564"/>
                  </a:lnTo>
                  <a:lnTo>
                    <a:pt x="373380" y="1464564"/>
                  </a:lnTo>
                  <a:lnTo>
                    <a:pt x="373380" y="1438656"/>
                  </a:lnTo>
                  <a:lnTo>
                    <a:pt x="380238" y="1438656"/>
                  </a:lnTo>
                  <a:close/>
                </a:path>
                <a:path w="1826260" h="1464945">
                  <a:moveTo>
                    <a:pt x="384048" y="18288"/>
                  </a:moveTo>
                  <a:lnTo>
                    <a:pt x="373380" y="24384"/>
                  </a:lnTo>
                  <a:lnTo>
                    <a:pt x="381000" y="24384"/>
                  </a:lnTo>
                  <a:lnTo>
                    <a:pt x="384048" y="18288"/>
                  </a:lnTo>
                  <a:close/>
                </a:path>
                <a:path w="1826260" h="1464945">
                  <a:moveTo>
                    <a:pt x="381000" y="24384"/>
                  </a:moveTo>
                  <a:lnTo>
                    <a:pt x="373380" y="24384"/>
                  </a:lnTo>
                  <a:lnTo>
                    <a:pt x="373380" y="39624"/>
                  </a:lnTo>
                  <a:lnTo>
                    <a:pt x="381000" y="24384"/>
                  </a:lnTo>
                  <a:close/>
                </a:path>
                <a:path w="1826260" h="1464945">
                  <a:moveTo>
                    <a:pt x="384048" y="1446276"/>
                  </a:moveTo>
                  <a:lnTo>
                    <a:pt x="380238" y="1438656"/>
                  </a:lnTo>
                  <a:lnTo>
                    <a:pt x="373380" y="1438656"/>
                  </a:lnTo>
                  <a:lnTo>
                    <a:pt x="384048" y="1446276"/>
                  </a:lnTo>
                  <a:close/>
                </a:path>
                <a:path w="1826260" h="1464945">
                  <a:moveTo>
                    <a:pt x="384048" y="1464564"/>
                  </a:moveTo>
                  <a:lnTo>
                    <a:pt x="384048" y="1446276"/>
                  </a:lnTo>
                  <a:lnTo>
                    <a:pt x="373380" y="1438656"/>
                  </a:lnTo>
                  <a:lnTo>
                    <a:pt x="373380" y="1464564"/>
                  </a:lnTo>
                  <a:lnTo>
                    <a:pt x="384048" y="1464564"/>
                  </a:lnTo>
                  <a:close/>
                </a:path>
                <a:path w="1826260" h="1464945">
                  <a:moveTo>
                    <a:pt x="1445514" y="1438656"/>
                  </a:moveTo>
                  <a:lnTo>
                    <a:pt x="380238" y="1438656"/>
                  </a:lnTo>
                  <a:lnTo>
                    <a:pt x="384048" y="1446276"/>
                  </a:lnTo>
                  <a:lnTo>
                    <a:pt x="384048" y="1464564"/>
                  </a:lnTo>
                  <a:lnTo>
                    <a:pt x="1441704" y="1464564"/>
                  </a:lnTo>
                  <a:lnTo>
                    <a:pt x="1441704" y="1446276"/>
                  </a:lnTo>
                  <a:lnTo>
                    <a:pt x="1445514" y="1438656"/>
                  </a:lnTo>
                  <a:close/>
                </a:path>
                <a:path w="1826260" h="1464945">
                  <a:moveTo>
                    <a:pt x="384048" y="24384"/>
                  </a:moveTo>
                  <a:lnTo>
                    <a:pt x="384048" y="18288"/>
                  </a:lnTo>
                  <a:lnTo>
                    <a:pt x="381000" y="24384"/>
                  </a:lnTo>
                  <a:lnTo>
                    <a:pt x="384048" y="24384"/>
                  </a:lnTo>
                  <a:close/>
                </a:path>
                <a:path w="1826260" h="1464945">
                  <a:moveTo>
                    <a:pt x="1452372" y="24384"/>
                  </a:moveTo>
                  <a:lnTo>
                    <a:pt x="1441704" y="18288"/>
                  </a:lnTo>
                  <a:lnTo>
                    <a:pt x="1444752" y="24384"/>
                  </a:lnTo>
                  <a:lnTo>
                    <a:pt x="1452372" y="24384"/>
                  </a:lnTo>
                  <a:close/>
                </a:path>
                <a:path w="1826260" h="1464945">
                  <a:moveTo>
                    <a:pt x="1444752" y="24384"/>
                  </a:moveTo>
                  <a:lnTo>
                    <a:pt x="1441704" y="18288"/>
                  </a:lnTo>
                  <a:lnTo>
                    <a:pt x="1441704" y="24384"/>
                  </a:lnTo>
                  <a:lnTo>
                    <a:pt x="1444752" y="24384"/>
                  </a:lnTo>
                  <a:close/>
                </a:path>
                <a:path w="1826260" h="1464945">
                  <a:moveTo>
                    <a:pt x="1452372" y="1438656"/>
                  </a:moveTo>
                  <a:lnTo>
                    <a:pt x="1445514" y="1438656"/>
                  </a:lnTo>
                  <a:lnTo>
                    <a:pt x="1441704" y="1446276"/>
                  </a:lnTo>
                  <a:lnTo>
                    <a:pt x="1452372" y="1438656"/>
                  </a:lnTo>
                  <a:close/>
                </a:path>
                <a:path w="1826260" h="1464945">
                  <a:moveTo>
                    <a:pt x="1452372" y="1464564"/>
                  </a:moveTo>
                  <a:lnTo>
                    <a:pt x="1452372" y="1438656"/>
                  </a:lnTo>
                  <a:lnTo>
                    <a:pt x="1441704" y="1446276"/>
                  </a:lnTo>
                  <a:lnTo>
                    <a:pt x="1441704" y="1464564"/>
                  </a:lnTo>
                  <a:lnTo>
                    <a:pt x="1452372" y="1464564"/>
                  </a:lnTo>
                  <a:close/>
                </a:path>
                <a:path w="1826260" h="1464945">
                  <a:moveTo>
                    <a:pt x="1452372" y="39624"/>
                  </a:moveTo>
                  <a:lnTo>
                    <a:pt x="1452372" y="24384"/>
                  </a:lnTo>
                  <a:lnTo>
                    <a:pt x="1444752" y="24384"/>
                  </a:lnTo>
                  <a:lnTo>
                    <a:pt x="1452372" y="39624"/>
                  </a:lnTo>
                  <a:close/>
                </a:path>
                <a:path w="1826260" h="1464945">
                  <a:moveTo>
                    <a:pt x="1801368" y="783336"/>
                  </a:moveTo>
                  <a:lnTo>
                    <a:pt x="1801368" y="737616"/>
                  </a:lnTo>
                  <a:lnTo>
                    <a:pt x="1798701" y="732282"/>
                  </a:lnTo>
                  <a:lnTo>
                    <a:pt x="1445514" y="1438656"/>
                  </a:lnTo>
                  <a:lnTo>
                    <a:pt x="1452372" y="1438656"/>
                  </a:lnTo>
                  <a:lnTo>
                    <a:pt x="1452372" y="1464564"/>
                  </a:lnTo>
                  <a:lnTo>
                    <a:pt x="1458468" y="1464564"/>
                  </a:lnTo>
                  <a:lnTo>
                    <a:pt x="1461516" y="1461516"/>
                  </a:lnTo>
                  <a:lnTo>
                    <a:pt x="1464564" y="1456944"/>
                  </a:lnTo>
                  <a:lnTo>
                    <a:pt x="1801368" y="783336"/>
                  </a:lnTo>
                  <a:close/>
                </a:path>
                <a:path w="1826260" h="1464945">
                  <a:moveTo>
                    <a:pt x="1801368" y="737616"/>
                  </a:moveTo>
                  <a:lnTo>
                    <a:pt x="1801368" y="726948"/>
                  </a:lnTo>
                  <a:lnTo>
                    <a:pt x="1798701" y="732282"/>
                  </a:lnTo>
                  <a:lnTo>
                    <a:pt x="1801368" y="73761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496699" y="5746493"/>
            <a:ext cx="1050290" cy="80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Arial"/>
                <a:cs typeface="Arial"/>
              </a:rPr>
              <a:t>Formation  de    </a:t>
            </a:r>
            <a:r>
              <a:rPr sz="1700" spc="5" dirty="0">
                <a:latin typeface="Arial"/>
                <a:cs typeface="Arial"/>
              </a:rPr>
              <a:t>l’</a:t>
            </a:r>
            <a:r>
              <a:rPr sz="1700" dirty="0">
                <a:latin typeface="Arial"/>
                <a:cs typeface="Arial"/>
              </a:rPr>
              <a:t>u</a:t>
            </a:r>
            <a:r>
              <a:rPr sz="1700" spc="-10" dirty="0">
                <a:latin typeface="Arial"/>
                <a:cs typeface="Arial"/>
              </a:rPr>
              <a:t>t</a:t>
            </a:r>
            <a:r>
              <a:rPr sz="1700" spc="5" dirty="0">
                <a:latin typeface="Arial"/>
                <a:cs typeface="Arial"/>
              </a:rPr>
              <a:t>ili</a:t>
            </a:r>
            <a:r>
              <a:rPr sz="1700" dirty="0">
                <a:latin typeface="Arial"/>
                <a:cs typeface="Arial"/>
              </a:rPr>
              <a:t>sa</a:t>
            </a:r>
            <a:r>
              <a:rPr sz="1700" spc="-10" dirty="0">
                <a:latin typeface="Arial"/>
                <a:cs typeface="Arial"/>
              </a:rPr>
              <a:t>t</a:t>
            </a:r>
            <a:r>
              <a:rPr sz="1700" dirty="0">
                <a:latin typeface="Arial"/>
                <a:cs typeface="Arial"/>
              </a:rPr>
              <a:t>eur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6988942" y="5422392"/>
            <a:ext cx="1827530" cy="1464945"/>
            <a:chOff x="6988942" y="5422392"/>
            <a:chExt cx="1827530" cy="1464945"/>
          </a:xfrm>
        </p:grpSpPr>
        <p:sp>
          <p:nvSpPr>
            <p:cNvPr id="43" name="object 43"/>
            <p:cNvSpPr/>
            <p:nvPr/>
          </p:nvSpPr>
          <p:spPr>
            <a:xfrm>
              <a:off x="7002658" y="5434583"/>
              <a:ext cx="1800225" cy="1440180"/>
            </a:xfrm>
            <a:custGeom>
              <a:avLst/>
              <a:gdLst/>
              <a:ahLst/>
              <a:cxnLst/>
              <a:rect l="l" t="t" r="r" b="b"/>
              <a:pathLst>
                <a:path w="1800225" h="1440179">
                  <a:moveTo>
                    <a:pt x="1799843" y="719327"/>
                  </a:moveTo>
                  <a:lnTo>
                    <a:pt x="1440179" y="0"/>
                  </a:lnTo>
                  <a:lnTo>
                    <a:pt x="359663" y="0"/>
                  </a:lnTo>
                  <a:lnTo>
                    <a:pt x="0" y="719327"/>
                  </a:lnTo>
                  <a:lnTo>
                    <a:pt x="359663" y="1440179"/>
                  </a:lnTo>
                  <a:lnTo>
                    <a:pt x="1440179" y="1440179"/>
                  </a:lnTo>
                  <a:lnTo>
                    <a:pt x="1799843" y="719327"/>
                  </a:lnTo>
                  <a:close/>
                </a:path>
              </a:pathLst>
            </a:custGeom>
            <a:solidFill>
              <a:srgbClr val="B2A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988942" y="5422392"/>
              <a:ext cx="1827530" cy="1464945"/>
            </a:xfrm>
            <a:custGeom>
              <a:avLst/>
              <a:gdLst/>
              <a:ahLst/>
              <a:cxnLst/>
              <a:rect l="l" t="t" r="r" b="b"/>
              <a:pathLst>
                <a:path w="1827529" h="1464945">
                  <a:moveTo>
                    <a:pt x="1827276" y="734568"/>
                  </a:moveTo>
                  <a:lnTo>
                    <a:pt x="1827276" y="729996"/>
                  </a:lnTo>
                  <a:lnTo>
                    <a:pt x="1464564" y="6096"/>
                  </a:lnTo>
                  <a:lnTo>
                    <a:pt x="1463040" y="1524"/>
                  </a:lnTo>
                  <a:lnTo>
                    <a:pt x="1458468" y="0"/>
                  </a:lnTo>
                  <a:lnTo>
                    <a:pt x="368808" y="0"/>
                  </a:lnTo>
                  <a:lnTo>
                    <a:pt x="364236" y="1524"/>
                  </a:lnTo>
                  <a:lnTo>
                    <a:pt x="362712" y="6096"/>
                  </a:lnTo>
                  <a:lnTo>
                    <a:pt x="0" y="729996"/>
                  </a:lnTo>
                  <a:lnTo>
                    <a:pt x="0" y="734568"/>
                  </a:lnTo>
                  <a:lnTo>
                    <a:pt x="24384" y="783143"/>
                  </a:lnTo>
                  <a:lnTo>
                    <a:pt x="24384" y="726948"/>
                  </a:lnTo>
                  <a:lnTo>
                    <a:pt x="27062" y="732282"/>
                  </a:lnTo>
                  <a:lnTo>
                    <a:pt x="373380" y="42569"/>
                  </a:lnTo>
                  <a:lnTo>
                    <a:pt x="373380" y="24384"/>
                  </a:lnTo>
                  <a:lnTo>
                    <a:pt x="385572" y="18288"/>
                  </a:lnTo>
                  <a:lnTo>
                    <a:pt x="385572" y="24384"/>
                  </a:lnTo>
                  <a:lnTo>
                    <a:pt x="1443228" y="24384"/>
                  </a:lnTo>
                  <a:lnTo>
                    <a:pt x="1443228" y="18288"/>
                  </a:lnTo>
                  <a:lnTo>
                    <a:pt x="1453896" y="24384"/>
                  </a:lnTo>
                  <a:lnTo>
                    <a:pt x="1453896" y="39624"/>
                  </a:lnTo>
                  <a:lnTo>
                    <a:pt x="1800225" y="732282"/>
                  </a:lnTo>
                  <a:lnTo>
                    <a:pt x="1802892" y="726948"/>
                  </a:lnTo>
                  <a:lnTo>
                    <a:pt x="1802892" y="783131"/>
                  </a:lnTo>
                  <a:lnTo>
                    <a:pt x="1827276" y="734568"/>
                  </a:lnTo>
                  <a:close/>
                </a:path>
                <a:path w="1827529" h="1464945">
                  <a:moveTo>
                    <a:pt x="27062" y="732282"/>
                  </a:moveTo>
                  <a:lnTo>
                    <a:pt x="24384" y="726948"/>
                  </a:lnTo>
                  <a:lnTo>
                    <a:pt x="24384" y="737616"/>
                  </a:lnTo>
                  <a:lnTo>
                    <a:pt x="27062" y="732282"/>
                  </a:lnTo>
                  <a:close/>
                </a:path>
                <a:path w="1827529" h="1464945">
                  <a:moveTo>
                    <a:pt x="381745" y="1438656"/>
                  </a:moveTo>
                  <a:lnTo>
                    <a:pt x="27062" y="732282"/>
                  </a:lnTo>
                  <a:lnTo>
                    <a:pt x="24384" y="737616"/>
                  </a:lnTo>
                  <a:lnTo>
                    <a:pt x="24384" y="783143"/>
                  </a:lnTo>
                  <a:lnTo>
                    <a:pt x="362712" y="1456944"/>
                  </a:lnTo>
                  <a:lnTo>
                    <a:pt x="364236" y="1461516"/>
                  </a:lnTo>
                  <a:lnTo>
                    <a:pt x="368808" y="1464564"/>
                  </a:lnTo>
                  <a:lnTo>
                    <a:pt x="373380" y="1464564"/>
                  </a:lnTo>
                  <a:lnTo>
                    <a:pt x="373380" y="1438656"/>
                  </a:lnTo>
                  <a:lnTo>
                    <a:pt x="381745" y="1438656"/>
                  </a:lnTo>
                  <a:close/>
                </a:path>
                <a:path w="1827529" h="1464945">
                  <a:moveTo>
                    <a:pt x="385572" y="18288"/>
                  </a:moveTo>
                  <a:lnTo>
                    <a:pt x="373380" y="24384"/>
                  </a:lnTo>
                  <a:lnTo>
                    <a:pt x="382511" y="24384"/>
                  </a:lnTo>
                  <a:lnTo>
                    <a:pt x="385572" y="18288"/>
                  </a:lnTo>
                  <a:close/>
                </a:path>
                <a:path w="1827529" h="1464945">
                  <a:moveTo>
                    <a:pt x="382511" y="24384"/>
                  </a:moveTo>
                  <a:lnTo>
                    <a:pt x="373380" y="24384"/>
                  </a:lnTo>
                  <a:lnTo>
                    <a:pt x="373380" y="42569"/>
                  </a:lnTo>
                  <a:lnTo>
                    <a:pt x="382511" y="24384"/>
                  </a:lnTo>
                  <a:close/>
                </a:path>
                <a:path w="1827529" h="1464945">
                  <a:moveTo>
                    <a:pt x="385572" y="1446276"/>
                  </a:moveTo>
                  <a:lnTo>
                    <a:pt x="381745" y="1438656"/>
                  </a:lnTo>
                  <a:lnTo>
                    <a:pt x="373380" y="1438656"/>
                  </a:lnTo>
                  <a:lnTo>
                    <a:pt x="385572" y="1446276"/>
                  </a:lnTo>
                  <a:close/>
                </a:path>
                <a:path w="1827529" h="1464945">
                  <a:moveTo>
                    <a:pt x="385572" y="1464564"/>
                  </a:moveTo>
                  <a:lnTo>
                    <a:pt x="385572" y="1446276"/>
                  </a:lnTo>
                  <a:lnTo>
                    <a:pt x="373380" y="1438656"/>
                  </a:lnTo>
                  <a:lnTo>
                    <a:pt x="373380" y="1464564"/>
                  </a:lnTo>
                  <a:lnTo>
                    <a:pt x="385572" y="1464564"/>
                  </a:lnTo>
                  <a:close/>
                </a:path>
                <a:path w="1827529" h="1464945">
                  <a:moveTo>
                    <a:pt x="1447038" y="1438656"/>
                  </a:moveTo>
                  <a:lnTo>
                    <a:pt x="381745" y="1438656"/>
                  </a:lnTo>
                  <a:lnTo>
                    <a:pt x="385572" y="1446276"/>
                  </a:lnTo>
                  <a:lnTo>
                    <a:pt x="385572" y="1464564"/>
                  </a:lnTo>
                  <a:lnTo>
                    <a:pt x="1443228" y="1464564"/>
                  </a:lnTo>
                  <a:lnTo>
                    <a:pt x="1443228" y="1446276"/>
                  </a:lnTo>
                  <a:lnTo>
                    <a:pt x="1447038" y="1438656"/>
                  </a:lnTo>
                  <a:close/>
                </a:path>
                <a:path w="1827529" h="1464945">
                  <a:moveTo>
                    <a:pt x="385572" y="24384"/>
                  </a:moveTo>
                  <a:lnTo>
                    <a:pt x="385572" y="18288"/>
                  </a:lnTo>
                  <a:lnTo>
                    <a:pt x="382511" y="24384"/>
                  </a:lnTo>
                  <a:lnTo>
                    <a:pt x="385572" y="24384"/>
                  </a:lnTo>
                  <a:close/>
                </a:path>
                <a:path w="1827529" h="1464945">
                  <a:moveTo>
                    <a:pt x="1453896" y="24384"/>
                  </a:moveTo>
                  <a:lnTo>
                    <a:pt x="1443228" y="18288"/>
                  </a:lnTo>
                  <a:lnTo>
                    <a:pt x="1446276" y="24384"/>
                  </a:lnTo>
                  <a:lnTo>
                    <a:pt x="1453896" y="24384"/>
                  </a:lnTo>
                  <a:close/>
                </a:path>
                <a:path w="1827529" h="1464945">
                  <a:moveTo>
                    <a:pt x="1446276" y="24384"/>
                  </a:moveTo>
                  <a:lnTo>
                    <a:pt x="1443228" y="18288"/>
                  </a:lnTo>
                  <a:lnTo>
                    <a:pt x="1443228" y="24384"/>
                  </a:lnTo>
                  <a:lnTo>
                    <a:pt x="1446276" y="24384"/>
                  </a:lnTo>
                  <a:close/>
                </a:path>
                <a:path w="1827529" h="1464945">
                  <a:moveTo>
                    <a:pt x="1453896" y="1438656"/>
                  </a:moveTo>
                  <a:lnTo>
                    <a:pt x="1447038" y="1438656"/>
                  </a:lnTo>
                  <a:lnTo>
                    <a:pt x="1443228" y="1446276"/>
                  </a:lnTo>
                  <a:lnTo>
                    <a:pt x="1453896" y="1438656"/>
                  </a:lnTo>
                  <a:close/>
                </a:path>
                <a:path w="1827529" h="1464945">
                  <a:moveTo>
                    <a:pt x="1453896" y="1464564"/>
                  </a:moveTo>
                  <a:lnTo>
                    <a:pt x="1453896" y="1438656"/>
                  </a:lnTo>
                  <a:lnTo>
                    <a:pt x="1443228" y="1446276"/>
                  </a:lnTo>
                  <a:lnTo>
                    <a:pt x="1443228" y="1464564"/>
                  </a:lnTo>
                  <a:lnTo>
                    <a:pt x="1453896" y="1464564"/>
                  </a:lnTo>
                  <a:close/>
                </a:path>
                <a:path w="1827529" h="1464945">
                  <a:moveTo>
                    <a:pt x="1453896" y="39624"/>
                  </a:moveTo>
                  <a:lnTo>
                    <a:pt x="1453896" y="24384"/>
                  </a:lnTo>
                  <a:lnTo>
                    <a:pt x="1446276" y="24384"/>
                  </a:lnTo>
                  <a:lnTo>
                    <a:pt x="1453896" y="39624"/>
                  </a:lnTo>
                  <a:close/>
                </a:path>
                <a:path w="1827529" h="1464945">
                  <a:moveTo>
                    <a:pt x="1802892" y="783131"/>
                  </a:moveTo>
                  <a:lnTo>
                    <a:pt x="1802892" y="737616"/>
                  </a:lnTo>
                  <a:lnTo>
                    <a:pt x="1800225" y="732282"/>
                  </a:lnTo>
                  <a:lnTo>
                    <a:pt x="1447038" y="1438656"/>
                  </a:lnTo>
                  <a:lnTo>
                    <a:pt x="1453896" y="1438656"/>
                  </a:lnTo>
                  <a:lnTo>
                    <a:pt x="1453896" y="1464564"/>
                  </a:lnTo>
                  <a:lnTo>
                    <a:pt x="1458468" y="1464564"/>
                  </a:lnTo>
                  <a:lnTo>
                    <a:pt x="1463040" y="1461516"/>
                  </a:lnTo>
                  <a:lnTo>
                    <a:pt x="1464564" y="1456944"/>
                  </a:lnTo>
                  <a:lnTo>
                    <a:pt x="1802892" y="783131"/>
                  </a:lnTo>
                  <a:close/>
                </a:path>
                <a:path w="1827529" h="1464945">
                  <a:moveTo>
                    <a:pt x="1802892" y="737616"/>
                  </a:moveTo>
                  <a:lnTo>
                    <a:pt x="1802892" y="726948"/>
                  </a:lnTo>
                  <a:lnTo>
                    <a:pt x="1800225" y="732282"/>
                  </a:lnTo>
                  <a:lnTo>
                    <a:pt x="1802892" y="73761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7378582" y="6028433"/>
            <a:ext cx="104584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Maintenance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4096390" y="3777996"/>
            <a:ext cx="1339850" cy="822960"/>
            <a:chOff x="4096390" y="3777996"/>
            <a:chExt cx="1339850" cy="822960"/>
          </a:xfrm>
        </p:grpSpPr>
        <p:sp>
          <p:nvSpPr>
            <p:cNvPr id="47" name="object 47"/>
            <p:cNvSpPr/>
            <p:nvPr/>
          </p:nvSpPr>
          <p:spPr>
            <a:xfrm>
              <a:off x="4626742" y="4283963"/>
              <a:ext cx="791210" cy="287020"/>
            </a:xfrm>
            <a:custGeom>
              <a:avLst/>
              <a:gdLst/>
              <a:ahLst/>
              <a:cxnLst/>
              <a:rect l="l" t="t" r="r" b="b"/>
              <a:pathLst>
                <a:path w="791210" h="287020">
                  <a:moveTo>
                    <a:pt x="790955" y="143255"/>
                  </a:moveTo>
                  <a:lnTo>
                    <a:pt x="647699" y="0"/>
                  </a:lnTo>
                  <a:lnTo>
                    <a:pt x="647699" y="71627"/>
                  </a:lnTo>
                  <a:lnTo>
                    <a:pt x="0" y="71627"/>
                  </a:lnTo>
                  <a:lnTo>
                    <a:pt x="0" y="214883"/>
                  </a:lnTo>
                  <a:lnTo>
                    <a:pt x="647699" y="214883"/>
                  </a:lnTo>
                  <a:lnTo>
                    <a:pt x="647699" y="286511"/>
                  </a:lnTo>
                  <a:lnTo>
                    <a:pt x="790955" y="143255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613026" y="4253484"/>
              <a:ext cx="822960" cy="347980"/>
            </a:xfrm>
            <a:custGeom>
              <a:avLst/>
              <a:gdLst/>
              <a:ahLst/>
              <a:cxnLst/>
              <a:rect l="l" t="t" r="r" b="b"/>
              <a:pathLst>
                <a:path w="822960" h="347979">
                  <a:moveTo>
                    <a:pt x="661416" y="89916"/>
                  </a:moveTo>
                  <a:lnTo>
                    <a:pt x="0" y="89916"/>
                  </a:lnTo>
                  <a:lnTo>
                    <a:pt x="0" y="257556"/>
                  </a:lnTo>
                  <a:lnTo>
                    <a:pt x="13716" y="257556"/>
                  </a:lnTo>
                  <a:lnTo>
                    <a:pt x="13716" y="114300"/>
                  </a:lnTo>
                  <a:lnTo>
                    <a:pt x="25908" y="102108"/>
                  </a:lnTo>
                  <a:lnTo>
                    <a:pt x="25908" y="114300"/>
                  </a:lnTo>
                  <a:lnTo>
                    <a:pt x="649224" y="114300"/>
                  </a:lnTo>
                  <a:lnTo>
                    <a:pt x="649224" y="102108"/>
                  </a:lnTo>
                  <a:lnTo>
                    <a:pt x="661416" y="89916"/>
                  </a:lnTo>
                  <a:close/>
                </a:path>
                <a:path w="822960" h="347979">
                  <a:moveTo>
                    <a:pt x="25908" y="114300"/>
                  </a:moveTo>
                  <a:lnTo>
                    <a:pt x="25908" y="102108"/>
                  </a:lnTo>
                  <a:lnTo>
                    <a:pt x="13716" y="114300"/>
                  </a:lnTo>
                  <a:lnTo>
                    <a:pt x="25908" y="114300"/>
                  </a:lnTo>
                  <a:close/>
                </a:path>
                <a:path w="822960" h="347979">
                  <a:moveTo>
                    <a:pt x="25908" y="233172"/>
                  </a:moveTo>
                  <a:lnTo>
                    <a:pt x="25908" y="114300"/>
                  </a:lnTo>
                  <a:lnTo>
                    <a:pt x="13716" y="114300"/>
                  </a:lnTo>
                  <a:lnTo>
                    <a:pt x="13716" y="233172"/>
                  </a:lnTo>
                  <a:lnTo>
                    <a:pt x="25908" y="233172"/>
                  </a:lnTo>
                  <a:close/>
                </a:path>
                <a:path w="822960" h="347979">
                  <a:moveTo>
                    <a:pt x="673608" y="286512"/>
                  </a:moveTo>
                  <a:lnTo>
                    <a:pt x="673608" y="233172"/>
                  </a:lnTo>
                  <a:lnTo>
                    <a:pt x="13716" y="233172"/>
                  </a:lnTo>
                  <a:lnTo>
                    <a:pt x="25908" y="245364"/>
                  </a:lnTo>
                  <a:lnTo>
                    <a:pt x="25908" y="257556"/>
                  </a:lnTo>
                  <a:lnTo>
                    <a:pt x="649224" y="257556"/>
                  </a:lnTo>
                  <a:lnTo>
                    <a:pt x="649224" y="245364"/>
                  </a:lnTo>
                  <a:lnTo>
                    <a:pt x="661416" y="257556"/>
                  </a:lnTo>
                  <a:lnTo>
                    <a:pt x="661416" y="298704"/>
                  </a:lnTo>
                  <a:lnTo>
                    <a:pt x="673608" y="286512"/>
                  </a:lnTo>
                  <a:close/>
                </a:path>
                <a:path w="822960" h="347979">
                  <a:moveTo>
                    <a:pt x="25908" y="257556"/>
                  </a:moveTo>
                  <a:lnTo>
                    <a:pt x="25908" y="245364"/>
                  </a:lnTo>
                  <a:lnTo>
                    <a:pt x="13716" y="233172"/>
                  </a:lnTo>
                  <a:lnTo>
                    <a:pt x="13716" y="257556"/>
                  </a:lnTo>
                  <a:lnTo>
                    <a:pt x="25908" y="257556"/>
                  </a:lnTo>
                  <a:close/>
                </a:path>
                <a:path w="822960" h="347979">
                  <a:moveTo>
                    <a:pt x="822960" y="173736"/>
                  </a:moveTo>
                  <a:lnTo>
                    <a:pt x="649224" y="0"/>
                  </a:lnTo>
                  <a:lnTo>
                    <a:pt x="649224" y="89916"/>
                  </a:lnTo>
                  <a:lnTo>
                    <a:pt x="652272" y="89916"/>
                  </a:lnTo>
                  <a:lnTo>
                    <a:pt x="652272" y="39624"/>
                  </a:lnTo>
                  <a:lnTo>
                    <a:pt x="673608" y="30480"/>
                  </a:lnTo>
                  <a:lnTo>
                    <a:pt x="673608" y="60960"/>
                  </a:lnTo>
                  <a:lnTo>
                    <a:pt x="786384" y="173736"/>
                  </a:lnTo>
                  <a:lnTo>
                    <a:pt x="795528" y="164592"/>
                  </a:lnTo>
                  <a:lnTo>
                    <a:pt x="795528" y="201168"/>
                  </a:lnTo>
                  <a:lnTo>
                    <a:pt x="822960" y="173736"/>
                  </a:lnTo>
                  <a:close/>
                </a:path>
                <a:path w="822960" h="347979">
                  <a:moveTo>
                    <a:pt x="661416" y="114300"/>
                  </a:moveTo>
                  <a:lnTo>
                    <a:pt x="661416" y="89916"/>
                  </a:lnTo>
                  <a:lnTo>
                    <a:pt x="649224" y="102108"/>
                  </a:lnTo>
                  <a:lnTo>
                    <a:pt x="649224" y="114300"/>
                  </a:lnTo>
                  <a:lnTo>
                    <a:pt x="661416" y="114300"/>
                  </a:lnTo>
                  <a:close/>
                </a:path>
                <a:path w="822960" h="347979">
                  <a:moveTo>
                    <a:pt x="661416" y="257556"/>
                  </a:moveTo>
                  <a:lnTo>
                    <a:pt x="649224" y="245364"/>
                  </a:lnTo>
                  <a:lnTo>
                    <a:pt x="649224" y="257556"/>
                  </a:lnTo>
                  <a:lnTo>
                    <a:pt x="661416" y="257556"/>
                  </a:lnTo>
                  <a:close/>
                </a:path>
                <a:path w="822960" h="347979">
                  <a:moveTo>
                    <a:pt x="661416" y="298704"/>
                  </a:moveTo>
                  <a:lnTo>
                    <a:pt x="661416" y="257556"/>
                  </a:lnTo>
                  <a:lnTo>
                    <a:pt x="649224" y="257556"/>
                  </a:lnTo>
                  <a:lnTo>
                    <a:pt x="649224" y="347472"/>
                  </a:lnTo>
                  <a:lnTo>
                    <a:pt x="652272" y="344424"/>
                  </a:lnTo>
                  <a:lnTo>
                    <a:pt x="652272" y="307848"/>
                  </a:lnTo>
                  <a:lnTo>
                    <a:pt x="661416" y="298704"/>
                  </a:lnTo>
                  <a:close/>
                </a:path>
                <a:path w="822960" h="347979">
                  <a:moveTo>
                    <a:pt x="673608" y="60960"/>
                  </a:moveTo>
                  <a:lnTo>
                    <a:pt x="673608" y="30480"/>
                  </a:lnTo>
                  <a:lnTo>
                    <a:pt x="652272" y="39624"/>
                  </a:lnTo>
                  <a:lnTo>
                    <a:pt x="673608" y="60960"/>
                  </a:lnTo>
                  <a:close/>
                </a:path>
                <a:path w="822960" h="347979">
                  <a:moveTo>
                    <a:pt x="673608" y="114300"/>
                  </a:moveTo>
                  <a:lnTo>
                    <a:pt x="673608" y="60960"/>
                  </a:lnTo>
                  <a:lnTo>
                    <a:pt x="652272" y="39624"/>
                  </a:lnTo>
                  <a:lnTo>
                    <a:pt x="652272" y="89916"/>
                  </a:lnTo>
                  <a:lnTo>
                    <a:pt x="661416" y="89916"/>
                  </a:lnTo>
                  <a:lnTo>
                    <a:pt x="661416" y="114300"/>
                  </a:lnTo>
                  <a:lnTo>
                    <a:pt x="673608" y="114300"/>
                  </a:lnTo>
                  <a:close/>
                </a:path>
                <a:path w="822960" h="347979">
                  <a:moveTo>
                    <a:pt x="795528" y="201168"/>
                  </a:moveTo>
                  <a:lnTo>
                    <a:pt x="795528" y="182880"/>
                  </a:lnTo>
                  <a:lnTo>
                    <a:pt x="786384" y="173736"/>
                  </a:lnTo>
                  <a:lnTo>
                    <a:pt x="652272" y="307848"/>
                  </a:lnTo>
                  <a:lnTo>
                    <a:pt x="673608" y="316992"/>
                  </a:lnTo>
                  <a:lnTo>
                    <a:pt x="673608" y="323088"/>
                  </a:lnTo>
                  <a:lnTo>
                    <a:pt x="795528" y="201168"/>
                  </a:lnTo>
                  <a:close/>
                </a:path>
                <a:path w="822960" h="347979">
                  <a:moveTo>
                    <a:pt x="673608" y="323088"/>
                  </a:moveTo>
                  <a:lnTo>
                    <a:pt x="673608" y="316992"/>
                  </a:lnTo>
                  <a:lnTo>
                    <a:pt x="652272" y="307848"/>
                  </a:lnTo>
                  <a:lnTo>
                    <a:pt x="652272" y="344424"/>
                  </a:lnTo>
                  <a:lnTo>
                    <a:pt x="673608" y="323088"/>
                  </a:lnTo>
                  <a:close/>
                </a:path>
                <a:path w="822960" h="347979">
                  <a:moveTo>
                    <a:pt x="795528" y="182880"/>
                  </a:moveTo>
                  <a:lnTo>
                    <a:pt x="795528" y="164592"/>
                  </a:lnTo>
                  <a:lnTo>
                    <a:pt x="786384" y="173736"/>
                  </a:lnTo>
                  <a:lnTo>
                    <a:pt x="795528" y="182880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114678" y="3777996"/>
              <a:ext cx="500380" cy="187960"/>
            </a:xfrm>
            <a:custGeom>
              <a:avLst/>
              <a:gdLst/>
              <a:ahLst/>
              <a:cxnLst/>
              <a:rect l="l" t="t" r="r" b="b"/>
              <a:pathLst>
                <a:path w="500379" h="187960">
                  <a:moveTo>
                    <a:pt x="500190" y="0"/>
                  </a:moveTo>
                  <a:lnTo>
                    <a:pt x="30297" y="0"/>
                  </a:lnTo>
                  <a:lnTo>
                    <a:pt x="0" y="60959"/>
                  </a:lnTo>
                  <a:lnTo>
                    <a:pt x="220980" y="171449"/>
                  </a:lnTo>
                  <a:lnTo>
                    <a:pt x="220980" y="92963"/>
                  </a:lnTo>
                  <a:lnTo>
                    <a:pt x="500190" y="0"/>
                  </a:lnTo>
                  <a:close/>
                </a:path>
                <a:path w="500379" h="187960">
                  <a:moveTo>
                    <a:pt x="252984" y="187451"/>
                  </a:moveTo>
                  <a:lnTo>
                    <a:pt x="220980" y="92963"/>
                  </a:lnTo>
                  <a:lnTo>
                    <a:pt x="220980" y="171449"/>
                  </a:lnTo>
                  <a:lnTo>
                    <a:pt x="252984" y="187451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096390" y="3777996"/>
              <a:ext cx="560070" cy="213360"/>
            </a:xfrm>
            <a:custGeom>
              <a:avLst/>
              <a:gdLst/>
              <a:ahLst/>
              <a:cxnLst/>
              <a:rect l="l" t="t" r="r" b="b"/>
              <a:pathLst>
                <a:path w="560070" h="213360">
                  <a:moveTo>
                    <a:pt x="61721" y="0"/>
                  </a:moveTo>
                  <a:lnTo>
                    <a:pt x="33107" y="0"/>
                  </a:lnTo>
                  <a:lnTo>
                    <a:pt x="0" y="65531"/>
                  </a:lnTo>
                  <a:lnTo>
                    <a:pt x="22860" y="77080"/>
                  </a:lnTo>
                  <a:lnTo>
                    <a:pt x="22860" y="48767"/>
                  </a:lnTo>
                  <a:lnTo>
                    <a:pt x="34428" y="54586"/>
                  </a:lnTo>
                  <a:lnTo>
                    <a:pt x="61721" y="0"/>
                  </a:lnTo>
                  <a:close/>
                </a:path>
                <a:path w="560070" h="213360">
                  <a:moveTo>
                    <a:pt x="34428" y="54586"/>
                  </a:moveTo>
                  <a:lnTo>
                    <a:pt x="22860" y="48767"/>
                  </a:lnTo>
                  <a:lnTo>
                    <a:pt x="28956" y="65531"/>
                  </a:lnTo>
                  <a:lnTo>
                    <a:pt x="34428" y="54586"/>
                  </a:lnTo>
                  <a:close/>
                </a:path>
                <a:path w="560070" h="213360">
                  <a:moveTo>
                    <a:pt x="277368" y="205660"/>
                  </a:moveTo>
                  <a:lnTo>
                    <a:pt x="277368" y="176783"/>
                  </a:lnTo>
                  <a:lnTo>
                    <a:pt x="259080" y="192023"/>
                  </a:lnTo>
                  <a:lnTo>
                    <a:pt x="249622" y="162827"/>
                  </a:lnTo>
                  <a:lnTo>
                    <a:pt x="34428" y="54586"/>
                  </a:lnTo>
                  <a:lnTo>
                    <a:pt x="28956" y="65531"/>
                  </a:lnTo>
                  <a:lnTo>
                    <a:pt x="22860" y="48767"/>
                  </a:lnTo>
                  <a:lnTo>
                    <a:pt x="22860" y="77080"/>
                  </a:lnTo>
                  <a:lnTo>
                    <a:pt x="277368" y="205660"/>
                  </a:lnTo>
                  <a:close/>
                </a:path>
                <a:path w="560070" h="213360">
                  <a:moveTo>
                    <a:pt x="559486" y="0"/>
                  </a:moveTo>
                  <a:lnTo>
                    <a:pt x="476061" y="0"/>
                  </a:lnTo>
                  <a:lnTo>
                    <a:pt x="224028" y="83819"/>
                  </a:lnTo>
                  <a:lnTo>
                    <a:pt x="243840" y="144978"/>
                  </a:lnTo>
                  <a:lnTo>
                    <a:pt x="243840" y="105155"/>
                  </a:lnTo>
                  <a:lnTo>
                    <a:pt x="251460" y="88391"/>
                  </a:lnTo>
                  <a:lnTo>
                    <a:pt x="255680" y="101210"/>
                  </a:lnTo>
                  <a:lnTo>
                    <a:pt x="559486" y="0"/>
                  </a:lnTo>
                  <a:close/>
                </a:path>
                <a:path w="560070" h="213360">
                  <a:moveTo>
                    <a:pt x="255680" y="101210"/>
                  </a:moveTo>
                  <a:lnTo>
                    <a:pt x="251460" y="88391"/>
                  </a:lnTo>
                  <a:lnTo>
                    <a:pt x="243840" y="105155"/>
                  </a:lnTo>
                  <a:lnTo>
                    <a:pt x="255680" y="101210"/>
                  </a:lnTo>
                  <a:close/>
                </a:path>
                <a:path w="560070" h="213360">
                  <a:moveTo>
                    <a:pt x="292608" y="213359"/>
                  </a:moveTo>
                  <a:lnTo>
                    <a:pt x="255680" y="101210"/>
                  </a:lnTo>
                  <a:lnTo>
                    <a:pt x="243840" y="105155"/>
                  </a:lnTo>
                  <a:lnTo>
                    <a:pt x="243840" y="144978"/>
                  </a:lnTo>
                  <a:lnTo>
                    <a:pt x="249622" y="162827"/>
                  </a:lnTo>
                  <a:lnTo>
                    <a:pt x="277368" y="176783"/>
                  </a:lnTo>
                  <a:lnTo>
                    <a:pt x="277368" y="205660"/>
                  </a:lnTo>
                  <a:lnTo>
                    <a:pt x="292608" y="213359"/>
                  </a:lnTo>
                  <a:close/>
                </a:path>
                <a:path w="560070" h="213360">
                  <a:moveTo>
                    <a:pt x="277368" y="176783"/>
                  </a:moveTo>
                  <a:lnTo>
                    <a:pt x="249622" y="162827"/>
                  </a:lnTo>
                  <a:lnTo>
                    <a:pt x="259080" y="192023"/>
                  </a:lnTo>
                  <a:lnTo>
                    <a:pt x="277368" y="176783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2872618" y="4651248"/>
            <a:ext cx="2920365" cy="1606550"/>
            <a:chOff x="2872618" y="4651248"/>
            <a:chExt cx="2920365" cy="1606550"/>
          </a:xfrm>
        </p:grpSpPr>
        <p:sp>
          <p:nvSpPr>
            <p:cNvPr id="52" name="object 52"/>
            <p:cNvSpPr/>
            <p:nvPr/>
          </p:nvSpPr>
          <p:spPr>
            <a:xfrm>
              <a:off x="3186562" y="5939027"/>
              <a:ext cx="792480" cy="288290"/>
            </a:xfrm>
            <a:custGeom>
              <a:avLst/>
              <a:gdLst/>
              <a:ahLst/>
              <a:cxnLst/>
              <a:rect l="l" t="t" r="r" b="b"/>
              <a:pathLst>
                <a:path w="792479" h="288289">
                  <a:moveTo>
                    <a:pt x="792479" y="143255"/>
                  </a:moveTo>
                  <a:lnTo>
                    <a:pt x="647699" y="0"/>
                  </a:lnTo>
                  <a:lnTo>
                    <a:pt x="647699" y="71627"/>
                  </a:lnTo>
                  <a:lnTo>
                    <a:pt x="0" y="71627"/>
                  </a:lnTo>
                  <a:lnTo>
                    <a:pt x="0" y="216407"/>
                  </a:lnTo>
                  <a:lnTo>
                    <a:pt x="647699" y="216407"/>
                  </a:lnTo>
                  <a:lnTo>
                    <a:pt x="647699" y="288035"/>
                  </a:lnTo>
                  <a:lnTo>
                    <a:pt x="792479" y="143255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172846" y="5908548"/>
              <a:ext cx="822960" cy="349250"/>
            </a:xfrm>
            <a:custGeom>
              <a:avLst/>
              <a:gdLst/>
              <a:ahLst/>
              <a:cxnLst/>
              <a:rect l="l" t="t" r="r" b="b"/>
              <a:pathLst>
                <a:path w="822960" h="349250">
                  <a:moveTo>
                    <a:pt x="661416" y="89916"/>
                  </a:moveTo>
                  <a:lnTo>
                    <a:pt x="0" y="89916"/>
                  </a:lnTo>
                  <a:lnTo>
                    <a:pt x="0" y="259080"/>
                  </a:lnTo>
                  <a:lnTo>
                    <a:pt x="13716" y="259080"/>
                  </a:lnTo>
                  <a:lnTo>
                    <a:pt x="13716" y="115824"/>
                  </a:lnTo>
                  <a:lnTo>
                    <a:pt x="25908" y="102108"/>
                  </a:lnTo>
                  <a:lnTo>
                    <a:pt x="25908" y="115824"/>
                  </a:lnTo>
                  <a:lnTo>
                    <a:pt x="649224" y="115824"/>
                  </a:lnTo>
                  <a:lnTo>
                    <a:pt x="649224" y="102108"/>
                  </a:lnTo>
                  <a:lnTo>
                    <a:pt x="661416" y="89916"/>
                  </a:lnTo>
                  <a:close/>
                </a:path>
                <a:path w="822960" h="349250">
                  <a:moveTo>
                    <a:pt x="25908" y="115824"/>
                  </a:moveTo>
                  <a:lnTo>
                    <a:pt x="25908" y="102108"/>
                  </a:lnTo>
                  <a:lnTo>
                    <a:pt x="13716" y="115824"/>
                  </a:lnTo>
                  <a:lnTo>
                    <a:pt x="25908" y="115824"/>
                  </a:lnTo>
                  <a:close/>
                </a:path>
                <a:path w="822960" h="349250">
                  <a:moveTo>
                    <a:pt x="25908" y="233172"/>
                  </a:moveTo>
                  <a:lnTo>
                    <a:pt x="25908" y="115824"/>
                  </a:lnTo>
                  <a:lnTo>
                    <a:pt x="13716" y="115824"/>
                  </a:lnTo>
                  <a:lnTo>
                    <a:pt x="13716" y="233172"/>
                  </a:lnTo>
                  <a:lnTo>
                    <a:pt x="25908" y="233172"/>
                  </a:lnTo>
                  <a:close/>
                </a:path>
                <a:path w="822960" h="349250">
                  <a:moveTo>
                    <a:pt x="675132" y="286752"/>
                  </a:moveTo>
                  <a:lnTo>
                    <a:pt x="675132" y="233172"/>
                  </a:lnTo>
                  <a:lnTo>
                    <a:pt x="13716" y="233172"/>
                  </a:lnTo>
                  <a:lnTo>
                    <a:pt x="25908" y="246888"/>
                  </a:lnTo>
                  <a:lnTo>
                    <a:pt x="25908" y="259080"/>
                  </a:lnTo>
                  <a:lnTo>
                    <a:pt x="649224" y="259080"/>
                  </a:lnTo>
                  <a:lnTo>
                    <a:pt x="649224" y="246888"/>
                  </a:lnTo>
                  <a:lnTo>
                    <a:pt x="661416" y="259080"/>
                  </a:lnTo>
                  <a:lnTo>
                    <a:pt x="661416" y="300324"/>
                  </a:lnTo>
                  <a:lnTo>
                    <a:pt x="675132" y="286752"/>
                  </a:lnTo>
                  <a:close/>
                </a:path>
                <a:path w="822960" h="349250">
                  <a:moveTo>
                    <a:pt x="25908" y="259080"/>
                  </a:moveTo>
                  <a:lnTo>
                    <a:pt x="25908" y="246888"/>
                  </a:lnTo>
                  <a:lnTo>
                    <a:pt x="13716" y="233172"/>
                  </a:lnTo>
                  <a:lnTo>
                    <a:pt x="13716" y="259080"/>
                  </a:lnTo>
                  <a:lnTo>
                    <a:pt x="25908" y="259080"/>
                  </a:lnTo>
                  <a:close/>
                </a:path>
                <a:path w="822960" h="349250">
                  <a:moveTo>
                    <a:pt x="822960" y="173736"/>
                  </a:moveTo>
                  <a:lnTo>
                    <a:pt x="649224" y="0"/>
                  </a:lnTo>
                  <a:lnTo>
                    <a:pt x="649224" y="89916"/>
                  </a:lnTo>
                  <a:lnTo>
                    <a:pt x="652272" y="89916"/>
                  </a:lnTo>
                  <a:lnTo>
                    <a:pt x="652272" y="39624"/>
                  </a:lnTo>
                  <a:lnTo>
                    <a:pt x="675132" y="30480"/>
                  </a:lnTo>
                  <a:lnTo>
                    <a:pt x="675132" y="62243"/>
                  </a:lnTo>
                  <a:lnTo>
                    <a:pt x="788580" y="174498"/>
                  </a:lnTo>
                  <a:lnTo>
                    <a:pt x="797052" y="166116"/>
                  </a:lnTo>
                  <a:lnTo>
                    <a:pt x="797052" y="199871"/>
                  </a:lnTo>
                  <a:lnTo>
                    <a:pt x="822960" y="173736"/>
                  </a:lnTo>
                  <a:close/>
                </a:path>
                <a:path w="822960" h="349250">
                  <a:moveTo>
                    <a:pt x="661416" y="115824"/>
                  </a:moveTo>
                  <a:lnTo>
                    <a:pt x="661416" y="89916"/>
                  </a:lnTo>
                  <a:lnTo>
                    <a:pt x="649224" y="102108"/>
                  </a:lnTo>
                  <a:lnTo>
                    <a:pt x="649224" y="115824"/>
                  </a:lnTo>
                  <a:lnTo>
                    <a:pt x="661416" y="115824"/>
                  </a:lnTo>
                  <a:close/>
                </a:path>
                <a:path w="822960" h="349250">
                  <a:moveTo>
                    <a:pt x="661416" y="259080"/>
                  </a:moveTo>
                  <a:lnTo>
                    <a:pt x="649224" y="246888"/>
                  </a:lnTo>
                  <a:lnTo>
                    <a:pt x="649224" y="259080"/>
                  </a:lnTo>
                  <a:lnTo>
                    <a:pt x="661416" y="259080"/>
                  </a:lnTo>
                  <a:close/>
                </a:path>
                <a:path w="822960" h="349250">
                  <a:moveTo>
                    <a:pt x="661416" y="300324"/>
                  </a:moveTo>
                  <a:lnTo>
                    <a:pt x="661416" y="259080"/>
                  </a:lnTo>
                  <a:lnTo>
                    <a:pt x="649224" y="259080"/>
                  </a:lnTo>
                  <a:lnTo>
                    <a:pt x="649224" y="348996"/>
                  </a:lnTo>
                  <a:lnTo>
                    <a:pt x="652272" y="345921"/>
                  </a:lnTo>
                  <a:lnTo>
                    <a:pt x="652272" y="309372"/>
                  </a:lnTo>
                  <a:lnTo>
                    <a:pt x="661416" y="300324"/>
                  </a:lnTo>
                  <a:close/>
                </a:path>
                <a:path w="822960" h="349250">
                  <a:moveTo>
                    <a:pt x="675132" y="62243"/>
                  </a:moveTo>
                  <a:lnTo>
                    <a:pt x="675132" y="30480"/>
                  </a:lnTo>
                  <a:lnTo>
                    <a:pt x="652272" y="39624"/>
                  </a:lnTo>
                  <a:lnTo>
                    <a:pt x="675132" y="62243"/>
                  </a:lnTo>
                  <a:close/>
                </a:path>
                <a:path w="822960" h="349250">
                  <a:moveTo>
                    <a:pt x="675132" y="115824"/>
                  </a:moveTo>
                  <a:lnTo>
                    <a:pt x="675132" y="62243"/>
                  </a:lnTo>
                  <a:lnTo>
                    <a:pt x="652272" y="39624"/>
                  </a:lnTo>
                  <a:lnTo>
                    <a:pt x="652272" y="89916"/>
                  </a:lnTo>
                  <a:lnTo>
                    <a:pt x="661416" y="89916"/>
                  </a:lnTo>
                  <a:lnTo>
                    <a:pt x="661416" y="115824"/>
                  </a:lnTo>
                  <a:lnTo>
                    <a:pt x="675132" y="115824"/>
                  </a:lnTo>
                  <a:close/>
                </a:path>
                <a:path w="822960" h="349250">
                  <a:moveTo>
                    <a:pt x="797052" y="199871"/>
                  </a:moveTo>
                  <a:lnTo>
                    <a:pt x="797052" y="182880"/>
                  </a:lnTo>
                  <a:lnTo>
                    <a:pt x="788580" y="174498"/>
                  </a:lnTo>
                  <a:lnTo>
                    <a:pt x="652272" y="309372"/>
                  </a:lnTo>
                  <a:lnTo>
                    <a:pt x="675132" y="318516"/>
                  </a:lnTo>
                  <a:lnTo>
                    <a:pt x="675132" y="322860"/>
                  </a:lnTo>
                  <a:lnTo>
                    <a:pt x="797052" y="199871"/>
                  </a:lnTo>
                  <a:close/>
                </a:path>
                <a:path w="822960" h="349250">
                  <a:moveTo>
                    <a:pt x="675132" y="322860"/>
                  </a:moveTo>
                  <a:lnTo>
                    <a:pt x="675132" y="318516"/>
                  </a:lnTo>
                  <a:lnTo>
                    <a:pt x="652272" y="309372"/>
                  </a:lnTo>
                  <a:lnTo>
                    <a:pt x="652272" y="345921"/>
                  </a:lnTo>
                  <a:lnTo>
                    <a:pt x="675132" y="322860"/>
                  </a:lnTo>
                  <a:close/>
                </a:path>
                <a:path w="822960" h="349250">
                  <a:moveTo>
                    <a:pt x="797052" y="182880"/>
                  </a:moveTo>
                  <a:lnTo>
                    <a:pt x="797052" y="166116"/>
                  </a:lnTo>
                  <a:lnTo>
                    <a:pt x="788580" y="174498"/>
                  </a:lnTo>
                  <a:lnTo>
                    <a:pt x="797052" y="182880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889382" y="4666488"/>
              <a:ext cx="2886710" cy="1172210"/>
            </a:xfrm>
            <a:custGeom>
              <a:avLst/>
              <a:gdLst/>
              <a:ahLst/>
              <a:cxnLst/>
              <a:rect l="l" t="t" r="r" b="b"/>
              <a:pathLst>
                <a:path w="2886710" h="1172210">
                  <a:moveTo>
                    <a:pt x="2886455" y="190499"/>
                  </a:moveTo>
                  <a:lnTo>
                    <a:pt x="2823971" y="0"/>
                  </a:lnTo>
                  <a:lnTo>
                    <a:pt x="160019" y="886967"/>
                  </a:lnTo>
                  <a:lnTo>
                    <a:pt x="128015" y="790955"/>
                  </a:lnTo>
                  <a:lnTo>
                    <a:pt x="0" y="1045463"/>
                  </a:lnTo>
                  <a:lnTo>
                    <a:pt x="254507" y="1171955"/>
                  </a:lnTo>
                  <a:lnTo>
                    <a:pt x="222503" y="1077467"/>
                  </a:lnTo>
                  <a:lnTo>
                    <a:pt x="2886455" y="190499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872618" y="4651248"/>
              <a:ext cx="2920365" cy="1213485"/>
            </a:xfrm>
            <a:custGeom>
              <a:avLst/>
              <a:gdLst/>
              <a:ahLst/>
              <a:cxnLst/>
              <a:rect l="l" t="t" r="r" b="b"/>
              <a:pathLst>
                <a:path w="2920365" h="1213485">
                  <a:moveTo>
                    <a:pt x="184884" y="885801"/>
                  </a:moveTo>
                  <a:lnTo>
                    <a:pt x="146304" y="774192"/>
                  </a:lnTo>
                  <a:lnTo>
                    <a:pt x="0" y="1066800"/>
                  </a:lnTo>
                  <a:lnTo>
                    <a:pt x="22860" y="1078230"/>
                  </a:lnTo>
                  <a:lnTo>
                    <a:pt x="22860" y="1048512"/>
                  </a:lnTo>
                  <a:lnTo>
                    <a:pt x="35008" y="1054622"/>
                  </a:lnTo>
                  <a:lnTo>
                    <a:pt x="132588" y="858287"/>
                  </a:lnTo>
                  <a:lnTo>
                    <a:pt x="132588" y="810768"/>
                  </a:lnTo>
                  <a:lnTo>
                    <a:pt x="155448" y="812292"/>
                  </a:lnTo>
                  <a:lnTo>
                    <a:pt x="155448" y="880341"/>
                  </a:lnTo>
                  <a:lnTo>
                    <a:pt x="167640" y="917448"/>
                  </a:lnTo>
                  <a:lnTo>
                    <a:pt x="172212" y="915927"/>
                  </a:lnTo>
                  <a:lnTo>
                    <a:pt x="172212" y="890016"/>
                  </a:lnTo>
                  <a:lnTo>
                    <a:pt x="184884" y="885801"/>
                  </a:lnTo>
                  <a:close/>
                </a:path>
                <a:path w="2920365" h="1213485">
                  <a:moveTo>
                    <a:pt x="35008" y="1054622"/>
                  </a:moveTo>
                  <a:lnTo>
                    <a:pt x="22860" y="1048512"/>
                  </a:lnTo>
                  <a:lnTo>
                    <a:pt x="28956" y="1066800"/>
                  </a:lnTo>
                  <a:lnTo>
                    <a:pt x="35008" y="1054622"/>
                  </a:lnTo>
                  <a:close/>
                </a:path>
                <a:path w="2920365" h="1213485">
                  <a:moveTo>
                    <a:pt x="277368" y="1205484"/>
                  </a:moveTo>
                  <a:lnTo>
                    <a:pt x="277368" y="1176528"/>
                  </a:lnTo>
                  <a:lnTo>
                    <a:pt x="259080" y="1191768"/>
                  </a:lnTo>
                  <a:lnTo>
                    <a:pt x="249460" y="1162490"/>
                  </a:lnTo>
                  <a:lnTo>
                    <a:pt x="35008" y="1054622"/>
                  </a:lnTo>
                  <a:lnTo>
                    <a:pt x="28956" y="1066800"/>
                  </a:lnTo>
                  <a:lnTo>
                    <a:pt x="22860" y="1048512"/>
                  </a:lnTo>
                  <a:lnTo>
                    <a:pt x="22860" y="1078230"/>
                  </a:lnTo>
                  <a:lnTo>
                    <a:pt x="277368" y="1205484"/>
                  </a:lnTo>
                  <a:close/>
                </a:path>
                <a:path w="2920365" h="1213485">
                  <a:moveTo>
                    <a:pt x="155448" y="812292"/>
                  </a:moveTo>
                  <a:lnTo>
                    <a:pt x="132588" y="810768"/>
                  </a:lnTo>
                  <a:lnTo>
                    <a:pt x="141987" y="839375"/>
                  </a:lnTo>
                  <a:lnTo>
                    <a:pt x="155448" y="812292"/>
                  </a:lnTo>
                  <a:close/>
                </a:path>
                <a:path w="2920365" h="1213485">
                  <a:moveTo>
                    <a:pt x="141987" y="839375"/>
                  </a:moveTo>
                  <a:lnTo>
                    <a:pt x="132588" y="810768"/>
                  </a:lnTo>
                  <a:lnTo>
                    <a:pt x="132588" y="858287"/>
                  </a:lnTo>
                  <a:lnTo>
                    <a:pt x="141987" y="839375"/>
                  </a:lnTo>
                  <a:close/>
                </a:path>
                <a:path w="2920365" h="1213485">
                  <a:moveTo>
                    <a:pt x="155448" y="880341"/>
                  </a:moveTo>
                  <a:lnTo>
                    <a:pt x="155448" y="812292"/>
                  </a:lnTo>
                  <a:lnTo>
                    <a:pt x="141987" y="839375"/>
                  </a:lnTo>
                  <a:lnTo>
                    <a:pt x="155448" y="880341"/>
                  </a:lnTo>
                  <a:close/>
                </a:path>
                <a:path w="2920365" h="1213485">
                  <a:moveTo>
                    <a:pt x="188976" y="897636"/>
                  </a:moveTo>
                  <a:lnTo>
                    <a:pt x="184884" y="885801"/>
                  </a:lnTo>
                  <a:lnTo>
                    <a:pt x="172212" y="890016"/>
                  </a:lnTo>
                  <a:lnTo>
                    <a:pt x="188976" y="897636"/>
                  </a:lnTo>
                  <a:close/>
                </a:path>
                <a:path w="2920365" h="1213485">
                  <a:moveTo>
                    <a:pt x="188976" y="910352"/>
                  </a:moveTo>
                  <a:lnTo>
                    <a:pt x="188976" y="897636"/>
                  </a:lnTo>
                  <a:lnTo>
                    <a:pt x="172212" y="890016"/>
                  </a:lnTo>
                  <a:lnTo>
                    <a:pt x="172212" y="915927"/>
                  </a:lnTo>
                  <a:lnTo>
                    <a:pt x="188976" y="910352"/>
                  </a:lnTo>
                  <a:close/>
                </a:path>
                <a:path w="2920365" h="1213485">
                  <a:moveTo>
                    <a:pt x="2919984" y="213360"/>
                  </a:moveTo>
                  <a:lnTo>
                    <a:pt x="2848356" y="0"/>
                  </a:lnTo>
                  <a:lnTo>
                    <a:pt x="184884" y="885801"/>
                  </a:lnTo>
                  <a:lnTo>
                    <a:pt x="188976" y="897636"/>
                  </a:lnTo>
                  <a:lnTo>
                    <a:pt x="188976" y="910352"/>
                  </a:lnTo>
                  <a:lnTo>
                    <a:pt x="2828544" y="32500"/>
                  </a:lnTo>
                  <a:lnTo>
                    <a:pt x="2828544" y="19812"/>
                  </a:lnTo>
                  <a:lnTo>
                    <a:pt x="2843784" y="27432"/>
                  </a:lnTo>
                  <a:lnTo>
                    <a:pt x="2843784" y="66275"/>
                  </a:lnTo>
                  <a:lnTo>
                    <a:pt x="2886971" y="197945"/>
                  </a:lnTo>
                  <a:lnTo>
                    <a:pt x="2900172" y="193548"/>
                  </a:lnTo>
                  <a:lnTo>
                    <a:pt x="2900172" y="219960"/>
                  </a:lnTo>
                  <a:lnTo>
                    <a:pt x="2919984" y="213360"/>
                  </a:lnTo>
                  <a:close/>
                </a:path>
                <a:path w="2920365" h="1213485">
                  <a:moveTo>
                    <a:pt x="2900172" y="219960"/>
                  </a:moveTo>
                  <a:lnTo>
                    <a:pt x="2900172" y="193548"/>
                  </a:lnTo>
                  <a:lnTo>
                    <a:pt x="2891028" y="210312"/>
                  </a:lnTo>
                  <a:lnTo>
                    <a:pt x="2886971" y="197945"/>
                  </a:lnTo>
                  <a:lnTo>
                    <a:pt x="224028" y="1085088"/>
                  </a:lnTo>
                  <a:lnTo>
                    <a:pt x="243840" y="1145385"/>
                  </a:lnTo>
                  <a:lnTo>
                    <a:pt x="243840" y="1104900"/>
                  </a:lnTo>
                  <a:lnTo>
                    <a:pt x="251460" y="1088136"/>
                  </a:lnTo>
                  <a:lnTo>
                    <a:pt x="255680" y="1100955"/>
                  </a:lnTo>
                  <a:lnTo>
                    <a:pt x="2900172" y="219960"/>
                  </a:lnTo>
                  <a:close/>
                </a:path>
                <a:path w="2920365" h="1213485">
                  <a:moveTo>
                    <a:pt x="255680" y="1100955"/>
                  </a:moveTo>
                  <a:lnTo>
                    <a:pt x="251460" y="1088136"/>
                  </a:lnTo>
                  <a:lnTo>
                    <a:pt x="243840" y="1104900"/>
                  </a:lnTo>
                  <a:lnTo>
                    <a:pt x="255680" y="1100955"/>
                  </a:lnTo>
                  <a:close/>
                </a:path>
                <a:path w="2920365" h="1213485">
                  <a:moveTo>
                    <a:pt x="292608" y="1213104"/>
                  </a:moveTo>
                  <a:lnTo>
                    <a:pt x="255680" y="1100955"/>
                  </a:lnTo>
                  <a:lnTo>
                    <a:pt x="243840" y="1104900"/>
                  </a:lnTo>
                  <a:lnTo>
                    <a:pt x="243840" y="1145385"/>
                  </a:lnTo>
                  <a:lnTo>
                    <a:pt x="249460" y="1162490"/>
                  </a:lnTo>
                  <a:lnTo>
                    <a:pt x="277368" y="1176528"/>
                  </a:lnTo>
                  <a:lnTo>
                    <a:pt x="277368" y="1205484"/>
                  </a:lnTo>
                  <a:lnTo>
                    <a:pt x="292608" y="1213104"/>
                  </a:lnTo>
                  <a:close/>
                </a:path>
                <a:path w="2920365" h="1213485">
                  <a:moveTo>
                    <a:pt x="277368" y="1176528"/>
                  </a:moveTo>
                  <a:lnTo>
                    <a:pt x="249460" y="1162490"/>
                  </a:lnTo>
                  <a:lnTo>
                    <a:pt x="259080" y="1191768"/>
                  </a:lnTo>
                  <a:lnTo>
                    <a:pt x="277368" y="1176528"/>
                  </a:lnTo>
                  <a:close/>
                </a:path>
                <a:path w="2920365" h="1213485">
                  <a:moveTo>
                    <a:pt x="2843784" y="27432"/>
                  </a:moveTo>
                  <a:lnTo>
                    <a:pt x="2828544" y="19812"/>
                  </a:lnTo>
                  <a:lnTo>
                    <a:pt x="2832296" y="31252"/>
                  </a:lnTo>
                  <a:lnTo>
                    <a:pt x="2843784" y="27432"/>
                  </a:lnTo>
                  <a:close/>
                </a:path>
                <a:path w="2920365" h="1213485">
                  <a:moveTo>
                    <a:pt x="2832296" y="31252"/>
                  </a:moveTo>
                  <a:lnTo>
                    <a:pt x="2828544" y="19812"/>
                  </a:lnTo>
                  <a:lnTo>
                    <a:pt x="2828544" y="32500"/>
                  </a:lnTo>
                  <a:lnTo>
                    <a:pt x="2832296" y="31252"/>
                  </a:lnTo>
                  <a:close/>
                </a:path>
                <a:path w="2920365" h="1213485">
                  <a:moveTo>
                    <a:pt x="2843784" y="66275"/>
                  </a:moveTo>
                  <a:lnTo>
                    <a:pt x="2843784" y="27432"/>
                  </a:lnTo>
                  <a:lnTo>
                    <a:pt x="2832296" y="31252"/>
                  </a:lnTo>
                  <a:lnTo>
                    <a:pt x="2843784" y="66275"/>
                  </a:lnTo>
                  <a:close/>
                </a:path>
                <a:path w="2920365" h="1213485">
                  <a:moveTo>
                    <a:pt x="2900172" y="193548"/>
                  </a:moveTo>
                  <a:lnTo>
                    <a:pt x="2886971" y="197945"/>
                  </a:lnTo>
                  <a:lnTo>
                    <a:pt x="2891028" y="210312"/>
                  </a:lnTo>
                  <a:lnTo>
                    <a:pt x="2900172" y="193548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6054730" y="5980176"/>
            <a:ext cx="822960" cy="350520"/>
            <a:chOff x="6054730" y="5980176"/>
            <a:chExt cx="822960" cy="350520"/>
          </a:xfrm>
        </p:grpSpPr>
        <p:sp>
          <p:nvSpPr>
            <p:cNvPr id="57" name="object 57"/>
            <p:cNvSpPr/>
            <p:nvPr/>
          </p:nvSpPr>
          <p:spPr>
            <a:xfrm>
              <a:off x="6066922" y="6010655"/>
              <a:ext cx="792480" cy="289560"/>
            </a:xfrm>
            <a:custGeom>
              <a:avLst/>
              <a:gdLst/>
              <a:ahLst/>
              <a:cxnLst/>
              <a:rect l="l" t="t" r="r" b="b"/>
              <a:pathLst>
                <a:path w="792479" h="289560">
                  <a:moveTo>
                    <a:pt x="792479" y="144779"/>
                  </a:moveTo>
                  <a:lnTo>
                    <a:pt x="647699" y="0"/>
                  </a:lnTo>
                  <a:lnTo>
                    <a:pt x="647699" y="71627"/>
                  </a:lnTo>
                  <a:lnTo>
                    <a:pt x="0" y="71627"/>
                  </a:lnTo>
                  <a:lnTo>
                    <a:pt x="0" y="216407"/>
                  </a:lnTo>
                  <a:lnTo>
                    <a:pt x="647699" y="216407"/>
                  </a:lnTo>
                  <a:lnTo>
                    <a:pt x="647699" y="289559"/>
                  </a:lnTo>
                  <a:lnTo>
                    <a:pt x="792479" y="144779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054730" y="5980176"/>
              <a:ext cx="822960" cy="350520"/>
            </a:xfrm>
            <a:custGeom>
              <a:avLst/>
              <a:gdLst/>
              <a:ahLst/>
              <a:cxnLst/>
              <a:rect l="l" t="t" r="r" b="b"/>
              <a:pathLst>
                <a:path w="822959" h="350520">
                  <a:moveTo>
                    <a:pt x="659892" y="89916"/>
                  </a:moveTo>
                  <a:lnTo>
                    <a:pt x="0" y="89916"/>
                  </a:lnTo>
                  <a:lnTo>
                    <a:pt x="0" y="260604"/>
                  </a:lnTo>
                  <a:lnTo>
                    <a:pt x="12192" y="260604"/>
                  </a:lnTo>
                  <a:lnTo>
                    <a:pt x="12192" y="115824"/>
                  </a:lnTo>
                  <a:lnTo>
                    <a:pt x="25908" y="102108"/>
                  </a:lnTo>
                  <a:lnTo>
                    <a:pt x="25908" y="115824"/>
                  </a:lnTo>
                  <a:lnTo>
                    <a:pt x="647700" y="115824"/>
                  </a:lnTo>
                  <a:lnTo>
                    <a:pt x="647700" y="102108"/>
                  </a:lnTo>
                  <a:lnTo>
                    <a:pt x="659892" y="89916"/>
                  </a:lnTo>
                  <a:close/>
                </a:path>
                <a:path w="822959" h="350520">
                  <a:moveTo>
                    <a:pt x="25908" y="115824"/>
                  </a:moveTo>
                  <a:lnTo>
                    <a:pt x="25908" y="102108"/>
                  </a:lnTo>
                  <a:lnTo>
                    <a:pt x="12192" y="115824"/>
                  </a:lnTo>
                  <a:lnTo>
                    <a:pt x="25908" y="115824"/>
                  </a:lnTo>
                  <a:close/>
                </a:path>
                <a:path w="822959" h="350520">
                  <a:moveTo>
                    <a:pt x="25908" y="234696"/>
                  </a:moveTo>
                  <a:lnTo>
                    <a:pt x="25908" y="115824"/>
                  </a:lnTo>
                  <a:lnTo>
                    <a:pt x="12192" y="115824"/>
                  </a:lnTo>
                  <a:lnTo>
                    <a:pt x="12192" y="234696"/>
                  </a:lnTo>
                  <a:lnTo>
                    <a:pt x="25908" y="234696"/>
                  </a:lnTo>
                  <a:close/>
                </a:path>
                <a:path w="822959" h="350520">
                  <a:moveTo>
                    <a:pt x="673608" y="288036"/>
                  </a:moveTo>
                  <a:lnTo>
                    <a:pt x="673608" y="234696"/>
                  </a:lnTo>
                  <a:lnTo>
                    <a:pt x="12192" y="234696"/>
                  </a:lnTo>
                  <a:lnTo>
                    <a:pt x="25908" y="246888"/>
                  </a:lnTo>
                  <a:lnTo>
                    <a:pt x="25908" y="260604"/>
                  </a:lnTo>
                  <a:lnTo>
                    <a:pt x="647700" y="260604"/>
                  </a:lnTo>
                  <a:lnTo>
                    <a:pt x="647700" y="246888"/>
                  </a:lnTo>
                  <a:lnTo>
                    <a:pt x="659892" y="260604"/>
                  </a:lnTo>
                  <a:lnTo>
                    <a:pt x="659892" y="301752"/>
                  </a:lnTo>
                  <a:lnTo>
                    <a:pt x="673608" y="288036"/>
                  </a:lnTo>
                  <a:close/>
                </a:path>
                <a:path w="822959" h="350520">
                  <a:moveTo>
                    <a:pt x="25908" y="260604"/>
                  </a:moveTo>
                  <a:lnTo>
                    <a:pt x="25908" y="246888"/>
                  </a:lnTo>
                  <a:lnTo>
                    <a:pt x="12192" y="234696"/>
                  </a:lnTo>
                  <a:lnTo>
                    <a:pt x="12192" y="260604"/>
                  </a:lnTo>
                  <a:lnTo>
                    <a:pt x="25908" y="260604"/>
                  </a:lnTo>
                  <a:close/>
                </a:path>
                <a:path w="822959" h="350520">
                  <a:moveTo>
                    <a:pt x="822960" y="175260"/>
                  </a:moveTo>
                  <a:lnTo>
                    <a:pt x="647700" y="0"/>
                  </a:lnTo>
                  <a:lnTo>
                    <a:pt x="647700" y="89916"/>
                  </a:lnTo>
                  <a:lnTo>
                    <a:pt x="650748" y="89916"/>
                  </a:lnTo>
                  <a:lnTo>
                    <a:pt x="650748" y="39624"/>
                  </a:lnTo>
                  <a:lnTo>
                    <a:pt x="673608" y="30480"/>
                  </a:lnTo>
                  <a:lnTo>
                    <a:pt x="673608" y="62484"/>
                  </a:lnTo>
                  <a:lnTo>
                    <a:pt x="786384" y="175260"/>
                  </a:lnTo>
                  <a:lnTo>
                    <a:pt x="795528" y="166116"/>
                  </a:lnTo>
                  <a:lnTo>
                    <a:pt x="795528" y="202692"/>
                  </a:lnTo>
                  <a:lnTo>
                    <a:pt x="822960" y="175260"/>
                  </a:lnTo>
                  <a:close/>
                </a:path>
                <a:path w="822959" h="350520">
                  <a:moveTo>
                    <a:pt x="659892" y="115824"/>
                  </a:moveTo>
                  <a:lnTo>
                    <a:pt x="659892" y="89916"/>
                  </a:lnTo>
                  <a:lnTo>
                    <a:pt x="647700" y="102108"/>
                  </a:lnTo>
                  <a:lnTo>
                    <a:pt x="647700" y="115824"/>
                  </a:lnTo>
                  <a:lnTo>
                    <a:pt x="659892" y="115824"/>
                  </a:lnTo>
                  <a:close/>
                </a:path>
                <a:path w="822959" h="350520">
                  <a:moveTo>
                    <a:pt x="659892" y="260604"/>
                  </a:moveTo>
                  <a:lnTo>
                    <a:pt x="647700" y="246888"/>
                  </a:lnTo>
                  <a:lnTo>
                    <a:pt x="647700" y="260604"/>
                  </a:lnTo>
                  <a:lnTo>
                    <a:pt x="659892" y="260604"/>
                  </a:lnTo>
                  <a:close/>
                </a:path>
                <a:path w="822959" h="350520">
                  <a:moveTo>
                    <a:pt x="659892" y="301752"/>
                  </a:moveTo>
                  <a:lnTo>
                    <a:pt x="659892" y="260604"/>
                  </a:lnTo>
                  <a:lnTo>
                    <a:pt x="647700" y="260604"/>
                  </a:lnTo>
                  <a:lnTo>
                    <a:pt x="647700" y="350520"/>
                  </a:lnTo>
                  <a:lnTo>
                    <a:pt x="650748" y="347472"/>
                  </a:lnTo>
                  <a:lnTo>
                    <a:pt x="650748" y="310896"/>
                  </a:lnTo>
                  <a:lnTo>
                    <a:pt x="659892" y="301752"/>
                  </a:lnTo>
                  <a:close/>
                </a:path>
                <a:path w="822959" h="350520">
                  <a:moveTo>
                    <a:pt x="673608" y="62484"/>
                  </a:moveTo>
                  <a:lnTo>
                    <a:pt x="673608" y="30480"/>
                  </a:lnTo>
                  <a:lnTo>
                    <a:pt x="650748" y="39624"/>
                  </a:lnTo>
                  <a:lnTo>
                    <a:pt x="673608" y="62484"/>
                  </a:lnTo>
                  <a:close/>
                </a:path>
                <a:path w="822959" h="350520">
                  <a:moveTo>
                    <a:pt x="673608" y="115824"/>
                  </a:moveTo>
                  <a:lnTo>
                    <a:pt x="673608" y="62484"/>
                  </a:lnTo>
                  <a:lnTo>
                    <a:pt x="650748" y="39624"/>
                  </a:lnTo>
                  <a:lnTo>
                    <a:pt x="650748" y="89916"/>
                  </a:lnTo>
                  <a:lnTo>
                    <a:pt x="659892" y="89916"/>
                  </a:lnTo>
                  <a:lnTo>
                    <a:pt x="659892" y="115824"/>
                  </a:lnTo>
                  <a:lnTo>
                    <a:pt x="673608" y="115824"/>
                  </a:lnTo>
                  <a:close/>
                </a:path>
                <a:path w="822959" h="350520">
                  <a:moveTo>
                    <a:pt x="795528" y="202692"/>
                  </a:moveTo>
                  <a:lnTo>
                    <a:pt x="795528" y="184404"/>
                  </a:lnTo>
                  <a:lnTo>
                    <a:pt x="786384" y="175260"/>
                  </a:lnTo>
                  <a:lnTo>
                    <a:pt x="650748" y="310896"/>
                  </a:lnTo>
                  <a:lnTo>
                    <a:pt x="673608" y="320040"/>
                  </a:lnTo>
                  <a:lnTo>
                    <a:pt x="673608" y="324612"/>
                  </a:lnTo>
                  <a:lnTo>
                    <a:pt x="795528" y="202692"/>
                  </a:lnTo>
                  <a:close/>
                </a:path>
                <a:path w="822959" h="350520">
                  <a:moveTo>
                    <a:pt x="673608" y="324612"/>
                  </a:moveTo>
                  <a:lnTo>
                    <a:pt x="673608" y="320040"/>
                  </a:lnTo>
                  <a:lnTo>
                    <a:pt x="650748" y="310896"/>
                  </a:lnTo>
                  <a:lnTo>
                    <a:pt x="650748" y="347472"/>
                  </a:lnTo>
                  <a:lnTo>
                    <a:pt x="673608" y="324612"/>
                  </a:lnTo>
                  <a:close/>
                </a:path>
                <a:path w="822959" h="350520">
                  <a:moveTo>
                    <a:pt x="795528" y="184404"/>
                  </a:moveTo>
                  <a:lnTo>
                    <a:pt x="795528" y="166116"/>
                  </a:lnTo>
                  <a:lnTo>
                    <a:pt x="786384" y="175260"/>
                  </a:lnTo>
                  <a:lnTo>
                    <a:pt x="795528" y="184404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Espace réservé du numéro de diapositive 58">
            <a:extLst>
              <a:ext uri="{FF2B5EF4-FFF2-40B4-BE49-F238E27FC236}">
                <a16:creationId xmlns:a16="http://schemas.microsoft.com/office/drawing/2014/main" id="{1300AFB0-4D46-4836-5408-9D980F6B01F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72</a:t>
            </a:fld>
            <a:endParaRPr lang="fr-FR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83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7177" y="506983"/>
            <a:ext cx="76657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90" dirty="0">
                <a:latin typeface="Arial"/>
                <a:cs typeface="Arial"/>
              </a:rPr>
              <a:t>Comptabilisation d’un </a:t>
            </a:r>
            <a:r>
              <a:rPr sz="2800" spc="-195" dirty="0">
                <a:latin typeface="Arial"/>
                <a:cs typeface="Arial"/>
              </a:rPr>
              <a:t>logiciel </a:t>
            </a:r>
            <a:r>
              <a:rPr sz="2800" spc="-225" dirty="0">
                <a:latin typeface="Arial"/>
                <a:cs typeface="Arial"/>
              </a:rPr>
              <a:t>selon </a:t>
            </a:r>
            <a:r>
              <a:rPr sz="2800" spc="-140" dirty="0">
                <a:latin typeface="Arial"/>
                <a:cs typeface="Arial"/>
              </a:rPr>
              <a:t>la </a:t>
            </a:r>
            <a:r>
              <a:rPr sz="2800" spc="-180" dirty="0">
                <a:latin typeface="Arial"/>
                <a:cs typeface="Arial"/>
              </a:rPr>
              <a:t>norme </a:t>
            </a:r>
            <a:r>
              <a:rPr sz="2800" spc="-310" dirty="0">
                <a:latin typeface="Arial"/>
                <a:cs typeface="Arial"/>
              </a:rPr>
              <a:t>IAS</a:t>
            </a:r>
            <a:r>
              <a:rPr sz="2800" spc="-220" dirty="0">
                <a:latin typeface="Arial"/>
                <a:cs typeface="Arial"/>
              </a:rPr>
              <a:t> </a:t>
            </a:r>
            <a:r>
              <a:rPr sz="2800" spc="-145" dirty="0">
                <a:latin typeface="Arial"/>
                <a:cs typeface="Arial"/>
              </a:rPr>
              <a:t>38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13341" y="1402080"/>
            <a:ext cx="8810241" cy="40446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891415" y="2219349"/>
            <a:ext cx="1076960" cy="109093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615"/>
              </a:spcBef>
            </a:pPr>
            <a:r>
              <a:rPr sz="1600" b="1" spc="-85" dirty="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  <a:p>
            <a:pPr marL="12700" marR="5080" algn="ctr">
              <a:lnSpc>
                <a:spcPct val="91600"/>
              </a:lnSpc>
              <a:spcBef>
                <a:spcPts val="680"/>
              </a:spcBef>
            </a:pPr>
            <a:r>
              <a:rPr sz="1600" spc="-305" dirty="0">
                <a:latin typeface="Arial"/>
                <a:cs typeface="Arial"/>
              </a:rPr>
              <a:t>C</a:t>
            </a:r>
            <a:r>
              <a:rPr sz="1600" spc="-55" dirty="0">
                <a:latin typeface="Arial"/>
                <a:cs typeface="Arial"/>
              </a:rPr>
              <a:t>on</a:t>
            </a:r>
            <a:r>
              <a:rPr sz="1600" spc="-195" dirty="0">
                <a:latin typeface="Arial"/>
                <a:cs typeface="Arial"/>
              </a:rPr>
              <a:t>s</a:t>
            </a:r>
            <a:r>
              <a:rPr sz="1600" spc="70" dirty="0">
                <a:latin typeface="Arial"/>
                <a:cs typeface="Arial"/>
              </a:rPr>
              <a:t>t</a:t>
            </a:r>
            <a:r>
              <a:rPr sz="1600" spc="-140" dirty="0">
                <a:latin typeface="Arial"/>
                <a:cs typeface="Arial"/>
              </a:rPr>
              <a:t>a</a:t>
            </a:r>
            <a:r>
              <a:rPr sz="1600" spc="70" dirty="0">
                <a:latin typeface="Arial"/>
                <a:cs typeface="Arial"/>
              </a:rPr>
              <a:t>t</a:t>
            </a:r>
            <a:r>
              <a:rPr sz="1600" spc="-140" dirty="0">
                <a:latin typeface="Arial"/>
                <a:cs typeface="Arial"/>
              </a:rPr>
              <a:t>a</a:t>
            </a:r>
            <a:r>
              <a:rPr sz="1600" spc="95" dirty="0">
                <a:latin typeface="Arial"/>
                <a:cs typeface="Arial"/>
              </a:rPr>
              <a:t>t</a:t>
            </a:r>
            <a:r>
              <a:rPr sz="1600" spc="15" dirty="0">
                <a:latin typeface="Arial"/>
                <a:cs typeface="Arial"/>
              </a:rPr>
              <a:t>i</a:t>
            </a:r>
            <a:r>
              <a:rPr sz="1600" spc="-55" dirty="0">
                <a:latin typeface="Arial"/>
                <a:cs typeface="Arial"/>
              </a:rPr>
              <a:t>o</a:t>
            </a:r>
            <a:r>
              <a:rPr sz="1600" spc="-40" dirty="0">
                <a:latin typeface="Arial"/>
                <a:cs typeface="Arial"/>
              </a:rPr>
              <a:t>n 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Arial"/>
                <a:cs typeface="Arial"/>
              </a:rPr>
              <a:t>de </a:t>
            </a:r>
            <a:r>
              <a:rPr sz="1600" spc="-160" dirty="0">
                <a:latin typeface="Arial"/>
                <a:cs typeface="Arial"/>
              </a:rPr>
              <a:t>sa  </a:t>
            </a:r>
            <a:r>
              <a:rPr sz="1600" spc="-55" dirty="0">
                <a:latin typeface="Arial"/>
                <a:cs typeface="Arial"/>
              </a:rPr>
              <a:t>d</a:t>
            </a:r>
            <a:r>
              <a:rPr sz="1600" spc="-105" dirty="0">
                <a:latin typeface="Arial"/>
                <a:cs typeface="Arial"/>
              </a:rPr>
              <a:t>é</a:t>
            </a:r>
            <a:r>
              <a:rPr sz="1600" spc="-55" dirty="0">
                <a:latin typeface="Arial"/>
                <a:cs typeface="Arial"/>
              </a:rPr>
              <a:t>p</a:t>
            </a:r>
            <a:r>
              <a:rPr sz="1600" spc="-10" dirty="0">
                <a:latin typeface="Arial"/>
                <a:cs typeface="Arial"/>
              </a:rPr>
              <a:t>r</a:t>
            </a:r>
            <a:r>
              <a:rPr sz="1600" spc="-105" dirty="0">
                <a:latin typeface="Arial"/>
                <a:cs typeface="Arial"/>
              </a:rPr>
              <a:t>é</a:t>
            </a:r>
            <a:r>
              <a:rPr sz="1600" spc="-135" dirty="0">
                <a:latin typeface="Arial"/>
                <a:cs typeface="Arial"/>
              </a:rPr>
              <a:t>c</a:t>
            </a:r>
            <a:r>
              <a:rPr sz="1600" spc="15" dirty="0">
                <a:latin typeface="Arial"/>
                <a:cs typeface="Arial"/>
              </a:rPr>
              <a:t>i</a:t>
            </a:r>
            <a:r>
              <a:rPr sz="1600" spc="-140" dirty="0">
                <a:latin typeface="Arial"/>
                <a:cs typeface="Arial"/>
              </a:rPr>
              <a:t>a</a:t>
            </a:r>
            <a:r>
              <a:rPr sz="1600" spc="95" dirty="0">
                <a:latin typeface="Arial"/>
                <a:cs typeface="Arial"/>
              </a:rPr>
              <a:t>t</a:t>
            </a:r>
            <a:r>
              <a:rPr sz="1600" spc="15" dirty="0">
                <a:latin typeface="Arial"/>
                <a:cs typeface="Arial"/>
              </a:rPr>
              <a:t>i</a:t>
            </a:r>
            <a:r>
              <a:rPr sz="1600" spc="-55" dirty="0">
                <a:latin typeface="Arial"/>
                <a:cs typeface="Arial"/>
              </a:rPr>
              <a:t>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70151" y="1576831"/>
            <a:ext cx="279971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Verdana"/>
                <a:cs typeface="Verdana"/>
              </a:rPr>
              <a:t>En cas de logiciel  </a:t>
            </a:r>
            <a:r>
              <a:rPr sz="1600" b="1" spc="-10" dirty="0">
                <a:latin typeface="Verdana"/>
                <a:cs typeface="Verdana"/>
              </a:rPr>
              <a:t>inachevé selon la </a:t>
            </a:r>
            <a:r>
              <a:rPr sz="1600" b="1" spc="-5" dirty="0">
                <a:latin typeface="Verdana"/>
                <a:cs typeface="Verdana"/>
              </a:rPr>
              <a:t>norme  IAS</a:t>
            </a:r>
            <a:r>
              <a:rPr sz="1600" b="1" spc="-10" dirty="0">
                <a:latin typeface="Verdana"/>
                <a:cs typeface="Verdana"/>
              </a:rPr>
              <a:t> </a:t>
            </a:r>
            <a:r>
              <a:rPr sz="1600" b="1" spc="-5" dirty="0">
                <a:latin typeface="Verdana"/>
                <a:cs typeface="Verdana"/>
              </a:rPr>
              <a:t>38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1384" y="2865525"/>
            <a:ext cx="1354455" cy="109093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615"/>
              </a:spcBef>
            </a:pPr>
            <a:r>
              <a:rPr sz="1600" b="1" spc="-85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12065" marR="5080" algn="ctr">
              <a:lnSpc>
                <a:spcPct val="91600"/>
              </a:lnSpc>
              <a:spcBef>
                <a:spcPts val="680"/>
              </a:spcBef>
            </a:pPr>
            <a:r>
              <a:rPr sz="1600" spc="-65" dirty="0">
                <a:latin typeface="Arial"/>
                <a:cs typeface="Arial"/>
              </a:rPr>
              <a:t>Constatation </a:t>
            </a:r>
            <a:r>
              <a:rPr sz="1600" spc="-75" dirty="0">
                <a:latin typeface="Arial"/>
                <a:cs typeface="Arial"/>
              </a:rPr>
              <a:t>de  </a:t>
            </a:r>
            <a:r>
              <a:rPr sz="1600" spc="15" dirty="0">
                <a:latin typeface="Arial"/>
                <a:cs typeface="Arial"/>
              </a:rPr>
              <a:t>l</a:t>
            </a:r>
            <a:r>
              <a:rPr sz="1600" spc="45" dirty="0">
                <a:latin typeface="Arial"/>
                <a:cs typeface="Arial"/>
              </a:rPr>
              <a:t>’</a:t>
            </a:r>
            <a:r>
              <a:rPr sz="1600" spc="15" dirty="0">
                <a:latin typeface="Arial"/>
                <a:cs typeface="Arial"/>
              </a:rPr>
              <a:t>i</a:t>
            </a:r>
            <a:r>
              <a:rPr sz="1600" spc="-65" dirty="0">
                <a:latin typeface="Arial"/>
                <a:cs typeface="Arial"/>
              </a:rPr>
              <a:t>mm</a:t>
            </a:r>
            <a:r>
              <a:rPr sz="1600" spc="-55" dirty="0">
                <a:latin typeface="Arial"/>
                <a:cs typeface="Arial"/>
              </a:rPr>
              <a:t>ob</a:t>
            </a:r>
            <a:r>
              <a:rPr sz="1600" spc="15" dirty="0">
                <a:latin typeface="Arial"/>
                <a:cs typeface="Arial"/>
              </a:rPr>
              <a:t>ili</a:t>
            </a:r>
            <a:r>
              <a:rPr sz="1600" spc="-150" dirty="0">
                <a:latin typeface="Arial"/>
                <a:cs typeface="Arial"/>
              </a:rPr>
              <a:t>s</a:t>
            </a:r>
            <a:r>
              <a:rPr sz="1600" spc="-170" dirty="0">
                <a:latin typeface="Arial"/>
                <a:cs typeface="Arial"/>
              </a:rPr>
              <a:t>a</a:t>
            </a:r>
            <a:r>
              <a:rPr sz="1600" spc="95" dirty="0">
                <a:latin typeface="Arial"/>
                <a:cs typeface="Arial"/>
              </a:rPr>
              <a:t>t</a:t>
            </a:r>
            <a:r>
              <a:rPr sz="1600" spc="15" dirty="0">
                <a:latin typeface="Arial"/>
                <a:cs typeface="Arial"/>
              </a:rPr>
              <a:t>i</a:t>
            </a:r>
            <a:r>
              <a:rPr sz="1600" spc="-55" dirty="0">
                <a:latin typeface="Arial"/>
                <a:cs typeface="Arial"/>
              </a:rPr>
              <a:t>o</a:t>
            </a:r>
            <a:r>
              <a:rPr sz="1600" spc="-40" dirty="0">
                <a:latin typeface="Arial"/>
                <a:cs typeface="Arial"/>
              </a:rPr>
              <a:t>n 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80" dirty="0">
                <a:latin typeface="Arial"/>
                <a:cs typeface="Arial"/>
              </a:rPr>
              <a:t>en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90" dirty="0">
                <a:latin typeface="Arial"/>
                <a:cs typeface="Arial"/>
              </a:rPr>
              <a:t>cours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36380" y="4909818"/>
            <a:ext cx="628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5" dirty="0">
                <a:latin typeface="Arial"/>
                <a:cs typeface="Arial"/>
              </a:rPr>
              <a:t>EC</a:t>
            </a:r>
            <a:r>
              <a:rPr sz="1800" b="1" spc="-165" dirty="0">
                <a:latin typeface="Arial"/>
                <a:cs typeface="Arial"/>
              </a:rPr>
              <a:t>H</a:t>
            </a:r>
            <a:r>
              <a:rPr sz="1800" b="1" spc="-355" dirty="0">
                <a:latin typeface="Arial"/>
                <a:cs typeface="Arial"/>
              </a:rPr>
              <a:t>E</a:t>
            </a:r>
            <a:r>
              <a:rPr sz="1800" b="1" spc="-35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20186" y="4909818"/>
            <a:ext cx="91566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4" dirty="0">
                <a:latin typeface="Arial"/>
                <a:cs typeface="Arial"/>
              </a:rPr>
              <a:t>REUSSITE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86493" y="5565648"/>
            <a:ext cx="2402205" cy="1249680"/>
          </a:xfrm>
          <a:custGeom>
            <a:avLst/>
            <a:gdLst/>
            <a:ahLst/>
            <a:cxnLst/>
            <a:rect l="l" t="t" r="r" b="b"/>
            <a:pathLst>
              <a:path w="2402204" h="1249679">
                <a:moveTo>
                  <a:pt x="2401821" y="1243584"/>
                </a:moveTo>
                <a:lnTo>
                  <a:pt x="2401821" y="6096"/>
                </a:lnTo>
                <a:lnTo>
                  <a:pt x="2395725" y="0"/>
                </a:lnTo>
                <a:lnTo>
                  <a:pt x="4572" y="0"/>
                </a:lnTo>
                <a:lnTo>
                  <a:pt x="0" y="6096"/>
                </a:lnTo>
                <a:lnTo>
                  <a:pt x="0" y="1243584"/>
                </a:lnTo>
                <a:lnTo>
                  <a:pt x="4572" y="1249680"/>
                </a:lnTo>
                <a:lnTo>
                  <a:pt x="12192" y="1249680"/>
                </a:lnTo>
                <a:lnTo>
                  <a:pt x="12192" y="25908"/>
                </a:lnTo>
                <a:lnTo>
                  <a:pt x="24384" y="13716"/>
                </a:lnTo>
                <a:lnTo>
                  <a:pt x="24384" y="25908"/>
                </a:lnTo>
                <a:lnTo>
                  <a:pt x="2375913" y="25908"/>
                </a:lnTo>
                <a:lnTo>
                  <a:pt x="2375913" y="13716"/>
                </a:lnTo>
                <a:lnTo>
                  <a:pt x="2388105" y="25908"/>
                </a:lnTo>
                <a:lnTo>
                  <a:pt x="2388105" y="1249680"/>
                </a:lnTo>
                <a:lnTo>
                  <a:pt x="2395725" y="1249680"/>
                </a:lnTo>
                <a:lnTo>
                  <a:pt x="2401821" y="1243584"/>
                </a:lnTo>
                <a:close/>
              </a:path>
              <a:path w="2402204" h="1249679">
                <a:moveTo>
                  <a:pt x="24384" y="25908"/>
                </a:moveTo>
                <a:lnTo>
                  <a:pt x="24384" y="13716"/>
                </a:lnTo>
                <a:lnTo>
                  <a:pt x="12192" y="25908"/>
                </a:lnTo>
                <a:lnTo>
                  <a:pt x="24384" y="25908"/>
                </a:lnTo>
                <a:close/>
              </a:path>
              <a:path w="2402204" h="1249679">
                <a:moveTo>
                  <a:pt x="24384" y="1225296"/>
                </a:moveTo>
                <a:lnTo>
                  <a:pt x="24384" y="25908"/>
                </a:lnTo>
                <a:lnTo>
                  <a:pt x="12192" y="25908"/>
                </a:lnTo>
                <a:lnTo>
                  <a:pt x="12192" y="1225296"/>
                </a:lnTo>
                <a:lnTo>
                  <a:pt x="24384" y="1225296"/>
                </a:lnTo>
                <a:close/>
              </a:path>
              <a:path w="2402204" h="1249679">
                <a:moveTo>
                  <a:pt x="2388105" y="1225296"/>
                </a:moveTo>
                <a:lnTo>
                  <a:pt x="12192" y="1225296"/>
                </a:lnTo>
                <a:lnTo>
                  <a:pt x="24384" y="1237488"/>
                </a:lnTo>
                <a:lnTo>
                  <a:pt x="24384" y="1249680"/>
                </a:lnTo>
                <a:lnTo>
                  <a:pt x="2375913" y="1249680"/>
                </a:lnTo>
                <a:lnTo>
                  <a:pt x="2375913" y="1237488"/>
                </a:lnTo>
                <a:lnTo>
                  <a:pt x="2388105" y="1225296"/>
                </a:lnTo>
                <a:close/>
              </a:path>
              <a:path w="2402204" h="1249679">
                <a:moveTo>
                  <a:pt x="24384" y="1249680"/>
                </a:moveTo>
                <a:lnTo>
                  <a:pt x="24384" y="1237488"/>
                </a:lnTo>
                <a:lnTo>
                  <a:pt x="12192" y="1225296"/>
                </a:lnTo>
                <a:lnTo>
                  <a:pt x="12192" y="1249680"/>
                </a:lnTo>
                <a:lnTo>
                  <a:pt x="24384" y="1249680"/>
                </a:lnTo>
                <a:close/>
              </a:path>
              <a:path w="2402204" h="1249679">
                <a:moveTo>
                  <a:pt x="2388105" y="25908"/>
                </a:moveTo>
                <a:lnTo>
                  <a:pt x="2375913" y="13716"/>
                </a:lnTo>
                <a:lnTo>
                  <a:pt x="2375913" y="25908"/>
                </a:lnTo>
                <a:lnTo>
                  <a:pt x="2388105" y="25908"/>
                </a:lnTo>
                <a:close/>
              </a:path>
              <a:path w="2402204" h="1249679">
                <a:moveTo>
                  <a:pt x="2388105" y="1225296"/>
                </a:moveTo>
                <a:lnTo>
                  <a:pt x="2388105" y="25908"/>
                </a:lnTo>
                <a:lnTo>
                  <a:pt x="2375913" y="25908"/>
                </a:lnTo>
                <a:lnTo>
                  <a:pt x="2375913" y="1225296"/>
                </a:lnTo>
                <a:lnTo>
                  <a:pt x="2388105" y="1225296"/>
                </a:lnTo>
                <a:close/>
              </a:path>
              <a:path w="2402204" h="1249679">
                <a:moveTo>
                  <a:pt x="2388105" y="1249680"/>
                </a:moveTo>
                <a:lnTo>
                  <a:pt x="2388105" y="1225296"/>
                </a:lnTo>
                <a:lnTo>
                  <a:pt x="2375913" y="1237488"/>
                </a:lnTo>
                <a:lnTo>
                  <a:pt x="2375913" y="1249680"/>
                </a:lnTo>
                <a:lnTo>
                  <a:pt x="2388105" y="1249680"/>
                </a:lnTo>
                <a:close/>
              </a:path>
            </a:pathLst>
          </a:custGeom>
          <a:solidFill>
            <a:srgbClr val="375D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68869" y="5888225"/>
            <a:ext cx="2035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941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Arial"/>
                <a:cs typeface="Arial"/>
              </a:rPr>
              <a:t>Solder </a:t>
            </a:r>
            <a:r>
              <a:rPr sz="1800" spc="-20" dirty="0">
                <a:latin typeface="Arial"/>
                <a:cs typeface="Arial"/>
              </a:rPr>
              <a:t>l’immo  </a:t>
            </a:r>
            <a:r>
              <a:rPr sz="1800" spc="-50" dirty="0">
                <a:latin typeface="Arial"/>
                <a:cs typeface="Arial"/>
              </a:rPr>
              <a:t>incorporelle </a:t>
            </a:r>
            <a:r>
              <a:rPr sz="1800" spc="-85" dirty="0">
                <a:latin typeface="Arial"/>
                <a:cs typeface="Arial"/>
              </a:rPr>
              <a:t>en</a:t>
            </a:r>
            <a:r>
              <a:rPr sz="1800" spc="-175" dirty="0">
                <a:latin typeface="Arial"/>
                <a:cs typeface="Arial"/>
              </a:rPr>
              <a:t> </a:t>
            </a:r>
            <a:r>
              <a:rPr sz="1800" spc="-100" dirty="0">
                <a:latin typeface="Arial"/>
                <a:cs typeface="Arial"/>
              </a:rPr>
              <a:t>cours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205350" y="5565648"/>
            <a:ext cx="2618740" cy="1321435"/>
          </a:xfrm>
          <a:custGeom>
            <a:avLst/>
            <a:gdLst/>
            <a:ahLst/>
            <a:cxnLst/>
            <a:rect l="l" t="t" r="r" b="b"/>
            <a:pathLst>
              <a:path w="2618740" h="1321434">
                <a:moveTo>
                  <a:pt x="2618232" y="1315212"/>
                </a:moveTo>
                <a:lnTo>
                  <a:pt x="2618232" y="6096"/>
                </a:lnTo>
                <a:lnTo>
                  <a:pt x="2612136" y="0"/>
                </a:lnTo>
                <a:lnTo>
                  <a:pt x="6096" y="0"/>
                </a:lnTo>
                <a:lnTo>
                  <a:pt x="0" y="6096"/>
                </a:lnTo>
                <a:lnTo>
                  <a:pt x="0" y="1315212"/>
                </a:lnTo>
                <a:lnTo>
                  <a:pt x="6096" y="1321308"/>
                </a:lnTo>
                <a:lnTo>
                  <a:pt x="13716" y="1321308"/>
                </a:lnTo>
                <a:lnTo>
                  <a:pt x="13716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2592324" y="25908"/>
                </a:lnTo>
                <a:lnTo>
                  <a:pt x="2592324" y="13716"/>
                </a:lnTo>
                <a:lnTo>
                  <a:pt x="2606040" y="25908"/>
                </a:lnTo>
                <a:lnTo>
                  <a:pt x="2606040" y="1321308"/>
                </a:lnTo>
                <a:lnTo>
                  <a:pt x="2612136" y="1321308"/>
                </a:lnTo>
                <a:lnTo>
                  <a:pt x="2618232" y="1315212"/>
                </a:lnTo>
                <a:close/>
              </a:path>
              <a:path w="2618740" h="1321434">
                <a:moveTo>
                  <a:pt x="25908" y="25908"/>
                </a:moveTo>
                <a:lnTo>
                  <a:pt x="25908" y="13716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2618740" h="1321434">
                <a:moveTo>
                  <a:pt x="25908" y="1295400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1295400"/>
                </a:lnTo>
                <a:lnTo>
                  <a:pt x="25908" y="1295400"/>
                </a:lnTo>
                <a:close/>
              </a:path>
              <a:path w="2618740" h="1321434">
                <a:moveTo>
                  <a:pt x="2606040" y="1295400"/>
                </a:moveTo>
                <a:lnTo>
                  <a:pt x="13716" y="1295400"/>
                </a:lnTo>
                <a:lnTo>
                  <a:pt x="25908" y="1309116"/>
                </a:lnTo>
                <a:lnTo>
                  <a:pt x="25908" y="1321308"/>
                </a:lnTo>
                <a:lnTo>
                  <a:pt x="2592324" y="1321308"/>
                </a:lnTo>
                <a:lnTo>
                  <a:pt x="2592324" y="1309116"/>
                </a:lnTo>
                <a:lnTo>
                  <a:pt x="2606040" y="1295400"/>
                </a:lnTo>
                <a:close/>
              </a:path>
              <a:path w="2618740" h="1321434">
                <a:moveTo>
                  <a:pt x="25908" y="1321308"/>
                </a:moveTo>
                <a:lnTo>
                  <a:pt x="25908" y="1309116"/>
                </a:lnTo>
                <a:lnTo>
                  <a:pt x="13716" y="1295400"/>
                </a:lnTo>
                <a:lnTo>
                  <a:pt x="13716" y="1321308"/>
                </a:lnTo>
                <a:lnTo>
                  <a:pt x="25908" y="1321308"/>
                </a:lnTo>
                <a:close/>
              </a:path>
              <a:path w="2618740" h="1321434">
                <a:moveTo>
                  <a:pt x="2606040" y="25908"/>
                </a:moveTo>
                <a:lnTo>
                  <a:pt x="2592324" y="13716"/>
                </a:lnTo>
                <a:lnTo>
                  <a:pt x="2592324" y="25908"/>
                </a:lnTo>
                <a:lnTo>
                  <a:pt x="2606040" y="25908"/>
                </a:lnTo>
                <a:close/>
              </a:path>
              <a:path w="2618740" h="1321434">
                <a:moveTo>
                  <a:pt x="2606040" y="1295400"/>
                </a:moveTo>
                <a:lnTo>
                  <a:pt x="2606040" y="25908"/>
                </a:lnTo>
                <a:lnTo>
                  <a:pt x="2592324" y="25908"/>
                </a:lnTo>
                <a:lnTo>
                  <a:pt x="2592324" y="1295400"/>
                </a:lnTo>
                <a:lnTo>
                  <a:pt x="2606040" y="1295400"/>
                </a:lnTo>
                <a:close/>
              </a:path>
              <a:path w="2618740" h="1321434">
                <a:moveTo>
                  <a:pt x="2606040" y="1321308"/>
                </a:moveTo>
                <a:lnTo>
                  <a:pt x="2606040" y="1295400"/>
                </a:lnTo>
                <a:lnTo>
                  <a:pt x="2592324" y="1309116"/>
                </a:lnTo>
                <a:lnTo>
                  <a:pt x="2592324" y="1321308"/>
                </a:lnTo>
                <a:lnTo>
                  <a:pt x="2606040" y="1321308"/>
                </a:lnTo>
                <a:close/>
              </a:path>
            </a:pathLst>
          </a:custGeom>
          <a:solidFill>
            <a:srgbClr val="375D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296286" y="5511797"/>
            <a:ext cx="224091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68275" indent="-3429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spc="-80" dirty="0">
                <a:latin typeface="Arial"/>
                <a:cs typeface="Arial"/>
              </a:rPr>
              <a:t>Enregistrer </a:t>
            </a:r>
            <a:r>
              <a:rPr sz="1800" spc="10" dirty="0">
                <a:latin typeface="Arial"/>
                <a:cs typeface="Arial"/>
              </a:rPr>
              <a:t>l</a:t>
            </a:r>
            <a:r>
              <a:rPr sz="1800" spc="-165" dirty="0">
                <a:latin typeface="Arial"/>
                <a:cs typeface="Arial"/>
              </a:rPr>
              <a:t> </a:t>
            </a:r>
            <a:r>
              <a:rPr sz="1800" spc="-45" dirty="0">
                <a:latin typeface="Arial"/>
                <a:cs typeface="Arial"/>
              </a:rPr>
              <a:t>immo  </a:t>
            </a:r>
            <a:r>
              <a:rPr sz="1800" spc="-50" dirty="0">
                <a:latin typeface="Arial"/>
                <a:cs typeface="Arial"/>
              </a:rPr>
              <a:t>incorporelle</a:t>
            </a:r>
            <a:endParaRPr sz="1800">
              <a:latin typeface="Arial"/>
              <a:cs typeface="Arial"/>
            </a:endParaRPr>
          </a:p>
          <a:p>
            <a:pPr marL="354965" marR="508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1800" spc="-85" dirty="0">
                <a:latin typeface="Arial"/>
                <a:cs typeface="Arial"/>
              </a:rPr>
              <a:t>Constater </a:t>
            </a:r>
            <a:r>
              <a:rPr sz="1800" spc="-105" dirty="0">
                <a:latin typeface="Arial"/>
                <a:cs typeface="Arial"/>
              </a:rPr>
              <a:t>son </a:t>
            </a:r>
            <a:r>
              <a:rPr sz="1800" spc="-1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20" dirty="0">
                <a:solidFill>
                  <a:srgbClr val="FF0000"/>
                </a:solidFill>
                <a:latin typeface="Arial"/>
                <a:cs typeface="Arial"/>
              </a:rPr>
              <a:t>amortissement </a:t>
            </a:r>
            <a:r>
              <a:rPr sz="1800" b="1" spc="-45" dirty="0">
                <a:solidFill>
                  <a:srgbClr val="FF0000"/>
                </a:solidFill>
                <a:latin typeface="Arial"/>
                <a:cs typeface="Arial"/>
              </a:rPr>
              <a:t>et  </a:t>
            </a:r>
            <a:r>
              <a:rPr sz="1800" b="1" spc="-135" dirty="0">
                <a:solidFill>
                  <a:srgbClr val="FF0000"/>
                </a:solidFill>
                <a:latin typeface="Arial"/>
                <a:cs typeface="Arial"/>
              </a:rPr>
              <a:t>non </a:t>
            </a:r>
            <a:r>
              <a:rPr sz="1800" b="1" spc="-200" dirty="0">
                <a:solidFill>
                  <a:srgbClr val="FF0000"/>
                </a:solidFill>
                <a:latin typeface="Arial"/>
                <a:cs typeface="Arial"/>
              </a:rPr>
              <a:t>sa</a:t>
            </a:r>
            <a:r>
              <a:rPr sz="1800" b="1" spc="-1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10" dirty="0">
                <a:solidFill>
                  <a:srgbClr val="FF0000"/>
                </a:solidFill>
                <a:latin typeface="Arial"/>
                <a:cs typeface="Arial"/>
              </a:rPr>
              <a:t>dépréciation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561531DA-8AB0-F367-1ABC-99152B3A5E2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73</a:t>
            </a:fld>
            <a:endParaRPr lang="fr-FR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9814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4421" y="528319"/>
            <a:ext cx="77019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1505" marR="5080" indent="-3139440">
              <a:lnSpc>
                <a:spcPct val="100000"/>
              </a:lnSpc>
              <a:spcBef>
                <a:spcPts val="100"/>
              </a:spcBef>
            </a:pPr>
            <a:r>
              <a:rPr sz="2400" spc="-140" dirty="0">
                <a:latin typeface="Arial"/>
                <a:cs typeface="Arial"/>
              </a:rPr>
              <a:t>Traitement </a:t>
            </a:r>
            <a:r>
              <a:rPr sz="2400" spc="-160" dirty="0">
                <a:latin typeface="Arial"/>
                <a:cs typeface="Arial"/>
              </a:rPr>
              <a:t>comptable </a:t>
            </a:r>
            <a:r>
              <a:rPr sz="2400" spc="-155" dirty="0">
                <a:latin typeface="Arial"/>
                <a:cs typeface="Arial"/>
              </a:rPr>
              <a:t>de </a:t>
            </a:r>
            <a:r>
              <a:rPr sz="2400" spc="-160" dirty="0">
                <a:latin typeface="Arial"/>
                <a:cs typeface="Arial"/>
              </a:rPr>
              <a:t>l’acquisition </a:t>
            </a:r>
            <a:r>
              <a:rPr sz="2400" spc="-229" dirty="0">
                <a:latin typeface="Arial"/>
                <a:cs typeface="Arial"/>
              </a:rPr>
              <a:t>des </a:t>
            </a:r>
            <a:r>
              <a:rPr sz="2400" spc="-175" dirty="0">
                <a:latin typeface="Arial"/>
                <a:cs typeface="Arial"/>
              </a:rPr>
              <a:t>nouvelles </a:t>
            </a:r>
            <a:r>
              <a:rPr sz="2400" spc="-210" dirty="0">
                <a:latin typeface="Arial"/>
                <a:cs typeface="Arial"/>
              </a:rPr>
              <a:t>versions  </a:t>
            </a:r>
            <a:r>
              <a:rPr sz="2400" spc="-155" dirty="0">
                <a:latin typeface="Arial"/>
                <a:cs typeface="Arial"/>
              </a:rPr>
              <a:t>de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185" dirty="0">
                <a:latin typeface="Arial"/>
                <a:cs typeface="Arial"/>
              </a:rPr>
              <a:t>logiciels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466978" y="2260092"/>
            <a:ext cx="4295140" cy="1393190"/>
            <a:chOff x="3466978" y="2260092"/>
            <a:chExt cx="4295140" cy="1393190"/>
          </a:xfrm>
        </p:grpSpPr>
        <p:sp>
          <p:nvSpPr>
            <p:cNvPr id="5" name="object 5"/>
            <p:cNvSpPr/>
            <p:nvPr/>
          </p:nvSpPr>
          <p:spPr>
            <a:xfrm>
              <a:off x="7685410" y="3366516"/>
              <a:ext cx="76200" cy="287020"/>
            </a:xfrm>
            <a:custGeom>
              <a:avLst/>
              <a:gdLst/>
              <a:ahLst/>
              <a:cxnLst/>
              <a:rect l="l" t="t" r="r" b="b"/>
              <a:pathLst>
                <a:path w="76200" h="287020">
                  <a:moveTo>
                    <a:pt x="76200" y="210312"/>
                  </a:moveTo>
                  <a:lnTo>
                    <a:pt x="0" y="210312"/>
                  </a:lnTo>
                  <a:lnTo>
                    <a:pt x="32004" y="274320"/>
                  </a:lnTo>
                  <a:lnTo>
                    <a:pt x="32004" y="224028"/>
                  </a:lnTo>
                  <a:lnTo>
                    <a:pt x="44196" y="224028"/>
                  </a:lnTo>
                  <a:lnTo>
                    <a:pt x="44196" y="274320"/>
                  </a:lnTo>
                  <a:lnTo>
                    <a:pt x="76200" y="210312"/>
                  </a:lnTo>
                  <a:close/>
                </a:path>
                <a:path w="76200" h="287020">
                  <a:moveTo>
                    <a:pt x="44196" y="210312"/>
                  </a:moveTo>
                  <a:lnTo>
                    <a:pt x="44196" y="0"/>
                  </a:lnTo>
                  <a:lnTo>
                    <a:pt x="32004" y="0"/>
                  </a:lnTo>
                  <a:lnTo>
                    <a:pt x="32004" y="210312"/>
                  </a:lnTo>
                  <a:lnTo>
                    <a:pt x="44196" y="210312"/>
                  </a:lnTo>
                  <a:close/>
                </a:path>
                <a:path w="76200" h="287020">
                  <a:moveTo>
                    <a:pt x="44196" y="274320"/>
                  </a:moveTo>
                  <a:lnTo>
                    <a:pt x="44196" y="224028"/>
                  </a:lnTo>
                  <a:lnTo>
                    <a:pt x="32004" y="224028"/>
                  </a:lnTo>
                  <a:lnTo>
                    <a:pt x="32004" y="274320"/>
                  </a:lnTo>
                  <a:lnTo>
                    <a:pt x="38100" y="286512"/>
                  </a:lnTo>
                  <a:lnTo>
                    <a:pt x="44196" y="2743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73074" y="2266188"/>
              <a:ext cx="3674745" cy="810895"/>
            </a:xfrm>
            <a:custGeom>
              <a:avLst/>
              <a:gdLst/>
              <a:ahLst/>
              <a:cxnLst/>
              <a:rect l="l" t="t" r="r" b="b"/>
              <a:pathLst>
                <a:path w="3674745" h="810894">
                  <a:moveTo>
                    <a:pt x="3674364" y="405384"/>
                  </a:moveTo>
                  <a:lnTo>
                    <a:pt x="3672904" y="389069"/>
                  </a:lnTo>
                  <a:lnTo>
                    <a:pt x="3668562" y="372920"/>
                  </a:lnTo>
                  <a:lnTo>
                    <a:pt x="3638793" y="325577"/>
                  </a:lnTo>
                  <a:lnTo>
                    <a:pt x="3605545" y="295059"/>
                  </a:lnTo>
                  <a:lnTo>
                    <a:pt x="3562089" y="265488"/>
                  </a:lnTo>
                  <a:lnTo>
                    <a:pt x="3508865" y="236961"/>
                  </a:lnTo>
                  <a:lnTo>
                    <a:pt x="3446315" y="209575"/>
                  </a:lnTo>
                  <a:lnTo>
                    <a:pt x="3374878" y="183425"/>
                  </a:lnTo>
                  <a:lnTo>
                    <a:pt x="3335964" y="170844"/>
                  </a:lnTo>
                  <a:lnTo>
                    <a:pt x="3294995" y="158609"/>
                  </a:lnTo>
                  <a:lnTo>
                    <a:pt x="3252024" y="146732"/>
                  </a:lnTo>
                  <a:lnTo>
                    <a:pt x="3207106" y="135224"/>
                  </a:lnTo>
                  <a:lnTo>
                    <a:pt x="3160297" y="124097"/>
                  </a:lnTo>
                  <a:lnTo>
                    <a:pt x="3111653" y="113365"/>
                  </a:lnTo>
                  <a:lnTo>
                    <a:pt x="3061227" y="103038"/>
                  </a:lnTo>
                  <a:lnTo>
                    <a:pt x="3009074" y="93129"/>
                  </a:lnTo>
                  <a:lnTo>
                    <a:pt x="2955251" y="83650"/>
                  </a:lnTo>
                  <a:lnTo>
                    <a:pt x="2899812" y="74614"/>
                  </a:lnTo>
                  <a:lnTo>
                    <a:pt x="2842812" y="66031"/>
                  </a:lnTo>
                  <a:lnTo>
                    <a:pt x="2784306" y="57915"/>
                  </a:lnTo>
                  <a:lnTo>
                    <a:pt x="2724350" y="50277"/>
                  </a:lnTo>
                  <a:lnTo>
                    <a:pt x="2662997" y="43129"/>
                  </a:lnTo>
                  <a:lnTo>
                    <a:pt x="2600304" y="36484"/>
                  </a:lnTo>
                  <a:lnTo>
                    <a:pt x="2536325" y="30353"/>
                  </a:lnTo>
                  <a:lnTo>
                    <a:pt x="2471116" y="24749"/>
                  </a:lnTo>
                  <a:lnTo>
                    <a:pt x="2404732" y="19683"/>
                  </a:lnTo>
                  <a:lnTo>
                    <a:pt x="2337226" y="15169"/>
                  </a:lnTo>
                  <a:lnTo>
                    <a:pt x="2268656" y="11217"/>
                  </a:lnTo>
                  <a:lnTo>
                    <a:pt x="2199075" y="7839"/>
                  </a:lnTo>
                  <a:lnTo>
                    <a:pt x="2128539" y="5049"/>
                  </a:lnTo>
                  <a:lnTo>
                    <a:pt x="2057103" y="2858"/>
                  </a:lnTo>
                  <a:lnTo>
                    <a:pt x="1984821" y="1278"/>
                  </a:lnTo>
                  <a:lnTo>
                    <a:pt x="1911750" y="321"/>
                  </a:lnTo>
                  <a:lnTo>
                    <a:pt x="1837944" y="0"/>
                  </a:lnTo>
                  <a:lnTo>
                    <a:pt x="1764028" y="321"/>
                  </a:lnTo>
                  <a:lnTo>
                    <a:pt x="1690853" y="1278"/>
                  </a:lnTo>
                  <a:lnTo>
                    <a:pt x="1618474" y="2858"/>
                  </a:lnTo>
                  <a:lnTo>
                    <a:pt x="1546944" y="5049"/>
                  </a:lnTo>
                  <a:lnTo>
                    <a:pt x="1476320" y="7839"/>
                  </a:lnTo>
                  <a:lnTo>
                    <a:pt x="1406655" y="11217"/>
                  </a:lnTo>
                  <a:lnTo>
                    <a:pt x="1338006" y="15169"/>
                  </a:lnTo>
                  <a:lnTo>
                    <a:pt x="1270426" y="19683"/>
                  </a:lnTo>
                  <a:lnTo>
                    <a:pt x="1203971" y="24749"/>
                  </a:lnTo>
                  <a:lnTo>
                    <a:pt x="1138696" y="30353"/>
                  </a:lnTo>
                  <a:lnTo>
                    <a:pt x="1074656" y="36484"/>
                  </a:lnTo>
                  <a:lnTo>
                    <a:pt x="1011905" y="43129"/>
                  </a:lnTo>
                  <a:lnTo>
                    <a:pt x="950499" y="50277"/>
                  </a:lnTo>
                  <a:lnTo>
                    <a:pt x="890492" y="57915"/>
                  </a:lnTo>
                  <a:lnTo>
                    <a:pt x="831940" y="66031"/>
                  </a:lnTo>
                  <a:lnTo>
                    <a:pt x="774897" y="74614"/>
                  </a:lnTo>
                  <a:lnTo>
                    <a:pt x="719418" y="83650"/>
                  </a:lnTo>
                  <a:lnTo>
                    <a:pt x="665558" y="93129"/>
                  </a:lnTo>
                  <a:lnTo>
                    <a:pt x="613372" y="103038"/>
                  </a:lnTo>
                  <a:lnTo>
                    <a:pt x="562915" y="113365"/>
                  </a:lnTo>
                  <a:lnTo>
                    <a:pt x="514243" y="124097"/>
                  </a:lnTo>
                  <a:lnTo>
                    <a:pt x="467409" y="135224"/>
                  </a:lnTo>
                  <a:lnTo>
                    <a:pt x="422468" y="146732"/>
                  </a:lnTo>
                  <a:lnTo>
                    <a:pt x="379477" y="158609"/>
                  </a:lnTo>
                  <a:lnTo>
                    <a:pt x="338489" y="170844"/>
                  </a:lnTo>
                  <a:lnTo>
                    <a:pt x="299560" y="183425"/>
                  </a:lnTo>
                  <a:lnTo>
                    <a:pt x="262744" y="196339"/>
                  </a:lnTo>
                  <a:lnTo>
                    <a:pt x="195673" y="223119"/>
                  </a:lnTo>
                  <a:lnTo>
                    <a:pt x="137715" y="251088"/>
                  </a:lnTo>
                  <a:lnTo>
                    <a:pt x="89309" y="280149"/>
                  </a:lnTo>
                  <a:lnTo>
                    <a:pt x="50895" y="310206"/>
                  </a:lnTo>
                  <a:lnTo>
                    <a:pt x="22913" y="341162"/>
                  </a:lnTo>
                  <a:lnTo>
                    <a:pt x="1459" y="389069"/>
                  </a:lnTo>
                  <a:lnTo>
                    <a:pt x="0" y="405384"/>
                  </a:lnTo>
                  <a:lnTo>
                    <a:pt x="1459" y="421698"/>
                  </a:lnTo>
                  <a:lnTo>
                    <a:pt x="22913" y="469605"/>
                  </a:lnTo>
                  <a:lnTo>
                    <a:pt x="50895" y="500561"/>
                  </a:lnTo>
                  <a:lnTo>
                    <a:pt x="89309" y="530618"/>
                  </a:lnTo>
                  <a:lnTo>
                    <a:pt x="137715" y="559679"/>
                  </a:lnTo>
                  <a:lnTo>
                    <a:pt x="195673" y="587648"/>
                  </a:lnTo>
                  <a:lnTo>
                    <a:pt x="262744" y="614428"/>
                  </a:lnTo>
                  <a:lnTo>
                    <a:pt x="299560" y="627342"/>
                  </a:lnTo>
                  <a:lnTo>
                    <a:pt x="338489" y="639923"/>
                  </a:lnTo>
                  <a:lnTo>
                    <a:pt x="379477" y="652158"/>
                  </a:lnTo>
                  <a:lnTo>
                    <a:pt x="422468" y="664035"/>
                  </a:lnTo>
                  <a:lnTo>
                    <a:pt x="467409" y="675543"/>
                  </a:lnTo>
                  <a:lnTo>
                    <a:pt x="514243" y="686670"/>
                  </a:lnTo>
                  <a:lnTo>
                    <a:pt x="562915" y="697402"/>
                  </a:lnTo>
                  <a:lnTo>
                    <a:pt x="613372" y="707729"/>
                  </a:lnTo>
                  <a:lnTo>
                    <a:pt x="665558" y="717638"/>
                  </a:lnTo>
                  <a:lnTo>
                    <a:pt x="719418" y="727117"/>
                  </a:lnTo>
                  <a:lnTo>
                    <a:pt x="774897" y="736153"/>
                  </a:lnTo>
                  <a:lnTo>
                    <a:pt x="831940" y="744736"/>
                  </a:lnTo>
                  <a:lnTo>
                    <a:pt x="890492" y="752852"/>
                  </a:lnTo>
                  <a:lnTo>
                    <a:pt x="950499" y="760490"/>
                  </a:lnTo>
                  <a:lnTo>
                    <a:pt x="1011905" y="767638"/>
                  </a:lnTo>
                  <a:lnTo>
                    <a:pt x="1074656" y="774283"/>
                  </a:lnTo>
                  <a:lnTo>
                    <a:pt x="1138696" y="780414"/>
                  </a:lnTo>
                  <a:lnTo>
                    <a:pt x="1203971" y="786018"/>
                  </a:lnTo>
                  <a:lnTo>
                    <a:pt x="1270426" y="791084"/>
                  </a:lnTo>
                  <a:lnTo>
                    <a:pt x="1338006" y="795599"/>
                  </a:lnTo>
                  <a:lnTo>
                    <a:pt x="1406655" y="799550"/>
                  </a:lnTo>
                  <a:lnTo>
                    <a:pt x="1476320" y="802928"/>
                  </a:lnTo>
                  <a:lnTo>
                    <a:pt x="1546944" y="805718"/>
                  </a:lnTo>
                  <a:lnTo>
                    <a:pt x="1618474" y="807909"/>
                  </a:lnTo>
                  <a:lnTo>
                    <a:pt x="1690853" y="809489"/>
                  </a:lnTo>
                  <a:lnTo>
                    <a:pt x="1764028" y="810446"/>
                  </a:lnTo>
                  <a:lnTo>
                    <a:pt x="1837944" y="810768"/>
                  </a:lnTo>
                  <a:lnTo>
                    <a:pt x="1911750" y="810446"/>
                  </a:lnTo>
                  <a:lnTo>
                    <a:pt x="1984821" y="809489"/>
                  </a:lnTo>
                  <a:lnTo>
                    <a:pt x="2057103" y="807909"/>
                  </a:lnTo>
                  <a:lnTo>
                    <a:pt x="2128539" y="805718"/>
                  </a:lnTo>
                  <a:lnTo>
                    <a:pt x="2199075" y="802928"/>
                  </a:lnTo>
                  <a:lnTo>
                    <a:pt x="2268656" y="799550"/>
                  </a:lnTo>
                  <a:lnTo>
                    <a:pt x="2337226" y="795599"/>
                  </a:lnTo>
                  <a:lnTo>
                    <a:pt x="2404732" y="791084"/>
                  </a:lnTo>
                  <a:lnTo>
                    <a:pt x="2471116" y="786018"/>
                  </a:lnTo>
                  <a:lnTo>
                    <a:pt x="2536325" y="780414"/>
                  </a:lnTo>
                  <a:lnTo>
                    <a:pt x="2600304" y="774283"/>
                  </a:lnTo>
                  <a:lnTo>
                    <a:pt x="2662997" y="767638"/>
                  </a:lnTo>
                  <a:lnTo>
                    <a:pt x="2724350" y="760490"/>
                  </a:lnTo>
                  <a:lnTo>
                    <a:pt x="2784306" y="752852"/>
                  </a:lnTo>
                  <a:lnTo>
                    <a:pt x="2842812" y="744736"/>
                  </a:lnTo>
                  <a:lnTo>
                    <a:pt x="2899812" y="736153"/>
                  </a:lnTo>
                  <a:lnTo>
                    <a:pt x="2955251" y="727117"/>
                  </a:lnTo>
                  <a:lnTo>
                    <a:pt x="3009074" y="717638"/>
                  </a:lnTo>
                  <a:lnTo>
                    <a:pt x="3061227" y="707729"/>
                  </a:lnTo>
                  <a:lnTo>
                    <a:pt x="3111653" y="697402"/>
                  </a:lnTo>
                  <a:lnTo>
                    <a:pt x="3160297" y="686670"/>
                  </a:lnTo>
                  <a:lnTo>
                    <a:pt x="3207106" y="675543"/>
                  </a:lnTo>
                  <a:lnTo>
                    <a:pt x="3252024" y="664035"/>
                  </a:lnTo>
                  <a:lnTo>
                    <a:pt x="3294995" y="652158"/>
                  </a:lnTo>
                  <a:lnTo>
                    <a:pt x="3335964" y="639923"/>
                  </a:lnTo>
                  <a:lnTo>
                    <a:pt x="3374878" y="627342"/>
                  </a:lnTo>
                  <a:lnTo>
                    <a:pt x="3411680" y="614428"/>
                  </a:lnTo>
                  <a:lnTo>
                    <a:pt x="3478728" y="587648"/>
                  </a:lnTo>
                  <a:lnTo>
                    <a:pt x="3536670" y="559679"/>
                  </a:lnTo>
                  <a:lnTo>
                    <a:pt x="3585065" y="530618"/>
                  </a:lnTo>
                  <a:lnTo>
                    <a:pt x="3623473" y="500561"/>
                  </a:lnTo>
                  <a:lnTo>
                    <a:pt x="3651452" y="469605"/>
                  </a:lnTo>
                  <a:lnTo>
                    <a:pt x="3672904" y="421698"/>
                  </a:lnTo>
                  <a:lnTo>
                    <a:pt x="3674364" y="405384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66978" y="2260092"/>
              <a:ext cx="3683000" cy="822960"/>
            </a:xfrm>
            <a:custGeom>
              <a:avLst/>
              <a:gdLst/>
              <a:ahLst/>
              <a:cxnLst/>
              <a:rect l="l" t="t" r="r" b="b"/>
              <a:pathLst>
                <a:path w="3683000" h="822960">
                  <a:moveTo>
                    <a:pt x="3683000" y="434340"/>
                  </a:moveTo>
                  <a:lnTo>
                    <a:pt x="3683000" y="388620"/>
                  </a:lnTo>
                  <a:lnTo>
                    <a:pt x="3644900" y="324612"/>
                  </a:lnTo>
                  <a:lnTo>
                    <a:pt x="3594100" y="284988"/>
                  </a:lnTo>
                  <a:lnTo>
                    <a:pt x="3454400" y="211836"/>
                  </a:lnTo>
                  <a:lnTo>
                    <a:pt x="3416300" y="195072"/>
                  </a:lnTo>
                  <a:lnTo>
                    <a:pt x="3365500" y="178308"/>
                  </a:lnTo>
                  <a:lnTo>
                    <a:pt x="3314700" y="163068"/>
                  </a:lnTo>
                  <a:lnTo>
                    <a:pt x="3251200" y="147828"/>
                  </a:lnTo>
                  <a:lnTo>
                    <a:pt x="3200400" y="132588"/>
                  </a:lnTo>
                  <a:lnTo>
                    <a:pt x="3009900" y="91440"/>
                  </a:lnTo>
                  <a:lnTo>
                    <a:pt x="2933700" y="80772"/>
                  </a:lnTo>
                  <a:lnTo>
                    <a:pt x="2870200" y="68580"/>
                  </a:lnTo>
                  <a:lnTo>
                    <a:pt x="2794000" y="57912"/>
                  </a:lnTo>
                  <a:lnTo>
                    <a:pt x="2717800" y="48768"/>
                  </a:lnTo>
                  <a:lnTo>
                    <a:pt x="2628900" y="39624"/>
                  </a:lnTo>
                  <a:lnTo>
                    <a:pt x="2552700" y="32004"/>
                  </a:lnTo>
                  <a:lnTo>
                    <a:pt x="2463800" y="24384"/>
                  </a:lnTo>
                  <a:lnTo>
                    <a:pt x="2387600" y="18288"/>
                  </a:lnTo>
                  <a:lnTo>
                    <a:pt x="2298700" y="12192"/>
                  </a:lnTo>
                  <a:lnTo>
                    <a:pt x="2209800" y="7620"/>
                  </a:lnTo>
                  <a:lnTo>
                    <a:pt x="2019300" y="1524"/>
                  </a:lnTo>
                  <a:lnTo>
                    <a:pt x="1841500" y="0"/>
                  </a:lnTo>
                  <a:lnTo>
                    <a:pt x="1651000" y="1524"/>
                  </a:lnTo>
                  <a:lnTo>
                    <a:pt x="1460500" y="7620"/>
                  </a:lnTo>
                  <a:lnTo>
                    <a:pt x="1371600" y="12192"/>
                  </a:lnTo>
                  <a:lnTo>
                    <a:pt x="1295400" y="18288"/>
                  </a:lnTo>
                  <a:lnTo>
                    <a:pt x="1206500" y="24384"/>
                  </a:lnTo>
                  <a:lnTo>
                    <a:pt x="1117600" y="32004"/>
                  </a:lnTo>
                  <a:lnTo>
                    <a:pt x="1041400" y="39624"/>
                  </a:lnTo>
                  <a:lnTo>
                    <a:pt x="889000" y="57912"/>
                  </a:lnTo>
                  <a:lnTo>
                    <a:pt x="812800" y="68580"/>
                  </a:lnTo>
                  <a:lnTo>
                    <a:pt x="736600" y="80772"/>
                  </a:lnTo>
                  <a:lnTo>
                    <a:pt x="673100" y="92964"/>
                  </a:lnTo>
                  <a:lnTo>
                    <a:pt x="596900" y="105156"/>
                  </a:lnTo>
                  <a:lnTo>
                    <a:pt x="469900" y="132588"/>
                  </a:lnTo>
                  <a:lnTo>
                    <a:pt x="317500" y="178308"/>
                  </a:lnTo>
                  <a:lnTo>
                    <a:pt x="215900" y="211836"/>
                  </a:lnTo>
                  <a:lnTo>
                    <a:pt x="101600" y="266700"/>
                  </a:lnTo>
                  <a:lnTo>
                    <a:pt x="50800" y="304800"/>
                  </a:lnTo>
                  <a:lnTo>
                    <a:pt x="38100" y="326136"/>
                  </a:lnTo>
                  <a:lnTo>
                    <a:pt x="12700" y="345948"/>
                  </a:lnTo>
                  <a:lnTo>
                    <a:pt x="0" y="367284"/>
                  </a:lnTo>
                  <a:lnTo>
                    <a:pt x="0" y="409956"/>
                  </a:lnTo>
                  <a:lnTo>
                    <a:pt x="12700" y="411480"/>
                  </a:lnTo>
                  <a:lnTo>
                    <a:pt x="12700" y="373380"/>
                  </a:lnTo>
                  <a:lnTo>
                    <a:pt x="25400" y="352044"/>
                  </a:lnTo>
                  <a:lnTo>
                    <a:pt x="25400" y="353568"/>
                  </a:lnTo>
                  <a:lnTo>
                    <a:pt x="38100" y="333756"/>
                  </a:lnTo>
                  <a:lnTo>
                    <a:pt x="63500" y="313944"/>
                  </a:lnTo>
                  <a:lnTo>
                    <a:pt x="114300" y="277368"/>
                  </a:lnTo>
                  <a:lnTo>
                    <a:pt x="152400" y="259080"/>
                  </a:lnTo>
                  <a:lnTo>
                    <a:pt x="177800" y="240792"/>
                  </a:lnTo>
                  <a:lnTo>
                    <a:pt x="228600" y="224028"/>
                  </a:lnTo>
                  <a:lnTo>
                    <a:pt x="266700" y="207264"/>
                  </a:lnTo>
                  <a:lnTo>
                    <a:pt x="317500" y="190500"/>
                  </a:lnTo>
                  <a:lnTo>
                    <a:pt x="419100" y="160020"/>
                  </a:lnTo>
                  <a:lnTo>
                    <a:pt x="482600" y="144780"/>
                  </a:lnTo>
                  <a:lnTo>
                    <a:pt x="533400" y="131064"/>
                  </a:lnTo>
                  <a:lnTo>
                    <a:pt x="596900" y="117348"/>
                  </a:lnTo>
                  <a:lnTo>
                    <a:pt x="673100" y="105156"/>
                  </a:lnTo>
                  <a:lnTo>
                    <a:pt x="736600" y="92964"/>
                  </a:lnTo>
                  <a:lnTo>
                    <a:pt x="812800" y="80772"/>
                  </a:lnTo>
                  <a:lnTo>
                    <a:pt x="889000" y="70104"/>
                  </a:lnTo>
                  <a:lnTo>
                    <a:pt x="1041400" y="51816"/>
                  </a:lnTo>
                  <a:lnTo>
                    <a:pt x="1117600" y="44196"/>
                  </a:lnTo>
                  <a:lnTo>
                    <a:pt x="1206500" y="36576"/>
                  </a:lnTo>
                  <a:lnTo>
                    <a:pt x="1384300" y="24384"/>
                  </a:lnTo>
                  <a:lnTo>
                    <a:pt x="1473200" y="19812"/>
                  </a:lnTo>
                  <a:lnTo>
                    <a:pt x="1651000" y="13716"/>
                  </a:lnTo>
                  <a:lnTo>
                    <a:pt x="1841500" y="12192"/>
                  </a:lnTo>
                  <a:lnTo>
                    <a:pt x="2019300" y="13716"/>
                  </a:lnTo>
                  <a:lnTo>
                    <a:pt x="2120900" y="16764"/>
                  </a:lnTo>
                  <a:lnTo>
                    <a:pt x="2209800" y="19812"/>
                  </a:lnTo>
                  <a:lnTo>
                    <a:pt x="2298700" y="24384"/>
                  </a:lnTo>
                  <a:lnTo>
                    <a:pt x="2387600" y="30480"/>
                  </a:lnTo>
                  <a:lnTo>
                    <a:pt x="2463800" y="36576"/>
                  </a:lnTo>
                  <a:lnTo>
                    <a:pt x="2628900" y="51816"/>
                  </a:lnTo>
                  <a:lnTo>
                    <a:pt x="2717800" y="60960"/>
                  </a:lnTo>
                  <a:lnTo>
                    <a:pt x="2794000" y="70104"/>
                  </a:lnTo>
                  <a:lnTo>
                    <a:pt x="2857500" y="80772"/>
                  </a:lnTo>
                  <a:lnTo>
                    <a:pt x="2933700" y="92964"/>
                  </a:lnTo>
                  <a:lnTo>
                    <a:pt x="2997200" y="105156"/>
                  </a:lnTo>
                  <a:lnTo>
                    <a:pt x="3073400" y="117348"/>
                  </a:lnTo>
                  <a:lnTo>
                    <a:pt x="3200400" y="144780"/>
                  </a:lnTo>
                  <a:lnTo>
                    <a:pt x="3352800" y="190500"/>
                  </a:lnTo>
                  <a:lnTo>
                    <a:pt x="3454400" y="224028"/>
                  </a:lnTo>
                  <a:lnTo>
                    <a:pt x="3492500" y="240792"/>
                  </a:lnTo>
                  <a:lnTo>
                    <a:pt x="3530600" y="259080"/>
                  </a:lnTo>
                  <a:lnTo>
                    <a:pt x="3581400" y="295656"/>
                  </a:lnTo>
                  <a:lnTo>
                    <a:pt x="3606800" y="315468"/>
                  </a:lnTo>
                  <a:lnTo>
                    <a:pt x="3632200" y="333756"/>
                  </a:lnTo>
                  <a:lnTo>
                    <a:pt x="3644900" y="353568"/>
                  </a:lnTo>
                  <a:lnTo>
                    <a:pt x="3644900" y="352044"/>
                  </a:lnTo>
                  <a:lnTo>
                    <a:pt x="3657600" y="373380"/>
                  </a:lnTo>
                  <a:lnTo>
                    <a:pt x="3657600" y="371856"/>
                  </a:lnTo>
                  <a:lnTo>
                    <a:pt x="3670300" y="393192"/>
                  </a:lnTo>
                  <a:lnTo>
                    <a:pt x="3670300" y="455676"/>
                  </a:lnTo>
                  <a:lnTo>
                    <a:pt x="3683000" y="434340"/>
                  </a:lnTo>
                  <a:close/>
                </a:path>
                <a:path w="3683000" h="822960">
                  <a:moveTo>
                    <a:pt x="3670300" y="455676"/>
                  </a:moveTo>
                  <a:lnTo>
                    <a:pt x="3670300" y="429768"/>
                  </a:lnTo>
                  <a:lnTo>
                    <a:pt x="3657600" y="451104"/>
                  </a:lnTo>
                  <a:lnTo>
                    <a:pt x="3657600" y="449580"/>
                  </a:lnTo>
                  <a:lnTo>
                    <a:pt x="3632200" y="489204"/>
                  </a:lnTo>
                  <a:lnTo>
                    <a:pt x="3606800" y="507492"/>
                  </a:lnTo>
                  <a:lnTo>
                    <a:pt x="3581400" y="527304"/>
                  </a:lnTo>
                  <a:lnTo>
                    <a:pt x="3530600" y="563880"/>
                  </a:lnTo>
                  <a:lnTo>
                    <a:pt x="3492500" y="582168"/>
                  </a:lnTo>
                  <a:lnTo>
                    <a:pt x="3454400" y="598932"/>
                  </a:lnTo>
                  <a:lnTo>
                    <a:pt x="3352800" y="632460"/>
                  </a:lnTo>
                  <a:lnTo>
                    <a:pt x="3200400" y="678180"/>
                  </a:lnTo>
                  <a:lnTo>
                    <a:pt x="3073400" y="705612"/>
                  </a:lnTo>
                  <a:lnTo>
                    <a:pt x="2997200" y="717804"/>
                  </a:lnTo>
                  <a:lnTo>
                    <a:pt x="2933700" y="729996"/>
                  </a:lnTo>
                  <a:lnTo>
                    <a:pt x="2857500" y="742188"/>
                  </a:lnTo>
                  <a:lnTo>
                    <a:pt x="2794000" y="751332"/>
                  </a:lnTo>
                  <a:lnTo>
                    <a:pt x="2717800" y="762000"/>
                  </a:lnTo>
                  <a:lnTo>
                    <a:pt x="2628900" y="771144"/>
                  </a:lnTo>
                  <a:lnTo>
                    <a:pt x="2463800" y="786384"/>
                  </a:lnTo>
                  <a:lnTo>
                    <a:pt x="2387600" y="792480"/>
                  </a:lnTo>
                  <a:lnTo>
                    <a:pt x="2298700" y="798576"/>
                  </a:lnTo>
                  <a:lnTo>
                    <a:pt x="2209800" y="801624"/>
                  </a:lnTo>
                  <a:lnTo>
                    <a:pt x="2120900" y="806196"/>
                  </a:lnTo>
                  <a:lnTo>
                    <a:pt x="2019300" y="809244"/>
                  </a:lnTo>
                  <a:lnTo>
                    <a:pt x="1841500" y="810768"/>
                  </a:lnTo>
                  <a:lnTo>
                    <a:pt x="1651000" y="809244"/>
                  </a:lnTo>
                  <a:lnTo>
                    <a:pt x="1562100" y="806196"/>
                  </a:lnTo>
                  <a:lnTo>
                    <a:pt x="1473200" y="801624"/>
                  </a:lnTo>
                  <a:lnTo>
                    <a:pt x="1384300" y="798576"/>
                  </a:lnTo>
                  <a:lnTo>
                    <a:pt x="1206500" y="786384"/>
                  </a:lnTo>
                  <a:lnTo>
                    <a:pt x="1041400" y="771144"/>
                  </a:lnTo>
                  <a:lnTo>
                    <a:pt x="965200" y="762000"/>
                  </a:lnTo>
                  <a:lnTo>
                    <a:pt x="889000" y="751332"/>
                  </a:lnTo>
                  <a:lnTo>
                    <a:pt x="812800" y="742188"/>
                  </a:lnTo>
                  <a:lnTo>
                    <a:pt x="736600" y="729996"/>
                  </a:lnTo>
                  <a:lnTo>
                    <a:pt x="673100" y="717804"/>
                  </a:lnTo>
                  <a:lnTo>
                    <a:pt x="596900" y="705612"/>
                  </a:lnTo>
                  <a:lnTo>
                    <a:pt x="533400" y="691896"/>
                  </a:lnTo>
                  <a:lnTo>
                    <a:pt x="482600" y="678180"/>
                  </a:lnTo>
                  <a:lnTo>
                    <a:pt x="419100" y="662940"/>
                  </a:lnTo>
                  <a:lnTo>
                    <a:pt x="317500" y="632460"/>
                  </a:lnTo>
                  <a:lnTo>
                    <a:pt x="266700" y="615696"/>
                  </a:lnTo>
                  <a:lnTo>
                    <a:pt x="228600" y="598932"/>
                  </a:lnTo>
                  <a:lnTo>
                    <a:pt x="177800" y="582168"/>
                  </a:lnTo>
                  <a:lnTo>
                    <a:pt x="152400" y="563880"/>
                  </a:lnTo>
                  <a:lnTo>
                    <a:pt x="114300" y="545592"/>
                  </a:lnTo>
                  <a:lnTo>
                    <a:pt x="88900" y="527304"/>
                  </a:lnTo>
                  <a:lnTo>
                    <a:pt x="63500" y="507492"/>
                  </a:lnTo>
                  <a:lnTo>
                    <a:pt x="38100" y="489204"/>
                  </a:lnTo>
                  <a:lnTo>
                    <a:pt x="12700" y="449580"/>
                  </a:lnTo>
                  <a:lnTo>
                    <a:pt x="12700" y="431292"/>
                  </a:lnTo>
                  <a:lnTo>
                    <a:pt x="0" y="409956"/>
                  </a:lnTo>
                  <a:lnTo>
                    <a:pt x="0" y="455676"/>
                  </a:lnTo>
                  <a:lnTo>
                    <a:pt x="12700" y="477012"/>
                  </a:lnTo>
                  <a:lnTo>
                    <a:pt x="38100" y="498348"/>
                  </a:lnTo>
                  <a:lnTo>
                    <a:pt x="50800" y="518160"/>
                  </a:lnTo>
                  <a:lnTo>
                    <a:pt x="101600" y="556260"/>
                  </a:lnTo>
                  <a:lnTo>
                    <a:pt x="215900" y="611124"/>
                  </a:lnTo>
                  <a:lnTo>
                    <a:pt x="317500" y="644652"/>
                  </a:lnTo>
                  <a:lnTo>
                    <a:pt x="469900" y="690372"/>
                  </a:lnTo>
                  <a:lnTo>
                    <a:pt x="596900" y="717804"/>
                  </a:lnTo>
                  <a:lnTo>
                    <a:pt x="673100" y="729996"/>
                  </a:lnTo>
                  <a:lnTo>
                    <a:pt x="736600" y="742188"/>
                  </a:lnTo>
                  <a:lnTo>
                    <a:pt x="812800" y="754380"/>
                  </a:lnTo>
                  <a:lnTo>
                    <a:pt x="889000" y="765048"/>
                  </a:lnTo>
                  <a:lnTo>
                    <a:pt x="1041400" y="783336"/>
                  </a:lnTo>
                  <a:lnTo>
                    <a:pt x="1117600" y="790956"/>
                  </a:lnTo>
                  <a:lnTo>
                    <a:pt x="1206500" y="798576"/>
                  </a:lnTo>
                  <a:lnTo>
                    <a:pt x="1295400" y="804672"/>
                  </a:lnTo>
                  <a:lnTo>
                    <a:pt x="1371600" y="810768"/>
                  </a:lnTo>
                  <a:lnTo>
                    <a:pt x="1460500" y="815340"/>
                  </a:lnTo>
                  <a:lnTo>
                    <a:pt x="1651000" y="821436"/>
                  </a:lnTo>
                  <a:lnTo>
                    <a:pt x="1841500" y="822960"/>
                  </a:lnTo>
                  <a:lnTo>
                    <a:pt x="2019300" y="821436"/>
                  </a:lnTo>
                  <a:lnTo>
                    <a:pt x="2209800" y="815340"/>
                  </a:lnTo>
                  <a:lnTo>
                    <a:pt x="2298700" y="810768"/>
                  </a:lnTo>
                  <a:lnTo>
                    <a:pt x="2387600" y="804672"/>
                  </a:lnTo>
                  <a:lnTo>
                    <a:pt x="2463800" y="798576"/>
                  </a:lnTo>
                  <a:lnTo>
                    <a:pt x="2552700" y="790956"/>
                  </a:lnTo>
                  <a:lnTo>
                    <a:pt x="2628900" y="783336"/>
                  </a:lnTo>
                  <a:lnTo>
                    <a:pt x="2717800" y="774192"/>
                  </a:lnTo>
                  <a:lnTo>
                    <a:pt x="2794000" y="765048"/>
                  </a:lnTo>
                  <a:lnTo>
                    <a:pt x="2870200" y="754380"/>
                  </a:lnTo>
                  <a:lnTo>
                    <a:pt x="2933700" y="742188"/>
                  </a:lnTo>
                  <a:lnTo>
                    <a:pt x="3009900" y="729996"/>
                  </a:lnTo>
                  <a:lnTo>
                    <a:pt x="3073400" y="717804"/>
                  </a:lnTo>
                  <a:lnTo>
                    <a:pt x="3200400" y="690372"/>
                  </a:lnTo>
                  <a:lnTo>
                    <a:pt x="3251200" y="675132"/>
                  </a:lnTo>
                  <a:lnTo>
                    <a:pt x="3314700" y="659892"/>
                  </a:lnTo>
                  <a:lnTo>
                    <a:pt x="3365500" y="644652"/>
                  </a:lnTo>
                  <a:lnTo>
                    <a:pt x="3416300" y="627888"/>
                  </a:lnTo>
                  <a:lnTo>
                    <a:pt x="3454400" y="611124"/>
                  </a:lnTo>
                  <a:lnTo>
                    <a:pt x="3568700" y="556260"/>
                  </a:lnTo>
                  <a:lnTo>
                    <a:pt x="3644900" y="496824"/>
                  </a:lnTo>
                  <a:lnTo>
                    <a:pt x="3657600" y="477012"/>
                  </a:lnTo>
                  <a:lnTo>
                    <a:pt x="3670300" y="4556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10017" y="1633219"/>
            <a:ext cx="4674235" cy="1199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35" dirty="0">
                <a:latin typeface="Arial"/>
                <a:cs typeface="Arial"/>
              </a:rPr>
              <a:t>Deux </a:t>
            </a:r>
            <a:r>
              <a:rPr sz="2000" spc="-55" dirty="0">
                <a:latin typeface="Arial"/>
                <a:cs typeface="Arial"/>
              </a:rPr>
              <a:t>situations </a:t>
            </a:r>
            <a:r>
              <a:rPr sz="2000" spc="-155" dirty="0">
                <a:latin typeface="Arial"/>
                <a:cs typeface="Arial"/>
              </a:rPr>
              <a:t>à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distinguer: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2000" b="1" dirty="0">
                <a:latin typeface="Verdana"/>
                <a:cs typeface="Verdana"/>
              </a:rPr>
              <a:t>Deux</a:t>
            </a:r>
            <a:r>
              <a:rPr sz="2000" b="1" spc="-110" dirty="0">
                <a:latin typeface="Verdana"/>
                <a:cs typeface="Verdana"/>
              </a:rPr>
              <a:t> </a:t>
            </a:r>
            <a:r>
              <a:rPr sz="2000" b="1" dirty="0">
                <a:latin typeface="Verdana"/>
                <a:cs typeface="Verdana"/>
              </a:rPr>
              <a:t>Cas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19437" y="3076956"/>
            <a:ext cx="8691880" cy="3515995"/>
            <a:chOff x="1019437" y="3076956"/>
            <a:chExt cx="8691880" cy="3515995"/>
          </a:xfrm>
        </p:grpSpPr>
        <p:sp>
          <p:nvSpPr>
            <p:cNvPr id="10" name="object 10"/>
            <p:cNvSpPr/>
            <p:nvPr/>
          </p:nvSpPr>
          <p:spPr>
            <a:xfrm>
              <a:off x="2715641" y="3076968"/>
              <a:ext cx="5008245" cy="576580"/>
            </a:xfrm>
            <a:custGeom>
              <a:avLst/>
              <a:gdLst/>
              <a:ahLst/>
              <a:cxnLst/>
              <a:rect l="l" t="t" r="r" b="b"/>
              <a:pathLst>
                <a:path w="5008245" h="576579">
                  <a:moveTo>
                    <a:pt x="5007864" y="281927"/>
                  </a:moveTo>
                  <a:lnTo>
                    <a:pt x="2563368" y="281927"/>
                  </a:lnTo>
                  <a:lnTo>
                    <a:pt x="2566416" y="275844"/>
                  </a:lnTo>
                  <a:lnTo>
                    <a:pt x="2598420" y="211836"/>
                  </a:lnTo>
                  <a:lnTo>
                    <a:pt x="2566416" y="211836"/>
                  </a:lnTo>
                  <a:lnTo>
                    <a:pt x="2566416" y="0"/>
                  </a:lnTo>
                  <a:lnTo>
                    <a:pt x="2552700" y="0"/>
                  </a:lnTo>
                  <a:lnTo>
                    <a:pt x="2552700" y="211836"/>
                  </a:lnTo>
                  <a:lnTo>
                    <a:pt x="2522220" y="211836"/>
                  </a:lnTo>
                  <a:lnTo>
                    <a:pt x="2552700" y="272796"/>
                  </a:lnTo>
                  <a:lnTo>
                    <a:pt x="2557259" y="281927"/>
                  </a:lnTo>
                  <a:lnTo>
                    <a:pt x="39624" y="281927"/>
                  </a:lnTo>
                  <a:lnTo>
                    <a:pt x="39624" y="288036"/>
                  </a:lnTo>
                  <a:lnTo>
                    <a:pt x="32004" y="288036"/>
                  </a:lnTo>
                  <a:lnTo>
                    <a:pt x="32004" y="499872"/>
                  </a:lnTo>
                  <a:lnTo>
                    <a:pt x="0" y="499872"/>
                  </a:lnTo>
                  <a:lnTo>
                    <a:pt x="32004" y="563880"/>
                  </a:lnTo>
                  <a:lnTo>
                    <a:pt x="38100" y="576072"/>
                  </a:lnTo>
                  <a:lnTo>
                    <a:pt x="45720" y="560832"/>
                  </a:lnTo>
                  <a:lnTo>
                    <a:pt x="76200" y="499872"/>
                  </a:lnTo>
                  <a:lnTo>
                    <a:pt x="45720" y="499872"/>
                  </a:lnTo>
                  <a:lnTo>
                    <a:pt x="45720" y="294119"/>
                  </a:lnTo>
                  <a:lnTo>
                    <a:pt x="5007864" y="294119"/>
                  </a:lnTo>
                  <a:lnTo>
                    <a:pt x="5007864" y="2819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25533" y="3653028"/>
              <a:ext cx="3744595" cy="125095"/>
            </a:xfrm>
            <a:custGeom>
              <a:avLst/>
              <a:gdLst/>
              <a:ahLst/>
              <a:cxnLst/>
              <a:rect l="l" t="t" r="r" b="b"/>
              <a:pathLst>
                <a:path w="3744595" h="125095">
                  <a:moveTo>
                    <a:pt x="0" y="0"/>
                  </a:moveTo>
                  <a:lnTo>
                    <a:pt x="0" y="124968"/>
                  </a:lnTo>
                  <a:lnTo>
                    <a:pt x="3744468" y="124968"/>
                  </a:lnTo>
                  <a:lnTo>
                    <a:pt x="37444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19437" y="3646932"/>
              <a:ext cx="3758565" cy="131445"/>
            </a:xfrm>
            <a:custGeom>
              <a:avLst/>
              <a:gdLst/>
              <a:ahLst/>
              <a:cxnLst/>
              <a:rect l="l" t="t" r="r" b="b"/>
              <a:pathLst>
                <a:path w="3758565" h="131445">
                  <a:moveTo>
                    <a:pt x="3758181" y="131064"/>
                  </a:moveTo>
                  <a:lnTo>
                    <a:pt x="3758181" y="0"/>
                  </a:lnTo>
                  <a:lnTo>
                    <a:pt x="0" y="0"/>
                  </a:lnTo>
                  <a:lnTo>
                    <a:pt x="0" y="131064"/>
                  </a:lnTo>
                  <a:lnTo>
                    <a:pt x="6096" y="131064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lnTo>
                    <a:pt x="3744465" y="12192"/>
                  </a:lnTo>
                  <a:lnTo>
                    <a:pt x="3744465" y="6096"/>
                  </a:lnTo>
                  <a:lnTo>
                    <a:pt x="3750561" y="12192"/>
                  </a:lnTo>
                  <a:lnTo>
                    <a:pt x="3750561" y="131064"/>
                  </a:lnTo>
                  <a:lnTo>
                    <a:pt x="3758181" y="131064"/>
                  </a:lnTo>
                  <a:close/>
                </a:path>
                <a:path w="3758565" h="131445">
                  <a:moveTo>
                    <a:pt x="12192" y="12192"/>
                  </a:move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close/>
                </a:path>
                <a:path w="3758565" h="131445">
                  <a:moveTo>
                    <a:pt x="12192" y="131064"/>
                  </a:moveTo>
                  <a:lnTo>
                    <a:pt x="12192" y="12192"/>
                  </a:lnTo>
                  <a:lnTo>
                    <a:pt x="6096" y="12192"/>
                  </a:lnTo>
                  <a:lnTo>
                    <a:pt x="6096" y="131064"/>
                  </a:lnTo>
                  <a:lnTo>
                    <a:pt x="12192" y="131064"/>
                  </a:lnTo>
                  <a:close/>
                </a:path>
                <a:path w="3758565" h="131445">
                  <a:moveTo>
                    <a:pt x="3750561" y="12192"/>
                  </a:moveTo>
                  <a:lnTo>
                    <a:pt x="3744465" y="6096"/>
                  </a:lnTo>
                  <a:lnTo>
                    <a:pt x="3744465" y="12192"/>
                  </a:lnTo>
                  <a:lnTo>
                    <a:pt x="3750561" y="12192"/>
                  </a:lnTo>
                  <a:close/>
                </a:path>
                <a:path w="3758565" h="131445">
                  <a:moveTo>
                    <a:pt x="3750561" y="131064"/>
                  </a:moveTo>
                  <a:lnTo>
                    <a:pt x="3750561" y="12192"/>
                  </a:lnTo>
                  <a:lnTo>
                    <a:pt x="3744465" y="12192"/>
                  </a:lnTo>
                  <a:lnTo>
                    <a:pt x="3744465" y="131064"/>
                  </a:lnTo>
                  <a:lnTo>
                    <a:pt x="3750561" y="1310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75966" y="3653028"/>
              <a:ext cx="4429125" cy="125095"/>
            </a:xfrm>
            <a:custGeom>
              <a:avLst/>
              <a:gdLst/>
              <a:ahLst/>
              <a:cxnLst/>
              <a:rect l="l" t="t" r="r" b="b"/>
              <a:pathLst>
                <a:path w="4429125" h="125095">
                  <a:moveTo>
                    <a:pt x="0" y="0"/>
                  </a:moveTo>
                  <a:lnTo>
                    <a:pt x="0" y="124968"/>
                  </a:lnTo>
                  <a:lnTo>
                    <a:pt x="4428744" y="124968"/>
                  </a:lnTo>
                  <a:lnTo>
                    <a:pt x="44287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268346" y="3646932"/>
              <a:ext cx="4442460" cy="131445"/>
            </a:xfrm>
            <a:custGeom>
              <a:avLst/>
              <a:gdLst/>
              <a:ahLst/>
              <a:cxnLst/>
              <a:rect l="l" t="t" r="r" b="b"/>
              <a:pathLst>
                <a:path w="4442459" h="131445">
                  <a:moveTo>
                    <a:pt x="4442460" y="131064"/>
                  </a:moveTo>
                  <a:lnTo>
                    <a:pt x="4442460" y="0"/>
                  </a:lnTo>
                  <a:lnTo>
                    <a:pt x="0" y="0"/>
                  </a:lnTo>
                  <a:lnTo>
                    <a:pt x="0" y="131064"/>
                  </a:lnTo>
                  <a:lnTo>
                    <a:pt x="7620" y="131064"/>
                  </a:lnTo>
                  <a:lnTo>
                    <a:pt x="7620" y="12192"/>
                  </a:lnTo>
                  <a:lnTo>
                    <a:pt x="13716" y="6096"/>
                  </a:lnTo>
                  <a:lnTo>
                    <a:pt x="13716" y="12192"/>
                  </a:lnTo>
                  <a:lnTo>
                    <a:pt x="4430268" y="12192"/>
                  </a:lnTo>
                  <a:lnTo>
                    <a:pt x="4430268" y="6096"/>
                  </a:lnTo>
                  <a:lnTo>
                    <a:pt x="4436364" y="12192"/>
                  </a:lnTo>
                  <a:lnTo>
                    <a:pt x="4436364" y="131064"/>
                  </a:lnTo>
                  <a:lnTo>
                    <a:pt x="4442460" y="131064"/>
                  </a:lnTo>
                  <a:close/>
                </a:path>
                <a:path w="4442459" h="131445">
                  <a:moveTo>
                    <a:pt x="13716" y="12192"/>
                  </a:moveTo>
                  <a:lnTo>
                    <a:pt x="13716" y="6096"/>
                  </a:lnTo>
                  <a:lnTo>
                    <a:pt x="7620" y="12192"/>
                  </a:lnTo>
                  <a:lnTo>
                    <a:pt x="13716" y="12192"/>
                  </a:lnTo>
                  <a:close/>
                </a:path>
                <a:path w="4442459" h="131445">
                  <a:moveTo>
                    <a:pt x="13716" y="131064"/>
                  </a:moveTo>
                  <a:lnTo>
                    <a:pt x="13716" y="12192"/>
                  </a:lnTo>
                  <a:lnTo>
                    <a:pt x="7620" y="12192"/>
                  </a:lnTo>
                  <a:lnTo>
                    <a:pt x="7620" y="131064"/>
                  </a:lnTo>
                  <a:lnTo>
                    <a:pt x="13716" y="131064"/>
                  </a:lnTo>
                  <a:close/>
                </a:path>
                <a:path w="4442459" h="131445">
                  <a:moveTo>
                    <a:pt x="4436364" y="12192"/>
                  </a:moveTo>
                  <a:lnTo>
                    <a:pt x="4430268" y="6096"/>
                  </a:lnTo>
                  <a:lnTo>
                    <a:pt x="4430268" y="12192"/>
                  </a:lnTo>
                  <a:lnTo>
                    <a:pt x="4436364" y="12192"/>
                  </a:lnTo>
                  <a:close/>
                </a:path>
                <a:path w="4442459" h="131445">
                  <a:moveTo>
                    <a:pt x="4436364" y="131064"/>
                  </a:moveTo>
                  <a:lnTo>
                    <a:pt x="4436364" y="12192"/>
                  </a:lnTo>
                  <a:lnTo>
                    <a:pt x="4430268" y="12192"/>
                  </a:lnTo>
                  <a:lnTo>
                    <a:pt x="4430268" y="131064"/>
                  </a:lnTo>
                  <a:lnTo>
                    <a:pt x="4436364" y="1310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25533" y="3777996"/>
              <a:ext cx="3744595" cy="2809240"/>
            </a:xfrm>
            <a:custGeom>
              <a:avLst/>
              <a:gdLst/>
              <a:ahLst/>
              <a:cxnLst/>
              <a:rect l="l" t="t" r="r" b="b"/>
              <a:pathLst>
                <a:path w="3744595" h="2809240">
                  <a:moveTo>
                    <a:pt x="3744467" y="2808731"/>
                  </a:moveTo>
                  <a:lnTo>
                    <a:pt x="3744467" y="0"/>
                  </a:lnTo>
                  <a:lnTo>
                    <a:pt x="0" y="0"/>
                  </a:lnTo>
                  <a:lnTo>
                    <a:pt x="0" y="2808731"/>
                  </a:lnTo>
                  <a:lnTo>
                    <a:pt x="3744467" y="2808731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19437" y="3777996"/>
              <a:ext cx="3758565" cy="2814955"/>
            </a:xfrm>
            <a:custGeom>
              <a:avLst/>
              <a:gdLst/>
              <a:ahLst/>
              <a:cxnLst/>
              <a:rect l="l" t="t" r="r" b="b"/>
              <a:pathLst>
                <a:path w="3758565" h="2814954">
                  <a:moveTo>
                    <a:pt x="12192" y="2802635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2814827"/>
                  </a:lnTo>
                  <a:lnTo>
                    <a:pt x="6096" y="2814827"/>
                  </a:lnTo>
                  <a:lnTo>
                    <a:pt x="6096" y="2802635"/>
                  </a:lnTo>
                  <a:lnTo>
                    <a:pt x="12192" y="2802635"/>
                  </a:lnTo>
                  <a:close/>
                </a:path>
                <a:path w="3758565" h="2814954">
                  <a:moveTo>
                    <a:pt x="3750561" y="2802635"/>
                  </a:moveTo>
                  <a:lnTo>
                    <a:pt x="6096" y="2802635"/>
                  </a:lnTo>
                  <a:lnTo>
                    <a:pt x="12192" y="2808731"/>
                  </a:lnTo>
                  <a:lnTo>
                    <a:pt x="12192" y="2814827"/>
                  </a:lnTo>
                  <a:lnTo>
                    <a:pt x="3744465" y="2814827"/>
                  </a:lnTo>
                  <a:lnTo>
                    <a:pt x="3744465" y="2808731"/>
                  </a:lnTo>
                  <a:lnTo>
                    <a:pt x="3750561" y="2802635"/>
                  </a:lnTo>
                  <a:close/>
                </a:path>
                <a:path w="3758565" h="2814954">
                  <a:moveTo>
                    <a:pt x="12192" y="2814827"/>
                  </a:moveTo>
                  <a:lnTo>
                    <a:pt x="12192" y="2808731"/>
                  </a:lnTo>
                  <a:lnTo>
                    <a:pt x="6096" y="2802635"/>
                  </a:lnTo>
                  <a:lnTo>
                    <a:pt x="6096" y="2814827"/>
                  </a:lnTo>
                  <a:lnTo>
                    <a:pt x="12192" y="2814827"/>
                  </a:lnTo>
                  <a:close/>
                </a:path>
                <a:path w="3758565" h="2814954">
                  <a:moveTo>
                    <a:pt x="3758181" y="2814827"/>
                  </a:moveTo>
                  <a:lnTo>
                    <a:pt x="3758181" y="0"/>
                  </a:lnTo>
                  <a:lnTo>
                    <a:pt x="3744465" y="0"/>
                  </a:lnTo>
                  <a:lnTo>
                    <a:pt x="3744465" y="2802635"/>
                  </a:lnTo>
                  <a:lnTo>
                    <a:pt x="3750561" y="2802635"/>
                  </a:lnTo>
                  <a:lnTo>
                    <a:pt x="3750561" y="2814827"/>
                  </a:lnTo>
                  <a:lnTo>
                    <a:pt x="3758181" y="2814827"/>
                  </a:lnTo>
                  <a:close/>
                </a:path>
                <a:path w="3758565" h="2814954">
                  <a:moveTo>
                    <a:pt x="3750561" y="2814827"/>
                  </a:moveTo>
                  <a:lnTo>
                    <a:pt x="3750561" y="2802635"/>
                  </a:lnTo>
                  <a:lnTo>
                    <a:pt x="3744465" y="2808731"/>
                  </a:lnTo>
                  <a:lnTo>
                    <a:pt x="3744465" y="2814827"/>
                  </a:lnTo>
                  <a:lnTo>
                    <a:pt x="3750561" y="28148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25533" y="3653028"/>
            <a:ext cx="3744595" cy="293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50">
              <a:latin typeface="Times New Roman"/>
              <a:cs typeface="Times New Roman"/>
            </a:endParaRPr>
          </a:p>
          <a:p>
            <a:pPr marL="499745" marR="563880" algn="ctr">
              <a:lnSpc>
                <a:spcPct val="100000"/>
              </a:lnSpc>
            </a:pPr>
            <a:r>
              <a:rPr sz="1600" b="1" spc="-10" dirty="0">
                <a:latin typeface="Verdana"/>
                <a:cs typeface="Verdana"/>
              </a:rPr>
              <a:t>Simple actualisation </a:t>
            </a:r>
            <a:r>
              <a:rPr sz="1600" b="1" spc="-5" dirty="0">
                <a:latin typeface="Verdana"/>
                <a:cs typeface="Verdana"/>
              </a:rPr>
              <a:t>du  </a:t>
            </a:r>
            <a:r>
              <a:rPr sz="1600" b="1" spc="-10" dirty="0">
                <a:latin typeface="Verdana"/>
                <a:cs typeface="Verdana"/>
              </a:rPr>
              <a:t>logiciel</a:t>
            </a:r>
            <a:r>
              <a:rPr sz="1600" b="1" spc="30" dirty="0">
                <a:latin typeface="Verdana"/>
                <a:cs typeface="Verdana"/>
              </a:rPr>
              <a:t> </a:t>
            </a:r>
            <a:r>
              <a:rPr sz="1600" b="1" spc="-5" dirty="0">
                <a:latin typeface="Verdana"/>
                <a:cs typeface="Verdana"/>
              </a:rPr>
              <a:t>existant: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900">
              <a:latin typeface="Verdana"/>
              <a:cs typeface="Verdana"/>
            </a:endParaRPr>
          </a:p>
          <a:p>
            <a:pPr marL="278765" marR="342900" algn="ctr">
              <a:lnSpc>
                <a:spcPct val="100000"/>
              </a:lnSpc>
              <a:spcBef>
                <a:spcPts val="1530"/>
              </a:spcBef>
            </a:pPr>
            <a:r>
              <a:rPr sz="1600" spc="-10" dirty="0">
                <a:latin typeface="Verdana"/>
                <a:cs typeface="Verdana"/>
              </a:rPr>
              <a:t>Les dépenses </a:t>
            </a:r>
            <a:r>
              <a:rPr sz="1600" spc="-5" dirty="0">
                <a:latin typeface="Verdana"/>
                <a:cs typeface="Verdana"/>
              </a:rPr>
              <a:t>engagées sont à  </a:t>
            </a:r>
            <a:r>
              <a:rPr sz="1600" spc="-10" dirty="0">
                <a:latin typeface="Verdana"/>
                <a:cs typeface="Verdana"/>
              </a:rPr>
              <a:t>comptabiliser </a:t>
            </a:r>
            <a:r>
              <a:rPr sz="1600" spc="-5" dirty="0">
                <a:latin typeface="Verdana"/>
                <a:cs typeface="Verdana"/>
              </a:rPr>
              <a:t>en charges  </a:t>
            </a:r>
            <a:r>
              <a:rPr sz="1600" b="1" spc="-5" dirty="0">
                <a:solidFill>
                  <a:srgbClr val="C00000"/>
                </a:solidFill>
                <a:latin typeface="Verdana"/>
                <a:cs typeface="Verdana"/>
              </a:rPr>
              <a:t>Charges de</a:t>
            </a:r>
            <a:r>
              <a:rPr sz="1600" b="1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Verdana"/>
                <a:cs typeface="Verdana"/>
              </a:rPr>
              <a:t>maintenance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268346" y="3777996"/>
            <a:ext cx="4442460" cy="2814955"/>
            <a:chOff x="5268346" y="3777996"/>
            <a:chExt cx="4442460" cy="2814955"/>
          </a:xfrm>
        </p:grpSpPr>
        <p:sp>
          <p:nvSpPr>
            <p:cNvPr id="19" name="object 19"/>
            <p:cNvSpPr/>
            <p:nvPr/>
          </p:nvSpPr>
          <p:spPr>
            <a:xfrm>
              <a:off x="5275965" y="3777996"/>
              <a:ext cx="4429125" cy="2809240"/>
            </a:xfrm>
            <a:custGeom>
              <a:avLst/>
              <a:gdLst/>
              <a:ahLst/>
              <a:cxnLst/>
              <a:rect l="l" t="t" r="r" b="b"/>
              <a:pathLst>
                <a:path w="4429125" h="2809240">
                  <a:moveTo>
                    <a:pt x="4428743" y="2808731"/>
                  </a:moveTo>
                  <a:lnTo>
                    <a:pt x="4428743" y="0"/>
                  </a:lnTo>
                  <a:lnTo>
                    <a:pt x="0" y="0"/>
                  </a:lnTo>
                  <a:lnTo>
                    <a:pt x="0" y="2808731"/>
                  </a:lnTo>
                  <a:lnTo>
                    <a:pt x="4428743" y="2808731"/>
                  </a:lnTo>
                  <a:close/>
                </a:path>
              </a:pathLst>
            </a:custGeom>
            <a:solidFill>
              <a:srgbClr val="F2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268346" y="3777996"/>
              <a:ext cx="4442460" cy="2814955"/>
            </a:xfrm>
            <a:custGeom>
              <a:avLst/>
              <a:gdLst/>
              <a:ahLst/>
              <a:cxnLst/>
              <a:rect l="l" t="t" r="r" b="b"/>
              <a:pathLst>
                <a:path w="4442459" h="2814954">
                  <a:moveTo>
                    <a:pt x="13716" y="2802635"/>
                  </a:moveTo>
                  <a:lnTo>
                    <a:pt x="13716" y="0"/>
                  </a:lnTo>
                  <a:lnTo>
                    <a:pt x="0" y="0"/>
                  </a:lnTo>
                  <a:lnTo>
                    <a:pt x="0" y="2814827"/>
                  </a:lnTo>
                  <a:lnTo>
                    <a:pt x="7620" y="2814827"/>
                  </a:lnTo>
                  <a:lnTo>
                    <a:pt x="7620" y="2802635"/>
                  </a:lnTo>
                  <a:lnTo>
                    <a:pt x="13716" y="2802635"/>
                  </a:lnTo>
                  <a:close/>
                </a:path>
                <a:path w="4442459" h="2814954">
                  <a:moveTo>
                    <a:pt x="4436364" y="2802635"/>
                  </a:moveTo>
                  <a:lnTo>
                    <a:pt x="7620" y="2802635"/>
                  </a:lnTo>
                  <a:lnTo>
                    <a:pt x="13716" y="2808731"/>
                  </a:lnTo>
                  <a:lnTo>
                    <a:pt x="13716" y="2814827"/>
                  </a:lnTo>
                  <a:lnTo>
                    <a:pt x="4430268" y="2814827"/>
                  </a:lnTo>
                  <a:lnTo>
                    <a:pt x="4430268" y="2808731"/>
                  </a:lnTo>
                  <a:lnTo>
                    <a:pt x="4436364" y="2802635"/>
                  </a:lnTo>
                  <a:close/>
                </a:path>
                <a:path w="4442459" h="2814954">
                  <a:moveTo>
                    <a:pt x="13716" y="2814827"/>
                  </a:moveTo>
                  <a:lnTo>
                    <a:pt x="13716" y="2808731"/>
                  </a:lnTo>
                  <a:lnTo>
                    <a:pt x="7620" y="2802635"/>
                  </a:lnTo>
                  <a:lnTo>
                    <a:pt x="7620" y="2814827"/>
                  </a:lnTo>
                  <a:lnTo>
                    <a:pt x="13716" y="2814827"/>
                  </a:lnTo>
                  <a:close/>
                </a:path>
                <a:path w="4442459" h="2814954">
                  <a:moveTo>
                    <a:pt x="4442460" y="2814827"/>
                  </a:moveTo>
                  <a:lnTo>
                    <a:pt x="4442460" y="0"/>
                  </a:lnTo>
                  <a:lnTo>
                    <a:pt x="4430268" y="0"/>
                  </a:lnTo>
                  <a:lnTo>
                    <a:pt x="4430268" y="2802635"/>
                  </a:lnTo>
                  <a:lnTo>
                    <a:pt x="4436364" y="2802635"/>
                  </a:lnTo>
                  <a:lnTo>
                    <a:pt x="4436364" y="2814827"/>
                  </a:lnTo>
                  <a:lnTo>
                    <a:pt x="4442460" y="2814827"/>
                  </a:lnTo>
                  <a:close/>
                </a:path>
                <a:path w="4442459" h="2814954">
                  <a:moveTo>
                    <a:pt x="4436364" y="2814827"/>
                  </a:moveTo>
                  <a:lnTo>
                    <a:pt x="4436364" y="2802635"/>
                  </a:lnTo>
                  <a:lnTo>
                    <a:pt x="4430268" y="2808731"/>
                  </a:lnTo>
                  <a:lnTo>
                    <a:pt x="4430268" y="2814827"/>
                  </a:lnTo>
                  <a:lnTo>
                    <a:pt x="4436364" y="28148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275965" y="3653028"/>
            <a:ext cx="4429125" cy="293370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sz="1600" b="1" spc="-10" dirty="0">
                <a:latin typeface="Verdana"/>
                <a:cs typeface="Verdana"/>
              </a:rPr>
              <a:t>Modification </a:t>
            </a:r>
            <a:r>
              <a:rPr sz="1600" b="1" spc="-5" dirty="0">
                <a:latin typeface="Verdana"/>
                <a:cs typeface="Verdana"/>
              </a:rPr>
              <a:t>du fond du</a:t>
            </a:r>
            <a:r>
              <a:rPr sz="1600" b="1" spc="100" dirty="0">
                <a:latin typeface="Verdana"/>
                <a:cs typeface="Verdana"/>
              </a:rPr>
              <a:t> </a:t>
            </a:r>
            <a:r>
              <a:rPr sz="1600" b="1" spc="-10" dirty="0">
                <a:latin typeface="Verdana"/>
                <a:cs typeface="Verdana"/>
              </a:rPr>
              <a:t>logiciel: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Verdana"/>
              <a:cs typeface="Verdana"/>
            </a:endParaRPr>
          </a:p>
          <a:p>
            <a:pPr marL="431165" marR="424815" algn="ctr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Verdana"/>
                <a:cs typeface="Verdana"/>
              </a:rPr>
              <a:t>Nouvelle version </a:t>
            </a:r>
            <a:r>
              <a:rPr sz="1600" spc="-5" dirty="0">
                <a:latin typeface="Verdana"/>
                <a:cs typeface="Verdana"/>
              </a:rPr>
              <a:t>qui se </a:t>
            </a:r>
            <a:r>
              <a:rPr sz="1600" spc="-10" dirty="0">
                <a:latin typeface="Verdana"/>
                <a:cs typeface="Verdana"/>
              </a:rPr>
              <a:t>substitue </a:t>
            </a:r>
            <a:r>
              <a:rPr sz="1600" spc="-5" dirty="0">
                <a:latin typeface="Verdana"/>
                <a:cs typeface="Verdana"/>
              </a:rPr>
              <a:t>à  </a:t>
            </a:r>
            <a:r>
              <a:rPr sz="1600" spc="-10" dirty="0">
                <a:latin typeface="Verdana"/>
                <a:cs typeface="Verdana"/>
              </a:rPr>
              <a:t>l’ancienne.</a:t>
            </a:r>
            <a:endParaRPr sz="1600">
              <a:latin typeface="Verdana"/>
              <a:cs typeface="Verdana"/>
            </a:endParaRPr>
          </a:p>
          <a:p>
            <a:pPr marL="167640" marR="160655" algn="ctr">
              <a:lnSpc>
                <a:spcPct val="100000"/>
              </a:lnSpc>
            </a:pPr>
            <a:r>
              <a:rPr sz="1600" spc="-5" dirty="0">
                <a:latin typeface="Verdana"/>
                <a:cs typeface="Verdana"/>
              </a:rPr>
              <a:t>La </a:t>
            </a:r>
            <a:r>
              <a:rPr sz="1600" spc="-10" dirty="0">
                <a:latin typeface="Verdana"/>
                <a:cs typeface="Verdana"/>
              </a:rPr>
              <a:t>dépense constitue </a:t>
            </a:r>
            <a:r>
              <a:rPr sz="1600" spc="-5" dirty="0">
                <a:latin typeface="Verdana"/>
                <a:cs typeface="Verdana"/>
              </a:rPr>
              <a:t>alors </a:t>
            </a:r>
            <a:r>
              <a:rPr sz="1600" spc="-10" dirty="0">
                <a:latin typeface="Verdana"/>
                <a:cs typeface="Verdana"/>
              </a:rPr>
              <a:t>une nouvelle  </a:t>
            </a:r>
            <a:r>
              <a:rPr sz="1600" spc="-5" dirty="0">
                <a:latin typeface="Verdana"/>
                <a:cs typeface="Verdana"/>
              </a:rPr>
              <a:t>Immobilisation: à </a:t>
            </a:r>
            <a:r>
              <a:rPr sz="1600" spc="-10" dirty="0">
                <a:latin typeface="Verdana"/>
                <a:cs typeface="Verdana"/>
              </a:rPr>
              <a:t>enregistrer </a:t>
            </a:r>
            <a:r>
              <a:rPr sz="1600" spc="-5" dirty="0">
                <a:latin typeface="Verdana"/>
                <a:cs typeface="Verdana"/>
              </a:rPr>
              <a:t>en débit  </a:t>
            </a:r>
            <a:r>
              <a:rPr sz="1600" spc="-10" dirty="0">
                <a:latin typeface="Verdana"/>
                <a:cs typeface="Verdana"/>
              </a:rPr>
              <a:t>Du compte: Brevets </a:t>
            </a:r>
            <a:r>
              <a:rPr sz="1600" spc="-5" dirty="0">
                <a:latin typeface="Verdana"/>
                <a:cs typeface="Verdana"/>
              </a:rPr>
              <a:t>et droits </a:t>
            </a:r>
            <a:r>
              <a:rPr sz="1600" spc="-10" dirty="0">
                <a:latin typeface="Verdana"/>
                <a:cs typeface="Verdana"/>
              </a:rPr>
              <a:t>similaires  </a:t>
            </a:r>
            <a:r>
              <a:rPr sz="1400" b="1" dirty="0">
                <a:latin typeface="Verdana"/>
                <a:cs typeface="Verdana"/>
              </a:rPr>
              <a:t>L’ancienne </a:t>
            </a:r>
            <a:r>
              <a:rPr sz="1400" b="1" spc="-5" dirty="0">
                <a:latin typeface="Verdana"/>
                <a:cs typeface="Verdana"/>
              </a:rPr>
              <a:t>version </a:t>
            </a:r>
            <a:r>
              <a:rPr sz="1400" b="1" dirty="0">
                <a:latin typeface="Verdana"/>
                <a:cs typeface="Verdana"/>
              </a:rPr>
              <a:t>doit </a:t>
            </a:r>
            <a:r>
              <a:rPr sz="1400" b="1" spc="-5" dirty="0">
                <a:latin typeface="Verdana"/>
                <a:cs typeface="Verdana"/>
              </a:rPr>
              <a:t>être</a:t>
            </a:r>
            <a:r>
              <a:rPr sz="1400" b="1" spc="-100" dirty="0">
                <a:latin typeface="Verdana"/>
                <a:cs typeface="Verdana"/>
              </a:rPr>
              <a:t> </a:t>
            </a:r>
            <a:r>
              <a:rPr sz="1400" b="1" spc="-5" dirty="0">
                <a:latin typeface="Verdana"/>
                <a:cs typeface="Verdana"/>
              </a:rPr>
              <a:t>sortie</a:t>
            </a:r>
            <a:endParaRPr sz="1400">
              <a:latin typeface="Verdana"/>
              <a:cs typeface="Verdana"/>
            </a:endParaRPr>
          </a:p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latin typeface="Verdana"/>
                <a:cs typeface="Verdana"/>
              </a:rPr>
              <a:t>de</a:t>
            </a:r>
            <a:r>
              <a:rPr sz="1400" b="1" spc="-40" dirty="0"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l’actif</a:t>
            </a:r>
            <a:endParaRPr sz="1400">
              <a:latin typeface="Verdana"/>
              <a:cs typeface="Verdana"/>
            </a:endParaRPr>
          </a:p>
          <a:p>
            <a:pPr marL="97155" marR="91440" algn="ctr">
              <a:lnSpc>
                <a:spcPct val="100000"/>
              </a:lnSpc>
            </a:pPr>
            <a:r>
              <a:rPr sz="1400" dirty="0">
                <a:latin typeface="Verdana"/>
                <a:cs typeface="Verdana"/>
              </a:rPr>
              <a:t>On </a:t>
            </a:r>
            <a:r>
              <a:rPr sz="1400" spc="-5" dirty="0">
                <a:latin typeface="Verdana"/>
                <a:cs typeface="Verdana"/>
              </a:rPr>
              <a:t>pratique </a:t>
            </a:r>
            <a:r>
              <a:rPr sz="1400" dirty="0">
                <a:latin typeface="Verdana"/>
                <a:cs typeface="Verdana"/>
              </a:rPr>
              <a:t>alors un amortissement </a:t>
            </a:r>
            <a:r>
              <a:rPr sz="1400" spc="-5" dirty="0">
                <a:latin typeface="Verdana"/>
                <a:cs typeface="Verdana"/>
              </a:rPr>
              <a:t>pour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solde  et on contrepasse ensuite l’amortissement par  </a:t>
            </a:r>
            <a:r>
              <a:rPr sz="1400" spc="5" dirty="0">
                <a:latin typeface="Verdana"/>
                <a:cs typeface="Verdana"/>
              </a:rPr>
              <a:t>le </a:t>
            </a:r>
            <a:r>
              <a:rPr sz="1400" dirty="0">
                <a:latin typeface="Verdana"/>
                <a:cs typeface="Verdana"/>
              </a:rPr>
              <a:t>compte du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logiciel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2" name="Espace réservé du numéro de diapositive 21">
            <a:extLst>
              <a:ext uri="{FF2B5EF4-FFF2-40B4-BE49-F238E27FC236}">
                <a16:creationId xmlns:a16="http://schemas.microsoft.com/office/drawing/2014/main" id="{C4D5495E-AE95-5439-4FB0-09B5EA64F93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74</a:t>
            </a:fld>
            <a:endParaRPr lang="fr-FR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8404" y="1296415"/>
            <a:ext cx="64338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7535" marR="5080" indent="-585470">
              <a:lnSpc>
                <a:spcPct val="100000"/>
              </a:lnSpc>
              <a:spcBef>
                <a:spcPts val="100"/>
              </a:spcBef>
            </a:pPr>
            <a:r>
              <a:rPr sz="3600" spc="-500" dirty="0">
                <a:solidFill>
                  <a:srgbClr val="1E487C"/>
                </a:solidFill>
                <a:latin typeface="Arial"/>
                <a:cs typeface="Arial"/>
              </a:rPr>
              <a:t>Cas </a:t>
            </a:r>
            <a:r>
              <a:rPr sz="3600" spc="-220" dirty="0">
                <a:solidFill>
                  <a:srgbClr val="1E487C"/>
                </a:solidFill>
                <a:latin typeface="Arial"/>
                <a:cs typeface="Arial"/>
              </a:rPr>
              <a:t>particuliers </a:t>
            </a:r>
            <a:r>
              <a:rPr sz="3600" spc="-345" dirty="0">
                <a:solidFill>
                  <a:srgbClr val="1E487C"/>
                </a:solidFill>
                <a:latin typeface="Arial"/>
                <a:cs typeface="Arial"/>
              </a:rPr>
              <a:t>des </a:t>
            </a:r>
            <a:r>
              <a:rPr sz="3600" spc="-260" dirty="0">
                <a:solidFill>
                  <a:srgbClr val="1E487C"/>
                </a:solidFill>
                <a:latin typeface="Arial"/>
                <a:cs typeface="Arial"/>
              </a:rPr>
              <a:t>immobilisions  </a:t>
            </a:r>
            <a:r>
              <a:rPr sz="3600" spc="-245" dirty="0">
                <a:solidFill>
                  <a:srgbClr val="1E487C"/>
                </a:solidFill>
                <a:latin typeface="Arial"/>
                <a:cs typeface="Arial"/>
              </a:rPr>
              <a:t>incorporelles </a:t>
            </a:r>
            <a:r>
              <a:rPr sz="3600" spc="-300" dirty="0">
                <a:solidFill>
                  <a:srgbClr val="1E487C"/>
                </a:solidFill>
                <a:latin typeface="Arial"/>
                <a:cs typeface="Arial"/>
              </a:rPr>
              <a:t>:Sites</a:t>
            </a:r>
            <a:r>
              <a:rPr sz="3600" spc="-165" dirty="0">
                <a:solidFill>
                  <a:srgbClr val="1E487C"/>
                </a:solidFill>
                <a:latin typeface="Arial"/>
                <a:cs typeface="Arial"/>
              </a:rPr>
              <a:t> </a:t>
            </a:r>
            <a:r>
              <a:rPr sz="3600" spc="-140" dirty="0">
                <a:solidFill>
                  <a:srgbClr val="1E487C"/>
                </a:solidFill>
                <a:latin typeface="Arial"/>
                <a:cs typeface="Arial"/>
              </a:rPr>
              <a:t>Internet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10017" y="3171544"/>
            <a:ext cx="807085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3200" dirty="0">
                <a:latin typeface="Verdana"/>
                <a:cs typeface="Verdana"/>
              </a:rPr>
              <a:t>Le </a:t>
            </a:r>
            <a:r>
              <a:rPr sz="3200" spc="-5" dirty="0">
                <a:latin typeface="Verdana"/>
                <a:cs typeface="Verdana"/>
              </a:rPr>
              <a:t>mode de </a:t>
            </a:r>
            <a:r>
              <a:rPr sz="3200" spc="-10" dirty="0">
                <a:latin typeface="Verdana"/>
                <a:cs typeface="Verdana"/>
              </a:rPr>
              <a:t>traitement </a:t>
            </a:r>
            <a:r>
              <a:rPr sz="3200" spc="-5" dirty="0">
                <a:latin typeface="Verdana"/>
                <a:cs typeface="Verdana"/>
              </a:rPr>
              <a:t>comptables et </a:t>
            </a:r>
            <a:r>
              <a:rPr sz="3200" spc="1115" dirty="0">
                <a:latin typeface="Verdana"/>
                <a:cs typeface="Verdana"/>
              </a:rPr>
              <a:t> </a:t>
            </a:r>
            <a:r>
              <a:rPr sz="3200" spc="-5" dirty="0">
                <a:latin typeface="Verdana"/>
                <a:cs typeface="Verdana"/>
              </a:rPr>
              <a:t>les r</a:t>
            </a:r>
            <a:r>
              <a:rPr sz="3200" spc="-5" dirty="0">
                <a:latin typeface="Arial"/>
                <a:cs typeface="Arial"/>
              </a:rPr>
              <a:t>è</a:t>
            </a:r>
            <a:r>
              <a:rPr sz="3200" spc="-5" dirty="0">
                <a:latin typeface="Verdana"/>
                <a:cs typeface="Verdana"/>
              </a:rPr>
              <a:t>gles </a:t>
            </a:r>
            <a:r>
              <a:rPr sz="3200" spc="-10" dirty="0">
                <a:latin typeface="Verdana"/>
                <a:cs typeface="Verdana"/>
              </a:rPr>
              <a:t>d</a:t>
            </a:r>
            <a:r>
              <a:rPr sz="3200" spc="-10" dirty="0">
                <a:latin typeface="Arial"/>
                <a:cs typeface="Arial"/>
              </a:rPr>
              <a:t>’é</a:t>
            </a:r>
            <a:r>
              <a:rPr sz="3200" spc="-10" dirty="0">
                <a:latin typeface="Verdana"/>
                <a:cs typeface="Verdana"/>
              </a:rPr>
              <a:t>valuation </a:t>
            </a:r>
            <a:r>
              <a:rPr sz="3200" spc="-5" dirty="0">
                <a:latin typeface="Verdana"/>
                <a:cs typeface="Verdana"/>
              </a:rPr>
              <a:t>des cr</a:t>
            </a:r>
            <a:r>
              <a:rPr sz="3200" spc="-5" dirty="0">
                <a:latin typeface="Arial"/>
                <a:cs typeface="Arial"/>
              </a:rPr>
              <a:t>é</a:t>
            </a:r>
            <a:r>
              <a:rPr sz="3200" spc="-5" dirty="0">
                <a:latin typeface="Verdana"/>
                <a:cs typeface="Verdana"/>
              </a:rPr>
              <a:t>ation des  sites Internet sont similaires </a:t>
            </a:r>
            <a:r>
              <a:rPr sz="3200" dirty="0">
                <a:latin typeface="Arial"/>
                <a:cs typeface="Arial"/>
              </a:rPr>
              <a:t>à </a:t>
            </a:r>
            <a:r>
              <a:rPr sz="3200" spc="-5" dirty="0">
                <a:latin typeface="Verdana"/>
                <a:cs typeface="Verdana"/>
              </a:rPr>
              <a:t>ceux  des</a:t>
            </a:r>
            <a:r>
              <a:rPr sz="3200" spc="-20" dirty="0">
                <a:latin typeface="Verdana"/>
                <a:cs typeface="Verdana"/>
              </a:rPr>
              <a:t> </a:t>
            </a:r>
            <a:r>
              <a:rPr sz="3200" spc="-5" dirty="0">
                <a:latin typeface="Verdana"/>
                <a:cs typeface="Verdana"/>
              </a:rPr>
              <a:t>logiciels.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60066FD-A097-9009-2294-9EBB9CEEED5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75</a:t>
            </a:fld>
            <a:endParaRPr lang="fr-FR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0017" y="1889251"/>
            <a:ext cx="8204834" cy="48539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R="116839" algn="ctr">
              <a:lnSpc>
                <a:spcPct val="100000"/>
              </a:lnSpc>
              <a:spcBef>
                <a:spcPts val="675"/>
              </a:spcBef>
            </a:pPr>
            <a:r>
              <a:rPr sz="2400" spc="-340" dirty="0">
                <a:latin typeface="Arial"/>
                <a:cs typeface="Arial"/>
              </a:rPr>
              <a:t>SIC </a:t>
            </a:r>
            <a:r>
              <a:rPr sz="2400" spc="-125" dirty="0">
                <a:latin typeface="Arial"/>
                <a:cs typeface="Arial"/>
              </a:rPr>
              <a:t>32 </a:t>
            </a:r>
            <a:r>
              <a:rPr sz="2400" spc="-110" dirty="0">
                <a:latin typeface="Arial"/>
                <a:cs typeface="Arial"/>
              </a:rPr>
              <a:t>« </a:t>
            </a:r>
            <a:r>
              <a:rPr sz="2400" spc="-75" dirty="0">
                <a:latin typeface="Arial"/>
                <a:cs typeface="Arial"/>
              </a:rPr>
              <a:t>Immobilisations incorporelles </a:t>
            </a:r>
            <a:r>
              <a:rPr sz="2400" spc="-65" dirty="0">
                <a:latin typeface="Arial"/>
                <a:cs typeface="Arial"/>
              </a:rPr>
              <a:t>- </a:t>
            </a:r>
            <a:r>
              <a:rPr sz="2400" spc="-150" dirty="0">
                <a:latin typeface="Arial"/>
                <a:cs typeface="Arial"/>
              </a:rPr>
              <a:t>Coûts </a:t>
            </a:r>
            <a:r>
              <a:rPr sz="2400" spc="-95" dirty="0">
                <a:latin typeface="Arial"/>
                <a:cs typeface="Arial"/>
              </a:rPr>
              <a:t>liés </a:t>
            </a:r>
            <a:r>
              <a:rPr sz="2400" spc="-145" dirty="0">
                <a:latin typeface="Arial"/>
                <a:cs typeface="Arial"/>
              </a:rPr>
              <a:t>aux </a:t>
            </a:r>
            <a:r>
              <a:rPr sz="2400" spc="-110" dirty="0">
                <a:latin typeface="Arial"/>
                <a:cs typeface="Arial"/>
              </a:rPr>
              <a:t>sites </a:t>
            </a:r>
            <a:r>
              <a:rPr sz="2400" spc="-85" dirty="0">
                <a:latin typeface="Arial"/>
                <a:cs typeface="Arial"/>
              </a:rPr>
              <a:t>web</a:t>
            </a:r>
            <a:r>
              <a:rPr sz="2400" spc="-19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  <a:p>
            <a:pPr marR="311150" algn="ctr">
              <a:lnSpc>
                <a:spcPct val="100000"/>
              </a:lnSpc>
              <a:spcBef>
                <a:spcPts val="575"/>
              </a:spcBef>
            </a:pPr>
            <a:r>
              <a:rPr sz="2400" i="1" spc="-114" dirty="0">
                <a:latin typeface="Arial"/>
                <a:cs typeface="Arial"/>
              </a:rPr>
              <a:t>Standing </a:t>
            </a:r>
            <a:r>
              <a:rPr sz="2400" i="1" spc="-45" dirty="0">
                <a:latin typeface="Arial"/>
                <a:cs typeface="Arial"/>
              </a:rPr>
              <a:t>Interpretation</a:t>
            </a:r>
            <a:r>
              <a:rPr sz="2400" i="1" spc="-150" dirty="0">
                <a:latin typeface="Arial"/>
                <a:cs typeface="Arial"/>
              </a:rPr>
              <a:t> </a:t>
            </a:r>
            <a:r>
              <a:rPr sz="2400" i="1" spc="-105" dirty="0">
                <a:latin typeface="Arial"/>
                <a:cs typeface="Arial"/>
              </a:rPr>
              <a:t>Committee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Arial"/>
              <a:cs typeface="Arial"/>
            </a:endParaRPr>
          </a:p>
          <a:p>
            <a:pPr marL="354965" marR="5715" algn="just">
              <a:lnSpc>
                <a:spcPct val="100000"/>
              </a:lnSpc>
              <a:spcBef>
                <a:spcPts val="5"/>
              </a:spcBef>
            </a:pPr>
            <a:r>
              <a:rPr sz="2400" spc="-170" dirty="0">
                <a:latin typeface="Arial"/>
                <a:cs typeface="Arial"/>
              </a:rPr>
              <a:t>Lors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85" dirty="0">
                <a:latin typeface="Arial"/>
                <a:cs typeface="Arial"/>
              </a:rPr>
              <a:t>la </a:t>
            </a:r>
            <a:r>
              <a:rPr sz="2400" spc="-70" dirty="0">
                <a:latin typeface="Arial"/>
                <a:cs typeface="Arial"/>
              </a:rPr>
              <a:t>comptabilisation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75" dirty="0">
                <a:latin typeface="Arial"/>
                <a:cs typeface="Arial"/>
              </a:rPr>
              <a:t>frais </a:t>
            </a:r>
            <a:r>
              <a:rPr sz="2400" spc="-70" dirty="0">
                <a:latin typeface="Arial"/>
                <a:cs typeface="Arial"/>
              </a:rPr>
              <a:t>internes </a:t>
            </a:r>
            <a:r>
              <a:rPr sz="2400" spc="-114" dirty="0">
                <a:latin typeface="Arial"/>
                <a:cs typeface="Arial"/>
              </a:rPr>
              <a:t>encourus </a:t>
            </a:r>
            <a:r>
              <a:rPr sz="2400" spc="-80" dirty="0">
                <a:latin typeface="Arial"/>
                <a:cs typeface="Arial"/>
              </a:rPr>
              <a:t>par  </a:t>
            </a:r>
            <a:r>
              <a:rPr sz="2400" spc="-5" dirty="0">
                <a:latin typeface="Arial"/>
                <a:cs typeface="Arial"/>
              </a:rPr>
              <a:t>l'entité </a:t>
            </a:r>
            <a:r>
              <a:rPr sz="2400" spc="-155" dirty="0">
                <a:latin typeface="Arial"/>
                <a:cs typeface="Arial"/>
              </a:rPr>
              <a:t>dans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85" dirty="0">
                <a:latin typeface="Arial"/>
                <a:cs typeface="Arial"/>
              </a:rPr>
              <a:t>développement </a:t>
            </a:r>
            <a:r>
              <a:rPr sz="2400" spc="-10" dirty="0">
                <a:latin typeface="Arial"/>
                <a:cs typeface="Arial"/>
              </a:rPr>
              <a:t>et </a:t>
            </a:r>
            <a:r>
              <a:rPr sz="2400" spc="-40" dirty="0">
                <a:latin typeface="Arial"/>
                <a:cs typeface="Arial"/>
              </a:rPr>
              <a:t>l'exploitation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40" dirty="0">
                <a:latin typeface="Arial"/>
                <a:cs typeface="Arial"/>
              </a:rPr>
              <a:t>son </a:t>
            </a:r>
            <a:r>
              <a:rPr sz="2400" spc="-65" dirty="0">
                <a:latin typeface="Arial"/>
                <a:cs typeface="Arial"/>
              </a:rPr>
              <a:t>propre  </a:t>
            </a:r>
            <a:r>
              <a:rPr sz="2400" spc="-70" dirty="0">
                <a:latin typeface="Arial"/>
                <a:cs typeface="Arial"/>
              </a:rPr>
              <a:t>site </a:t>
            </a:r>
            <a:r>
              <a:rPr sz="2400" spc="-85" dirty="0">
                <a:latin typeface="Arial"/>
                <a:cs typeface="Arial"/>
              </a:rPr>
              <a:t>web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114" dirty="0">
                <a:latin typeface="Arial"/>
                <a:cs typeface="Arial"/>
              </a:rPr>
              <a:t>vue </a:t>
            </a:r>
            <a:r>
              <a:rPr sz="2400" spc="-45" dirty="0">
                <a:latin typeface="Arial"/>
                <a:cs typeface="Arial"/>
              </a:rPr>
              <a:t>d'un </a:t>
            </a:r>
            <a:r>
              <a:rPr sz="2400" spc="-190" dirty="0">
                <a:latin typeface="Arial"/>
                <a:cs typeface="Arial"/>
              </a:rPr>
              <a:t>accès </a:t>
            </a:r>
            <a:r>
              <a:rPr sz="2400" spc="-45" dirty="0">
                <a:latin typeface="Arial"/>
                <a:cs typeface="Arial"/>
              </a:rPr>
              <a:t>interne </a:t>
            </a:r>
            <a:r>
              <a:rPr sz="2400" spc="-80" dirty="0">
                <a:latin typeface="Arial"/>
                <a:cs typeface="Arial"/>
              </a:rPr>
              <a:t>ou externe, </a:t>
            </a:r>
            <a:r>
              <a:rPr sz="2400" spc="-130" dirty="0">
                <a:latin typeface="Arial"/>
                <a:cs typeface="Arial"/>
              </a:rPr>
              <a:t>les </a:t>
            </a:r>
            <a:r>
              <a:rPr sz="2400" spc="-100" dirty="0">
                <a:latin typeface="Arial"/>
                <a:cs typeface="Arial"/>
              </a:rPr>
              <a:t>questions  </a:t>
            </a:r>
            <a:r>
              <a:rPr sz="2400" spc="-80" dirty="0">
                <a:latin typeface="Arial"/>
                <a:cs typeface="Arial"/>
              </a:rPr>
              <a:t>sont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575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spc="-110" dirty="0">
                <a:latin typeface="Arial"/>
                <a:cs typeface="Arial"/>
              </a:rPr>
              <a:t>de savoir </a:t>
            </a:r>
            <a:r>
              <a:rPr sz="2400" spc="-125" dirty="0">
                <a:latin typeface="Arial"/>
                <a:cs typeface="Arial"/>
              </a:rPr>
              <a:t>si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75" dirty="0">
                <a:latin typeface="Arial"/>
                <a:cs typeface="Arial"/>
              </a:rPr>
              <a:t>site </a:t>
            </a:r>
            <a:r>
              <a:rPr sz="2400" spc="-90" dirty="0">
                <a:latin typeface="Arial"/>
                <a:cs typeface="Arial"/>
              </a:rPr>
              <a:t>web </a:t>
            </a:r>
            <a:r>
              <a:rPr sz="2400" spc="-100" dirty="0">
                <a:latin typeface="Arial"/>
                <a:cs typeface="Arial"/>
              </a:rPr>
              <a:t>est une </a:t>
            </a:r>
            <a:r>
              <a:rPr sz="2400" spc="-55" dirty="0">
                <a:latin typeface="Arial"/>
                <a:cs typeface="Arial"/>
              </a:rPr>
              <a:t>immobilisation </a:t>
            </a:r>
            <a:r>
              <a:rPr sz="2400" spc="-60" dirty="0">
                <a:latin typeface="Arial"/>
                <a:cs typeface="Arial"/>
              </a:rPr>
              <a:t>incorporelle  </a:t>
            </a:r>
            <a:r>
              <a:rPr sz="2400" spc="-125" dirty="0">
                <a:latin typeface="Arial"/>
                <a:cs typeface="Arial"/>
              </a:rPr>
              <a:t>générée </a:t>
            </a:r>
            <a:r>
              <a:rPr sz="2400" spc="-105" dirty="0">
                <a:latin typeface="Arial"/>
                <a:cs typeface="Arial"/>
              </a:rPr>
              <a:t>en </a:t>
            </a:r>
            <a:r>
              <a:rPr sz="2400" spc="-45" dirty="0">
                <a:latin typeface="Arial"/>
                <a:cs typeface="Arial"/>
              </a:rPr>
              <a:t>interne </a:t>
            </a:r>
            <a:r>
              <a:rPr sz="2400" spc="-130" dirty="0">
                <a:latin typeface="Arial"/>
                <a:cs typeface="Arial"/>
              </a:rPr>
              <a:t>soumise </a:t>
            </a:r>
            <a:r>
              <a:rPr sz="2400" spc="-145" dirty="0">
                <a:latin typeface="Arial"/>
                <a:cs typeface="Arial"/>
              </a:rPr>
              <a:t>aux </a:t>
            </a:r>
            <a:r>
              <a:rPr sz="2400" spc="-85" dirty="0">
                <a:latin typeface="Arial"/>
                <a:cs typeface="Arial"/>
              </a:rPr>
              <a:t>dispositions </a:t>
            </a:r>
            <a:r>
              <a:rPr sz="2400" spc="-160" dirty="0">
                <a:latin typeface="Arial"/>
                <a:cs typeface="Arial"/>
              </a:rPr>
              <a:t>d'IAS </a:t>
            </a:r>
            <a:r>
              <a:rPr sz="2400" spc="-130" dirty="0">
                <a:latin typeface="Arial"/>
                <a:cs typeface="Arial"/>
              </a:rPr>
              <a:t>38</a:t>
            </a:r>
            <a:r>
              <a:rPr sz="2400" spc="40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"/>
            </a:pPr>
            <a:endParaRPr sz="3000">
              <a:latin typeface="Arial"/>
              <a:cs typeface="Arial"/>
            </a:endParaRPr>
          </a:p>
          <a:p>
            <a:pPr marL="354965" marR="6350" indent="-342900" algn="just">
              <a:lnSpc>
                <a:spcPct val="100000"/>
              </a:lnSpc>
              <a:buFont typeface="Wingdings"/>
              <a:buChar char=""/>
              <a:tabLst>
                <a:tab pos="355600" algn="l"/>
              </a:tabLst>
            </a:pPr>
            <a:r>
              <a:rPr sz="2400" spc="-75" dirty="0">
                <a:latin typeface="Arial"/>
                <a:cs typeface="Arial"/>
              </a:rPr>
              <a:t>quel </a:t>
            </a:r>
            <a:r>
              <a:rPr sz="2400" spc="-100" dirty="0">
                <a:latin typeface="Arial"/>
                <a:cs typeface="Arial"/>
              </a:rPr>
              <a:t>est </a:t>
            </a:r>
            <a:r>
              <a:rPr sz="2400" spc="-65" dirty="0">
                <a:latin typeface="Arial"/>
                <a:cs typeface="Arial"/>
              </a:rPr>
              <a:t>le </a:t>
            </a:r>
            <a:r>
              <a:rPr sz="2400" spc="-30" dirty="0">
                <a:latin typeface="Arial"/>
                <a:cs typeface="Arial"/>
              </a:rPr>
              <a:t>traitement </a:t>
            </a:r>
            <a:r>
              <a:rPr sz="2400" spc="-85" dirty="0">
                <a:latin typeface="Arial"/>
                <a:cs typeface="Arial"/>
              </a:rPr>
              <a:t>comptable </a:t>
            </a:r>
            <a:r>
              <a:rPr sz="2400" spc="-65" dirty="0">
                <a:latin typeface="Arial"/>
                <a:cs typeface="Arial"/>
              </a:rPr>
              <a:t>approprié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195" dirty="0">
                <a:latin typeface="Arial"/>
                <a:cs typeface="Arial"/>
              </a:rPr>
              <a:t>ces </a:t>
            </a:r>
            <a:r>
              <a:rPr sz="2400" spc="-80" dirty="0">
                <a:latin typeface="Arial"/>
                <a:cs typeface="Arial"/>
              </a:rPr>
              <a:t>frais.  </a:t>
            </a:r>
            <a:r>
              <a:rPr sz="2400" spc="-75" dirty="0">
                <a:latin typeface="Arial"/>
                <a:cs typeface="Arial"/>
              </a:rPr>
              <a:t>( </a:t>
            </a:r>
            <a:r>
              <a:rPr sz="2400" spc="-155" dirty="0">
                <a:latin typeface="Arial"/>
                <a:cs typeface="Arial"/>
              </a:rPr>
              <a:t>charges </a:t>
            </a:r>
            <a:r>
              <a:rPr sz="2400" spc="-80" dirty="0">
                <a:latin typeface="Arial"/>
                <a:cs typeface="Arial"/>
              </a:rPr>
              <a:t>ou</a:t>
            </a:r>
            <a:r>
              <a:rPr sz="2400" spc="-19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immobilisations)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4073" y="348996"/>
            <a:ext cx="9143996" cy="693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81459" y="403351"/>
            <a:ext cx="19958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0" dirty="0">
                <a:latin typeface="Arial"/>
                <a:cs typeface="Arial"/>
              </a:rPr>
              <a:t>Sites</a:t>
            </a:r>
            <a:r>
              <a:rPr sz="2800" spc="-210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Internet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18B2321-7C60-A225-FF4A-17C47ABC9F3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76</a:t>
            </a:fld>
            <a:endParaRPr lang="fr-FR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2812" y="1198879"/>
            <a:ext cx="8744585" cy="548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Verdana"/>
                <a:cs typeface="Verdana"/>
              </a:rPr>
              <a:t>Les coûts de création de sites </a:t>
            </a:r>
            <a:r>
              <a:rPr sz="2000" spc="-10" dirty="0">
                <a:latin typeface="Verdana"/>
                <a:cs typeface="Verdana"/>
              </a:rPr>
              <a:t>internet peuvent être </a:t>
            </a:r>
            <a:r>
              <a:rPr sz="2000" spc="-5" dirty="0">
                <a:latin typeface="Verdana"/>
                <a:cs typeface="Verdana"/>
              </a:rPr>
              <a:t>inscrits  </a:t>
            </a:r>
            <a:r>
              <a:rPr sz="2000" dirty="0">
                <a:latin typeface="Verdana"/>
                <a:cs typeface="Verdana"/>
              </a:rPr>
              <a:t>à </a:t>
            </a:r>
            <a:r>
              <a:rPr sz="2000" spc="-5" dirty="0">
                <a:latin typeface="Verdana"/>
                <a:cs typeface="Verdana"/>
              </a:rPr>
              <a:t>l'actif s'ils remplissent les conditions </a:t>
            </a:r>
            <a:r>
              <a:rPr sz="2000" spc="-10" dirty="0">
                <a:latin typeface="Verdana"/>
                <a:cs typeface="Verdana"/>
              </a:rPr>
              <a:t>générales </a:t>
            </a:r>
            <a:r>
              <a:rPr sz="2000" spc="-5" dirty="0">
                <a:latin typeface="Verdana"/>
                <a:cs typeface="Verdana"/>
              </a:rPr>
              <a:t>et spécifiques  évoquées précédemment pour les</a:t>
            </a:r>
            <a:r>
              <a:rPr sz="2000" spc="-5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logiciels.</a:t>
            </a:r>
            <a:endParaRPr sz="2000">
              <a:latin typeface="Verdana"/>
              <a:cs typeface="Verdana"/>
            </a:endParaRPr>
          </a:p>
          <a:p>
            <a:pPr marL="354965" marR="5080" algn="just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latin typeface="Verdana"/>
                <a:cs typeface="Verdana"/>
              </a:rPr>
              <a:t>Cependant, les </a:t>
            </a:r>
            <a:r>
              <a:rPr sz="2000" spc="-10" dirty="0">
                <a:latin typeface="Verdana"/>
                <a:cs typeface="Verdana"/>
              </a:rPr>
              <a:t>dépenses </a:t>
            </a:r>
            <a:r>
              <a:rPr sz="2000" spc="-5" dirty="0">
                <a:latin typeface="Verdana"/>
                <a:cs typeface="Verdana"/>
              </a:rPr>
              <a:t>de création de </a:t>
            </a:r>
            <a:r>
              <a:rPr sz="2000" spc="-10" dirty="0">
                <a:latin typeface="Verdana"/>
                <a:cs typeface="Verdana"/>
              </a:rPr>
              <a:t>sites internet </a:t>
            </a:r>
            <a:r>
              <a:rPr sz="2000" dirty="0">
                <a:latin typeface="Verdana"/>
                <a:cs typeface="Verdana"/>
              </a:rPr>
              <a:t>« </a:t>
            </a:r>
            <a:r>
              <a:rPr sz="2000" spc="-5" dirty="0">
                <a:latin typeface="Verdana"/>
                <a:cs typeface="Verdana"/>
              </a:rPr>
              <a:t>passifs </a:t>
            </a:r>
            <a:r>
              <a:rPr sz="2000" dirty="0">
                <a:latin typeface="Verdana"/>
                <a:cs typeface="Verdana"/>
              </a:rPr>
              <a:t>»  </a:t>
            </a:r>
            <a:r>
              <a:rPr sz="2000" spc="-5" dirty="0">
                <a:latin typeface="Verdana"/>
                <a:cs typeface="Verdana"/>
              </a:rPr>
              <a:t>(sites de présentation) doivent être comptabilisées en charges  (ces sites </a:t>
            </a:r>
            <a:r>
              <a:rPr sz="2000" dirty="0">
                <a:latin typeface="Verdana"/>
                <a:cs typeface="Verdana"/>
              </a:rPr>
              <a:t>ne </a:t>
            </a:r>
            <a:r>
              <a:rPr sz="2000" spc="-10" dirty="0">
                <a:latin typeface="Verdana"/>
                <a:cs typeface="Verdana"/>
              </a:rPr>
              <a:t>générant </a:t>
            </a:r>
            <a:r>
              <a:rPr sz="2000" spc="-5" dirty="0">
                <a:latin typeface="Verdana"/>
                <a:cs typeface="Verdana"/>
              </a:rPr>
              <a:t>pas d' </a:t>
            </a:r>
            <a:r>
              <a:rPr sz="2000" spc="-10" dirty="0">
                <a:latin typeface="Verdana"/>
                <a:cs typeface="Verdana"/>
              </a:rPr>
              <a:t>avantages </a:t>
            </a:r>
            <a:r>
              <a:rPr sz="2000" spc="-5" dirty="0">
                <a:latin typeface="Verdana"/>
                <a:cs typeface="Verdana"/>
              </a:rPr>
              <a:t>économiques</a:t>
            </a:r>
            <a:r>
              <a:rPr sz="2000" spc="-10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futurs).</a:t>
            </a:r>
            <a:endParaRPr sz="2000">
              <a:latin typeface="Verdana"/>
              <a:cs typeface="Verdana"/>
            </a:endParaRPr>
          </a:p>
          <a:p>
            <a:pPr marL="354965" marR="5080" algn="just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latin typeface="Verdana"/>
                <a:cs typeface="Verdana"/>
              </a:rPr>
              <a:t>En ce qui concerne les </a:t>
            </a:r>
            <a:r>
              <a:rPr sz="2000" spc="-10" dirty="0">
                <a:latin typeface="Verdana"/>
                <a:cs typeface="Verdana"/>
              </a:rPr>
              <a:t>sites internet </a:t>
            </a:r>
            <a:r>
              <a:rPr sz="2000" dirty="0">
                <a:latin typeface="Verdana"/>
                <a:cs typeface="Verdana"/>
              </a:rPr>
              <a:t>« </a:t>
            </a:r>
            <a:r>
              <a:rPr sz="2000" spc="-5" dirty="0">
                <a:latin typeface="Verdana"/>
                <a:cs typeface="Verdana"/>
              </a:rPr>
              <a:t>actifs </a:t>
            </a:r>
            <a:r>
              <a:rPr sz="2000" dirty="0">
                <a:latin typeface="Verdana"/>
                <a:cs typeface="Verdana"/>
              </a:rPr>
              <a:t>» </a:t>
            </a:r>
            <a:r>
              <a:rPr sz="2000" spc="-10" dirty="0">
                <a:latin typeface="Verdana"/>
                <a:cs typeface="Verdana"/>
              </a:rPr>
              <a:t>(exemple </a:t>
            </a:r>
            <a:r>
              <a:rPr sz="2000" dirty="0">
                <a:latin typeface="Verdana"/>
                <a:cs typeface="Verdana"/>
              </a:rPr>
              <a:t>: </a:t>
            </a:r>
            <a:r>
              <a:rPr sz="2000" spc="-5" dirty="0">
                <a:latin typeface="Verdana"/>
                <a:cs typeface="Verdana"/>
              </a:rPr>
              <a:t>sites d'  enregistrement de commandes, d’achats </a:t>
            </a:r>
            <a:r>
              <a:rPr sz="2000" spc="-10" dirty="0">
                <a:latin typeface="Verdana"/>
                <a:cs typeface="Verdana"/>
              </a:rPr>
              <a:t>en </a:t>
            </a:r>
            <a:r>
              <a:rPr sz="2000" spc="-5" dirty="0">
                <a:latin typeface="Verdana"/>
                <a:cs typeface="Verdana"/>
              </a:rPr>
              <a:t>ligne </a:t>
            </a:r>
            <a:r>
              <a:rPr sz="2000" dirty="0">
                <a:latin typeface="Verdana"/>
                <a:cs typeface="Verdana"/>
              </a:rPr>
              <a:t>…), </a:t>
            </a:r>
            <a:r>
              <a:rPr sz="2000" spc="-5" dirty="0">
                <a:latin typeface="Verdana"/>
                <a:cs typeface="Verdana"/>
              </a:rPr>
              <a:t>les coûts  de création sont classés en trois catégories</a:t>
            </a:r>
            <a:r>
              <a:rPr sz="2000" spc="-9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:</a:t>
            </a:r>
            <a:endParaRPr sz="20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Verdana"/>
                <a:cs typeface="Verdana"/>
              </a:rPr>
              <a:t>1 . </a:t>
            </a:r>
            <a:r>
              <a:rPr sz="2000" spc="-10" dirty="0">
                <a:latin typeface="Verdana"/>
                <a:cs typeface="Verdana"/>
              </a:rPr>
              <a:t>Recherche </a:t>
            </a:r>
            <a:r>
              <a:rPr sz="2000" spc="-5" dirty="0">
                <a:latin typeface="Verdana"/>
                <a:cs typeface="Verdana"/>
              </a:rPr>
              <a:t>préalable (études de faisabilité. </a:t>
            </a:r>
            <a:r>
              <a:rPr sz="2000" dirty="0">
                <a:latin typeface="Verdana"/>
                <a:cs typeface="Verdana"/>
              </a:rPr>
              <a:t>. .)</a:t>
            </a:r>
            <a:r>
              <a:rPr sz="2000" spc="-9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480"/>
              </a:spcBef>
              <a:buClr>
                <a:srgbClr val="FF0000"/>
              </a:buClr>
              <a:buFont typeface="Verdana"/>
              <a:buAutoNum type="arabicPeriod" startAt="2"/>
              <a:tabLst>
                <a:tab pos="384810" algn="l"/>
              </a:tabLst>
            </a:pPr>
            <a:r>
              <a:rPr dirty="0"/>
              <a:t>	</a:t>
            </a:r>
            <a:r>
              <a:rPr sz="2000" i="1" spc="-5" dirty="0">
                <a:solidFill>
                  <a:srgbClr val="FF0000"/>
                </a:solidFill>
                <a:latin typeface="Verdana"/>
                <a:cs typeface="Verdana"/>
              </a:rPr>
              <a:t>Développement et production (obtention </a:t>
            </a:r>
            <a:r>
              <a:rPr sz="2000" i="1" spc="-10" dirty="0">
                <a:solidFill>
                  <a:srgbClr val="FF0000"/>
                </a:solidFill>
                <a:latin typeface="Verdana"/>
                <a:cs typeface="Verdana"/>
              </a:rPr>
              <a:t>d'un </a:t>
            </a:r>
            <a:r>
              <a:rPr sz="2000" i="1" spc="-5" dirty="0">
                <a:solidFill>
                  <a:srgbClr val="FF0000"/>
                </a:solidFill>
                <a:latin typeface="Verdana"/>
                <a:cs typeface="Verdana"/>
              </a:rPr>
              <a:t>nom de domaine,  conception des graphiques, acquisition </a:t>
            </a:r>
            <a:r>
              <a:rPr sz="2000" i="1" spc="-10" dirty="0">
                <a:solidFill>
                  <a:srgbClr val="FF0000"/>
                </a:solidFill>
                <a:latin typeface="Verdana"/>
                <a:cs typeface="Verdana"/>
              </a:rPr>
              <a:t>ou </a:t>
            </a:r>
            <a:r>
              <a:rPr sz="2000" i="1" spc="-5" dirty="0">
                <a:solidFill>
                  <a:srgbClr val="FF0000"/>
                </a:solidFill>
                <a:latin typeface="Verdana"/>
                <a:cs typeface="Verdana"/>
              </a:rPr>
              <a:t>développement du  matériel et </a:t>
            </a:r>
            <a:r>
              <a:rPr sz="2000" i="1" dirty="0">
                <a:solidFill>
                  <a:srgbClr val="FF0000"/>
                </a:solidFill>
                <a:latin typeface="Verdana"/>
                <a:cs typeface="Verdana"/>
              </a:rPr>
              <a:t>du </a:t>
            </a:r>
            <a:r>
              <a:rPr sz="2000" i="1" spc="-5" dirty="0">
                <a:solidFill>
                  <a:srgbClr val="FF0000"/>
                </a:solidFill>
                <a:latin typeface="Verdana"/>
                <a:cs typeface="Verdana"/>
              </a:rPr>
              <a:t>logiciel d'exploitation </a:t>
            </a:r>
            <a:r>
              <a:rPr sz="2000" i="1" dirty="0">
                <a:solidFill>
                  <a:srgbClr val="FF0000"/>
                </a:solidFill>
                <a:latin typeface="Verdana"/>
                <a:cs typeface="Verdana"/>
              </a:rPr>
              <a:t>. . .</a:t>
            </a:r>
            <a:r>
              <a:rPr sz="2000" i="1" spc="-12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FF0000"/>
                </a:solidFill>
                <a:latin typeface="Verdana"/>
                <a:cs typeface="Verdana"/>
              </a:rPr>
              <a:t>).</a:t>
            </a:r>
            <a:endParaRPr sz="2000">
              <a:latin typeface="Verdana"/>
              <a:cs typeface="Verdana"/>
            </a:endParaRPr>
          </a:p>
          <a:p>
            <a:pPr marL="354965" marR="993775" indent="-342900">
              <a:lnSpc>
                <a:spcPct val="100000"/>
              </a:lnSpc>
              <a:spcBef>
                <a:spcPts val="480"/>
              </a:spcBef>
              <a:buAutoNum type="arabicPeriod" startAt="2"/>
              <a:tabLst>
                <a:tab pos="354330" algn="l"/>
              </a:tabLst>
            </a:pPr>
            <a:r>
              <a:rPr sz="2000" spc="-5" dirty="0">
                <a:latin typeface="Verdana"/>
                <a:cs typeface="Verdana"/>
              </a:rPr>
              <a:t>Exploitation </a:t>
            </a:r>
            <a:r>
              <a:rPr sz="2000" dirty="0">
                <a:latin typeface="Verdana"/>
                <a:cs typeface="Verdana"/>
              </a:rPr>
              <a:t>du </a:t>
            </a:r>
            <a:r>
              <a:rPr sz="2000" spc="-5" dirty="0">
                <a:latin typeface="Verdana"/>
                <a:cs typeface="Verdana"/>
              </a:rPr>
              <a:t>site après son achèvement (formation des  salariés, enregistrement </a:t>
            </a:r>
            <a:r>
              <a:rPr sz="2000" dirty="0">
                <a:latin typeface="Verdana"/>
                <a:cs typeface="Verdana"/>
              </a:rPr>
              <a:t>du </a:t>
            </a:r>
            <a:r>
              <a:rPr sz="2000" spc="-5" dirty="0">
                <a:latin typeface="Verdana"/>
                <a:cs typeface="Verdana"/>
              </a:rPr>
              <a:t>site auprès des moteurs de  recherche </a:t>
            </a:r>
            <a:r>
              <a:rPr sz="2000" dirty="0">
                <a:latin typeface="Verdana"/>
                <a:cs typeface="Verdana"/>
              </a:rPr>
              <a:t>. . . )</a:t>
            </a:r>
            <a:r>
              <a:rPr sz="2000" spc="-9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33A2DB4-D76A-21AB-20FD-D6FE27D18ED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77</a:t>
            </a:fld>
            <a:endParaRPr lang="fr-FR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693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81459" y="403351"/>
            <a:ext cx="19958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0" dirty="0">
                <a:latin typeface="Arial"/>
                <a:cs typeface="Arial"/>
              </a:rPr>
              <a:t>Sites</a:t>
            </a:r>
            <a:r>
              <a:rPr sz="2800" spc="-210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Internet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47650" y="1179576"/>
            <a:ext cx="4183379" cy="805180"/>
            <a:chOff x="2747650" y="1179576"/>
            <a:chExt cx="4183379" cy="805180"/>
          </a:xfrm>
        </p:grpSpPr>
        <p:sp>
          <p:nvSpPr>
            <p:cNvPr id="5" name="object 5"/>
            <p:cNvSpPr/>
            <p:nvPr/>
          </p:nvSpPr>
          <p:spPr>
            <a:xfrm>
              <a:off x="2753746" y="1185672"/>
              <a:ext cx="4177665" cy="792480"/>
            </a:xfrm>
            <a:custGeom>
              <a:avLst/>
              <a:gdLst/>
              <a:ahLst/>
              <a:cxnLst/>
              <a:rect l="l" t="t" r="r" b="b"/>
              <a:pathLst>
                <a:path w="4177665" h="792480">
                  <a:moveTo>
                    <a:pt x="4177284" y="396240"/>
                  </a:moveTo>
                  <a:lnTo>
                    <a:pt x="4175966" y="382084"/>
                  </a:lnTo>
                  <a:lnTo>
                    <a:pt x="4172044" y="368050"/>
                  </a:lnTo>
                  <a:lnTo>
                    <a:pt x="4145089" y="326757"/>
                  </a:lnTo>
                  <a:lnTo>
                    <a:pt x="4114902" y="299990"/>
                  </a:lnTo>
                  <a:lnTo>
                    <a:pt x="4075353" y="273912"/>
                  </a:lnTo>
                  <a:lnTo>
                    <a:pt x="4026793" y="248591"/>
                  </a:lnTo>
                  <a:lnTo>
                    <a:pt x="3969577" y="224095"/>
                  </a:lnTo>
                  <a:lnTo>
                    <a:pt x="3904055" y="200494"/>
                  </a:lnTo>
                  <a:lnTo>
                    <a:pt x="3830581" y="177855"/>
                  </a:lnTo>
                  <a:lnTo>
                    <a:pt x="3790972" y="166917"/>
                  </a:lnTo>
                  <a:lnTo>
                    <a:pt x="3749507" y="156246"/>
                  </a:lnTo>
                  <a:lnTo>
                    <a:pt x="3706230" y="145850"/>
                  </a:lnTo>
                  <a:lnTo>
                    <a:pt x="3661186" y="135737"/>
                  </a:lnTo>
                  <a:lnTo>
                    <a:pt x="3614417" y="125916"/>
                  </a:lnTo>
                  <a:lnTo>
                    <a:pt x="3565969" y="116395"/>
                  </a:lnTo>
                  <a:lnTo>
                    <a:pt x="3515885" y="107183"/>
                  </a:lnTo>
                  <a:lnTo>
                    <a:pt x="3464210" y="98289"/>
                  </a:lnTo>
                  <a:lnTo>
                    <a:pt x="3410987" y="89721"/>
                  </a:lnTo>
                  <a:lnTo>
                    <a:pt x="3356261" y="81487"/>
                  </a:lnTo>
                  <a:lnTo>
                    <a:pt x="3300075" y="73597"/>
                  </a:lnTo>
                  <a:lnTo>
                    <a:pt x="3242474" y="66059"/>
                  </a:lnTo>
                  <a:lnTo>
                    <a:pt x="3183502" y="58880"/>
                  </a:lnTo>
                  <a:lnTo>
                    <a:pt x="3123203" y="52071"/>
                  </a:lnTo>
                  <a:lnTo>
                    <a:pt x="3061620" y="45639"/>
                  </a:lnTo>
                  <a:lnTo>
                    <a:pt x="2998798" y="39592"/>
                  </a:lnTo>
                  <a:lnTo>
                    <a:pt x="2934781" y="33941"/>
                  </a:lnTo>
                  <a:lnTo>
                    <a:pt x="2869614" y="28692"/>
                  </a:lnTo>
                  <a:lnTo>
                    <a:pt x="2803339" y="23855"/>
                  </a:lnTo>
                  <a:lnTo>
                    <a:pt x="2736001" y="19438"/>
                  </a:lnTo>
                  <a:lnTo>
                    <a:pt x="2667645" y="15449"/>
                  </a:lnTo>
                  <a:lnTo>
                    <a:pt x="2598314" y="11898"/>
                  </a:lnTo>
                  <a:lnTo>
                    <a:pt x="2528052" y="8793"/>
                  </a:lnTo>
                  <a:lnTo>
                    <a:pt x="2456903" y="6141"/>
                  </a:lnTo>
                  <a:lnTo>
                    <a:pt x="2384912" y="3953"/>
                  </a:lnTo>
                  <a:lnTo>
                    <a:pt x="2312123" y="2236"/>
                  </a:lnTo>
                  <a:lnTo>
                    <a:pt x="2238579" y="999"/>
                  </a:lnTo>
                  <a:lnTo>
                    <a:pt x="2164324" y="251"/>
                  </a:lnTo>
                  <a:lnTo>
                    <a:pt x="2089404" y="0"/>
                  </a:lnTo>
                  <a:lnTo>
                    <a:pt x="2014481" y="251"/>
                  </a:lnTo>
                  <a:lnTo>
                    <a:pt x="1940220" y="999"/>
                  </a:lnTo>
                  <a:lnTo>
                    <a:pt x="1866666" y="2236"/>
                  </a:lnTo>
                  <a:lnTo>
                    <a:pt x="1793862" y="3953"/>
                  </a:lnTo>
                  <a:lnTo>
                    <a:pt x="1721854" y="6141"/>
                  </a:lnTo>
                  <a:lnTo>
                    <a:pt x="1650684" y="8793"/>
                  </a:lnTo>
                  <a:lnTo>
                    <a:pt x="1580398" y="11898"/>
                  </a:lnTo>
                  <a:lnTo>
                    <a:pt x="1511040" y="15449"/>
                  </a:lnTo>
                  <a:lnTo>
                    <a:pt x="1442654" y="19438"/>
                  </a:lnTo>
                  <a:lnTo>
                    <a:pt x="1375284" y="23855"/>
                  </a:lnTo>
                  <a:lnTo>
                    <a:pt x="1308974" y="28692"/>
                  </a:lnTo>
                  <a:lnTo>
                    <a:pt x="1243769" y="33941"/>
                  </a:lnTo>
                  <a:lnTo>
                    <a:pt x="1179713" y="39592"/>
                  </a:lnTo>
                  <a:lnTo>
                    <a:pt x="1116850" y="45639"/>
                  </a:lnTo>
                  <a:lnTo>
                    <a:pt x="1055224" y="52071"/>
                  </a:lnTo>
                  <a:lnTo>
                    <a:pt x="994880" y="58880"/>
                  </a:lnTo>
                  <a:lnTo>
                    <a:pt x="935862" y="66059"/>
                  </a:lnTo>
                  <a:lnTo>
                    <a:pt x="878214" y="73597"/>
                  </a:lnTo>
                  <a:lnTo>
                    <a:pt x="821981" y="81487"/>
                  </a:lnTo>
                  <a:lnTo>
                    <a:pt x="767206" y="89721"/>
                  </a:lnTo>
                  <a:lnTo>
                    <a:pt x="713934" y="98289"/>
                  </a:lnTo>
                  <a:lnTo>
                    <a:pt x="662209" y="107183"/>
                  </a:lnTo>
                  <a:lnTo>
                    <a:pt x="612076" y="116395"/>
                  </a:lnTo>
                  <a:lnTo>
                    <a:pt x="563578" y="125916"/>
                  </a:lnTo>
                  <a:lnTo>
                    <a:pt x="516760" y="135737"/>
                  </a:lnTo>
                  <a:lnTo>
                    <a:pt x="471667" y="145850"/>
                  </a:lnTo>
                  <a:lnTo>
                    <a:pt x="428341" y="156246"/>
                  </a:lnTo>
                  <a:lnTo>
                    <a:pt x="386829" y="166917"/>
                  </a:lnTo>
                  <a:lnTo>
                    <a:pt x="347173" y="177855"/>
                  </a:lnTo>
                  <a:lnTo>
                    <a:pt x="309418" y="189050"/>
                  </a:lnTo>
                  <a:lnTo>
                    <a:pt x="239789" y="212179"/>
                  </a:lnTo>
                  <a:lnTo>
                    <a:pt x="178295" y="236236"/>
                  </a:lnTo>
                  <a:lnTo>
                    <a:pt x="125291" y="261153"/>
                  </a:lnTo>
                  <a:lnTo>
                    <a:pt x="81130" y="286861"/>
                  </a:lnTo>
                  <a:lnTo>
                    <a:pt x="46166" y="313292"/>
                  </a:lnTo>
                  <a:lnTo>
                    <a:pt x="11740" y="354145"/>
                  </a:lnTo>
                  <a:lnTo>
                    <a:pt x="0" y="396240"/>
                  </a:lnTo>
                  <a:lnTo>
                    <a:pt x="1319" y="410490"/>
                  </a:lnTo>
                  <a:lnTo>
                    <a:pt x="20754" y="452433"/>
                  </a:lnTo>
                  <a:lnTo>
                    <a:pt x="62476" y="492989"/>
                  </a:lnTo>
                  <a:lnTo>
                    <a:pt x="102083" y="519146"/>
                  </a:lnTo>
                  <a:lnTo>
                    <a:pt x="150710" y="544521"/>
                  </a:lnTo>
                  <a:lnTo>
                    <a:pt x="208003" y="569049"/>
                  </a:lnTo>
                  <a:lnTo>
                    <a:pt x="273609" y="592662"/>
                  </a:lnTo>
                  <a:lnTo>
                    <a:pt x="347173" y="615296"/>
                  </a:lnTo>
                  <a:lnTo>
                    <a:pt x="386829" y="626225"/>
                  </a:lnTo>
                  <a:lnTo>
                    <a:pt x="428341" y="636883"/>
                  </a:lnTo>
                  <a:lnTo>
                    <a:pt x="471667" y="647264"/>
                  </a:lnTo>
                  <a:lnTo>
                    <a:pt x="516760" y="657359"/>
                  </a:lnTo>
                  <a:lnTo>
                    <a:pt x="563578" y="667159"/>
                  </a:lnTo>
                  <a:lnTo>
                    <a:pt x="612076" y="676656"/>
                  </a:lnTo>
                  <a:lnTo>
                    <a:pt x="662209" y="685841"/>
                  </a:lnTo>
                  <a:lnTo>
                    <a:pt x="713934" y="694708"/>
                  </a:lnTo>
                  <a:lnTo>
                    <a:pt x="767206" y="703247"/>
                  </a:lnTo>
                  <a:lnTo>
                    <a:pt x="821981" y="711449"/>
                  </a:lnTo>
                  <a:lnTo>
                    <a:pt x="878214" y="719308"/>
                  </a:lnTo>
                  <a:lnTo>
                    <a:pt x="935862" y="726814"/>
                  </a:lnTo>
                  <a:lnTo>
                    <a:pt x="994880" y="733960"/>
                  </a:lnTo>
                  <a:lnTo>
                    <a:pt x="1055224" y="740736"/>
                  </a:lnTo>
                  <a:lnTo>
                    <a:pt x="1116850" y="747135"/>
                  </a:lnTo>
                  <a:lnTo>
                    <a:pt x="1179713" y="753149"/>
                  </a:lnTo>
                  <a:lnTo>
                    <a:pt x="1243769" y="758768"/>
                  </a:lnTo>
                  <a:lnTo>
                    <a:pt x="1308974" y="763986"/>
                  </a:lnTo>
                  <a:lnTo>
                    <a:pt x="1375284" y="768793"/>
                  </a:lnTo>
                  <a:lnTo>
                    <a:pt x="1442654" y="773182"/>
                  </a:lnTo>
                  <a:lnTo>
                    <a:pt x="1511040" y="777144"/>
                  </a:lnTo>
                  <a:lnTo>
                    <a:pt x="1580398" y="780671"/>
                  </a:lnTo>
                  <a:lnTo>
                    <a:pt x="1650684" y="783754"/>
                  </a:lnTo>
                  <a:lnTo>
                    <a:pt x="1721854" y="786386"/>
                  </a:lnTo>
                  <a:lnTo>
                    <a:pt x="1793862" y="788557"/>
                  </a:lnTo>
                  <a:lnTo>
                    <a:pt x="1866666" y="790261"/>
                  </a:lnTo>
                  <a:lnTo>
                    <a:pt x="1940220" y="791488"/>
                  </a:lnTo>
                  <a:lnTo>
                    <a:pt x="2014481" y="792230"/>
                  </a:lnTo>
                  <a:lnTo>
                    <a:pt x="2089404" y="792480"/>
                  </a:lnTo>
                  <a:lnTo>
                    <a:pt x="2164324" y="792230"/>
                  </a:lnTo>
                  <a:lnTo>
                    <a:pt x="2238579" y="791488"/>
                  </a:lnTo>
                  <a:lnTo>
                    <a:pt x="2312123" y="790261"/>
                  </a:lnTo>
                  <a:lnTo>
                    <a:pt x="2384912" y="788557"/>
                  </a:lnTo>
                  <a:lnTo>
                    <a:pt x="2456903" y="786386"/>
                  </a:lnTo>
                  <a:lnTo>
                    <a:pt x="2528052" y="783754"/>
                  </a:lnTo>
                  <a:lnTo>
                    <a:pt x="2598314" y="780671"/>
                  </a:lnTo>
                  <a:lnTo>
                    <a:pt x="2667645" y="777144"/>
                  </a:lnTo>
                  <a:lnTo>
                    <a:pt x="2736001" y="773182"/>
                  </a:lnTo>
                  <a:lnTo>
                    <a:pt x="2803339" y="768793"/>
                  </a:lnTo>
                  <a:lnTo>
                    <a:pt x="2869614" y="763986"/>
                  </a:lnTo>
                  <a:lnTo>
                    <a:pt x="2934781" y="758768"/>
                  </a:lnTo>
                  <a:lnTo>
                    <a:pt x="2998798" y="753149"/>
                  </a:lnTo>
                  <a:lnTo>
                    <a:pt x="3061620" y="747135"/>
                  </a:lnTo>
                  <a:lnTo>
                    <a:pt x="3123203" y="740736"/>
                  </a:lnTo>
                  <a:lnTo>
                    <a:pt x="3183502" y="733960"/>
                  </a:lnTo>
                  <a:lnTo>
                    <a:pt x="3242474" y="726814"/>
                  </a:lnTo>
                  <a:lnTo>
                    <a:pt x="3300075" y="719308"/>
                  </a:lnTo>
                  <a:lnTo>
                    <a:pt x="3356261" y="711449"/>
                  </a:lnTo>
                  <a:lnTo>
                    <a:pt x="3410987" y="703247"/>
                  </a:lnTo>
                  <a:lnTo>
                    <a:pt x="3464210" y="694708"/>
                  </a:lnTo>
                  <a:lnTo>
                    <a:pt x="3515885" y="685841"/>
                  </a:lnTo>
                  <a:lnTo>
                    <a:pt x="3565969" y="676656"/>
                  </a:lnTo>
                  <a:lnTo>
                    <a:pt x="3614417" y="667159"/>
                  </a:lnTo>
                  <a:lnTo>
                    <a:pt x="3661186" y="657359"/>
                  </a:lnTo>
                  <a:lnTo>
                    <a:pt x="3706230" y="647264"/>
                  </a:lnTo>
                  <a:lnTo>
                    <a:pt x="3749507" y="636883"/>
                  </a:lnTo>
                  <a:lnTo>
                    <a:pt x="3790972" y="626225"/>
                  </a:lnTo>
                  <a:lnTo>
                    <a:pt x="3830581" y="615296"/>
                  </a:lnTo>
                  <a:lnTo>
                    <a:pt x="3868290" y="604106"/>
                  </a:lnTo>
                  <a:lnTo>
                    <a:pt x="3937832" y="580974"/>
                  </a:lnTo>
                  <a:lnTo>
                    <a:pt x="3999245" y="556895"/>
                  </a:lnTo>
                  <a:lnTo>
                    <a:pt x="4052177" y="531935"/>
                  </a:lnTo>
                  <a:lnTo>
                    <a:pt x="4096276" y="506161"/>
                  </a:lnTo>
                  <a:lnTo>
                    <a:pt x="4131188" y="479638"/>
                  </a:lnTo>
                  <a:lnTo>
                    <a:pt x="4165561" y="438595"/>
                  </a:lnTo>
                  <a:lnTo>
                    <a:pt x="4175966" y="410490"/>
                  </a:lnTo>
                  <a:lnTo>
                    <a:pt x="4177284" y="396240"/>
                  </a:lnTo>
                  <a:close/>
                </a:path>
              </a:pathLst>
            </a:custGeom>
            <a:solidFill>
              <a:srgbClr val="C3D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47650" y="1179576"/>
              <a:ext cx="4178300" cy="805180"/>
            </a:xfrm>
            <a:custGeom>
              <a:avLst/>
              <a:gdLst/>
              <a:ahLst/>
              <a:cxnLst/>
              <a:rect l="l" t="t" r="r" b="b"/>
              <a:pathLst>
                <a:path w="4178300" h="805180">
                  <a:moveTo>
                    <a:pt x="4178300" y="446532"/>
                  </a:moveTo>
                  <a:lnTo>
                    <a:pt x="4178300" y="359664"/>
                  </a:lnTo>
                  <a:lnTo>
                    <a:pt x="4165600" y="358140"/>
                  </a:lnTo>
                  <a:lnTo>
                    <a:pt x="4140200" y="318516"/>
                  </a:lnTo>
                  <a:lnTo>
                    <a:pt x="4089400" y="278892"/>
                  </a:lnTo>
                  <a:lnTo>
                    <a:pt x="4013200" y="242316"/>
                  </a:lnTo>
                  <a:lnTo>
                    <a:pt x="3975100" y="225552"/>
                  </a:lnTo>
                  <a:lnTo>
                    <a:pt x="3822700" y="175260"/>
                  </a:lnTo>
                  <a:lnTo>
                    <a:pt x="3695700" y="144780"/>
                  </a:lnTo>
                  <a:lnTo>
                    <a:pt x="3632200" y="131064"/>
                  </a:lnTo>
                  <a:lnTo>
                    <a:pt x="3568700" y="115824"/>
                  </a:lnTo>
                  <a:lnTo>
                    <a:pt x="3340100" y="79248"/>
                  </a:lnTo>
                  <a:lnTo>
                    <a:pt x="3251200" y="68580"/>
                  </a:lnTo>
                  <a:lnTo>
                    <a:pt x="3175000" y="57912"/>
                  </a:lnTo>
                  <a:lnTo>
                    <a:pt x="2997200" y="39624"/>
                  </a:lnTo>
                  <a:lnTo>
                    <a:pt x="2895600" y="32004"/>
                  </a:lnTo>
                  <a:lnTo>
                    <a:pt x="2806700" y="24384"/>
                  </a:lnTo>
                  <a:lnTo>
                    <a:pt x="2705100" y="18288"/>
                  </a:lnTo>
                  <a:lnTo>
                    <a:pt x="2616200" y="12192"/>
                  </a:lnTo>
                  <a:lnTo>
                    <a:pt x="2514600" y="9144"/>
                  </a:lnTo>
                  <a:lnTo>
                    <a:pt x="2413000" y="4572"/>
                  </a:lnTo>
                  <a:lnTo>
                    <a:pt x="2298700" y="3048"/>
                  </a:lnTo>
                  <a:lnTo>
                    <a:pt x="2082800" y="0"/>
                  </a:lnTo>
                  <a:lnTo>
                    <a:pt x="1981200" y="1524"/>
                  </a:lnTo>
                  <a:lnTo>
                    <a:pt x="1765300" y="4572"/>
                  </a:lnTo>
                  <a:lnTo>
                    <a:pt x="1663700" y="9144"/>
                  </a:lnTo>
                  <a:lnTo>
                    <a:pt x="1562100" y="12192"/>
                  </a:lnTo>
                  <a:lnTo>
                    <a:pt x="1473200" y="18288"/>
                  </a:lnTo>
                  <a:lnTo>
                    <a:pt x="1371600" y="24384"/>
                  </a:lnTo>
                  <a:lnTo>
                    <a:pt x="1270000" y="32004"/>
                  </a:lnTo>
                  <a:lnTo>
                    <a:pt x="1181100" y="39624"/>
                  </a:lnTo>
                  <a:lnTo>
                    <a:pt x="1003300" y="57912"/>
                  </a:lnTo>
                  <a:lnTo>
                    <a:pt x="914400" y="68580"/>
                  </a:lnTo>
                  <a:lnTo>
                    <a:pt x="838200" y="79248"/>
                  </a:lnTo>
                  <a:lnTo>
                    <a:pt x="685800" y="103632"/>
                  </a:lnTo>
                  <a:lnTo>
                    <a:pt x="609600" y="117348"/>
                  </a:lnTo>
                  <a:lnTo>
                    <a:pt x="546100" y="131064"/>
                  </a:lnTo>
                  <a:lnTo>
                    <a:pt x="469900" y="144780"/>
                  </a:lnTo>
                  <a:lnTo>
                    <a:pt x="419100" y="160020"/>
                  </a:lnTo>
                  <a:lnTo>
                    <a:pt x="355600" y="175260"/>
                  </a:lnTo>
                  <a:lnTo>
                    <a:pt x="203200" y="225552"/>
                  </a:lnTo>
                  <a:lnTo>
                    <a:pt x="165100" y="242316"/>
                  </a:lnTo>
                  <a:lnTo>
                    <a:pt x="127000" y="260604"/>
                  </a:lnTo>
                  <a:lnTo>
                    <a:pt x="88900" y="280416"/>
                  </a:lnTo>
                  <a:lnTo>
                    <a:pt x="38100" y="318516"/>
                  </a:lnTo>
                  <a:lnTo>
                    <a:pt x="25400" y="338328"/>
                  </a:lnTo>
                  <a:lnTo>
                    <a:pt x="0" y="358140"/>
                  </a:lnTo>
                  <a:lnTo>
                    <a:pt x="0" y="446532"/>
                  </a:lnTo>
                  <a:lnTo>
                    <a:pt x="12700" y="456438"/>
                  </a:lnTo>
                  <a:lnTo>
                    <a:pt x="12700" y="365760"/>
                  </a:lnTo>
                  <a:lnTo>
                    <a:pt x="25400" y="345948"/>
                  </a:lnTo>
                  <a:lnTo>
                    <a:pt x="25400" y="347472"/>
                  </a:lnTo>
                  <a:lnTo>
                    <a:pt x="50800" y="327660"/>
                  </a:lnTo>
                  <a:lnTo>
                    <a:pt x="63500" y="309372"/>
                  </a:lnTo>
                  <a:lnTo>
                    <a:pt x="101600" y="291084"/>
                  </a:lnTo>
                  <a:lnTo>
                    <a:pt x="165100" y="254508"/>
                  </a:lnTo>
                  <a:lnTo>
                    <a:pt x="203200" y="237744"/>
                  </a:lnTo>
                  <a:lnTo>
                    <a:pt x="254000" y="219456"/>
                  </a:lnTo>
                  <a:lnTo>
                    <a:pt x="304800" y="204216"/>
                  </a:lnTo>
                  <a:lnTo>
                    <a:pt x="355600" y="187452"/>
                  </a:lnTo>
                  <a:lnTo>
                    <a:pt x="482600" y="156972"/>
                  </a:lnTo>
                  <a:lnTo>
                    <a:pt x="609600" y="129540"/>
                  </a:lnTo>
                  <a:lnTo>
                    <a:pt x="685800" y="115824"/>
                  </a:lnTo>
                  <a:lnTo>
                    <a:pt x="838200" y="91440"/>
                  </a:lnTo>
                  <a:lnTo>
                    <a:pt x="927100" y="80772"/>
                  </a:lnTo>
                  <a:lnTo>
                    <a:pt x="1003300" y="70104"/>
                  </a:lnTo>
                  <a:lnTo>
                    <a:pt x="1181100" y="51816"/>
                  </a:lnTo>
                  <a:lnTo>
                    <a:pt x="1282700" y="44196"/>
                  </a:lnTo>
                  <a:lnTo>
                    <a:pt x="1371600" y="36576"/>
                  </a:lnTo>
                  <a:lnTo>
                    <a:pt x="1473200" y="30480"/>
                  </a:lnTo>
                  <a:lnTo>
                    <a:pt x="1562100" y="25908"/>
                  </a:lnTo>
                  <a:lnTo>
                    <a:pt x="1663700" y="21336"/>
                  </a:lnTo>
                  <a:lnTo>
                    <a:pt x="1765300" y="18288"/>
                  </a:lnTo>
                  <a:lnTo>
                    <a:pt x="1879600" y="15240"/>
                  </a:lnTo>
                  <a:lnTo>
                    <a:pt x="1981200" y="13716"/>
                  </a:lnTo>
                  <a:lnTo>
                    <a:pt x="2197100" y="13716"/>
                  </a:lnTo>
                  <a:lnTo>
                    <a:pt x="2298700" y="15240"/>
                  </a:lnTo>
                  <a:lnTo>
                    <a:pt x="2514600" y="21336"/>
                  </a:lnTo>
                  <a:lnTo>
                    <a:pt x="2616200" y="25908"/>
                  </a:lnTo>
                  <a:lnTo>
                    <a:pt x="2705100" y="30480"/>
                  </a:lnTo>
                  <a:lnTo>
                    <a:pt x="2806700" y="36576"/>
                  </a:lnTo>
                  <a:lnTo>
                    <a:pt x="2895600" y="44196"/>
                  </a:lnTo>
                  <a:lnTo>
                    <a:pt x="2997200" y="51816"/>
                  </a:lnTo>
                  <a:lnTo>
                    <a:pt x="3175000" y="70104"/>
                  </a:lnTo>
                  <a:lnTo>
                    <a:pt x="3251200" y="80772"/>
                  </a:lnTo>
                  <a:lnTo>
                    <a:pt x="3340100" y="91440"/>
                  </a:lnTo>
                  <a:lnTo>
                    <a:pt x="3492500" y="115824"/>
                  </a:lnTo>
                  <a:lnTo>
                    <a:pt x="3568700" y="129540"/>
                  </a:lnTo>
                  <a:lnTo>
                    <a:pt x="3695700" y="156972"/>
                  </a:lnTo>
                  <a:lnTo>
                    <a:pt x="3822700" y="187452"/>
                  </a:lnTo>
                  <a:lnTo>
                    <a:pt x="3873500" y="204216"/>
                  </a:lnTo>
                  <a:lnTo>
                    <a:pt x="3924300" y="219456"/>
                  </a:lnTo>
                  <a:lnTo>
                    <a:pt x="3975100" y="237744"/>
                  </a:lnTo>
                  <a:lnTo>
                    <a:pt x="4013200" y="254508"/>
                  </a:lnTo>
                  <a:lnTo>
                    <a:pt x="4051300" y="272796"/>
                  </a:lnTo>
                  <a:lnTo>
                    <a:pt x="4127500" y="327660"/>
                  </a:lnTo>
                  <a:lnTo>
                    <a:pt x="4152900" y="347472"/>
                  </a:lnTo>
                  <a:lnTo>
                    <a:pt x="4152900" y="345948"/>
                  </a:lnTo>
                  <a:lnTo>
                    <a:pt x="4165600" y="365760"/>
                  </a:lnTo>
                  <a:lnTo>
                    <a:pt x="4165600" y="446532"/>
                  </a:lnTo>
                  <a:lnTo>
                    <a:pt x="4178300" y="446532"/>
                  </a:lnTo>
                  <a:close/>
                </a:path>
                <a:path w="4178300" h="805180">
                  <a:moveTo>
                    <a:pt x="25400" y="466344"/>
                  </a:moveTo>
                  <a:lnTo>
                    <a:pt x="25400" y="460248"/>
                  </a:lnTo>
                  <a:lnTo>
                    <a:pt x="12700" y="440436"/>
                  </a:lnTo>
                  <a:lnTo>
                    <a:pt x="12700" y="456438"/>
                  </a:lnTo>
                  <a:lnTo>
                    <a:pt x="25400" y="466344"/>
                  </a:lnTo>
                  <a:close/>
                </a:path>
                <a:path w="4178300" h="805180">
                  <a:moveTo>
                    <a:pt x="4152900" y="467868"/>
                  </a:moveTo>
                  <a:lnTo>
                    <a:pt x="4152900" y="458724"/>
                  </a:lnTo>
                  <a:lnTo>
                    <a:pt x="4127500" y="478536"/>
                  </a:lnTo>
                  <a:lnTo>
                    <a:pt x="4051300" y="533400"/>
                  </a:lnTo>
                  <a:lnTo>
                    <a:pt x="4013200" y="551688"/>
                  </a:lnTo>
                  <a:lnTo>
                    <a:pt x="3962400" y="568452"/>
                  </a:lnTo>
                  <a:lnTo>
                    <a:pt x="3924300" y="585216"/>
                  </a:lnTo>
                  <a:lnTo>
                    <a:pt x="3822700" y="618744"/>
                  </a:lnTo>
                  <a:lnTo>
                    <a:pt x="3695700" y="649224"/>
                  </a:lnTo>
                  <a:lnTo>
                    <a:pt x="3568700" y="676656"/>
                  </a:lnTo>
                  <a:lnTo>
                    <a:pt x="3492500" y="690372"/>
                  </a:lnTo>
                  <a:lnTo>
                    <a:pt x="3340100" y="714756"/>
                  </a:lnTo>
                  <a:lnTo>
                    <a:pt x="3251200" y="725424"/>
                  </a:lnTo>
                  <a:lnTo>
                    <a:pt x="3175000" y="736092"/>
                  </a:lnTo>
                  <a:lnTo>
                    <a:pt x="2997200" y="754380"/>
                  </a:lnTo>
                  <a:lnTo>
                    <a:pt x="2895600" y="762000"/>
                  </a:lnTo>
                  <a:lnTo>
                    <a:pt x="2806700" y="768096"/>
                  </a:lnTo>
                  <a:lnTo>
                    <a:pt x="2705100" y="774192"/>
                  </a:lnTo>
                  <a:lnTo>
                    <a:pt x="2616200" y="780288"/>
                  </a:lnTo>
                  <a:lnTo>
                    <a:pt x="2514600" y="784860"/>
                  </a:lnTo>
                  <a:lnTo>
                    <a:pt x="2298700" y="790956"/>
                  </a:lnTo>
                  <a:lnTo>
                    <a:pt x="2197100" y="792480"/>
                  </a:lnTo>
                  <a:lnTo>
                    <a:pt x="1981200" y="792480"/>
                  </a:lnTo>
                  <a:lnTo>
                    <a:pt x="1879600" y="790956"/>
                  </a:lnTo>
                  <a:lnTo>
                    <a:pt x="1765300" y="787908"/>
                  </a:lnTo>
                  <a:lnTo>
                    <a:pt x="1663700" y="784860"/>
                  </a:lnTo>
                  <a:lnTo>
                    <a:pt x="1562100" y="780288"/>
                  </a:lnTo>
                  <a:lnTo>
                    <a:pt x="1473200" y="774192"/>
                  </a:lnTo>
                  <a:lnTo>
                    <a:pt x="1371600" y="768096"/>
                  </a:lnTo>
                  <a:lnTo>
                    <a:pt x="1282700" y="762000"/>
                  </a:lnTo>
                  <a:lnTo>
                    <a:pt x="1181100" y="754380"/>
                  </a:lnTo>
                  <a:lnTo>
                    <a:pt x="1003300" y="736092"/>
                  </a:lnTo>
                  <a:lnTo>
                    <a:pt x="927100" y="725424"/>
                  </a:lnTo>
                  <a:lnTo>
                    <a:pt x="838200" y="714756"/>
                  </a:lnTo>
                  <a:lnTo>
                    <a:pt x="685800" y="690372"/>
                  </a:lnTo>
                  <a:lnTo>
                    <a:pt x="609600" y="676656"/>
                  </a:lnTo>
                  <a:lnTo>
                    <a:pt x="482600" y="649224"/>
                  </a:lnTo>
                  <a:lnTo>
                    <a:pt x="355600" y="618744"/>
                  </a:lnTo>
                  <a:lnTo>
                    <a:pt x="203200" y="568452"/>
                  </a:lnTo>
                  <a:lnTo>
                    <a:pt x="165100" y="551688"/>
                  </a:lnTo>
                  <a:lnTo>
                    <a:pt x="127000" y="533400"/>
                  </a:lnTo>
                  <a:lnTo>
                    <a:pt x="101600" y="515112"/>
                  </a:lnTo>
                  <a:lnTo>
                    <a:pt x="63500" y="496824"/>
                  </a:lnTo>
                  <a:lnTo>
                    <a:pt x="50800" y="477012"/>
                  </a:lnTo>
                  <a:lnTo>
                    <a:pt x="25400" y="458724"/>
                  </a:lnTo>
                  <a:lnTo>
                    <a:pt x="25400" y="467868"/>
                  </a:lnTo>
                  <a:lnTo>
                    <a:pt x="63500" y="507492"/>
                  </a:lnTo>
                  <a:lnTo>
                    <a:pt x="203200" y="580644"/>
                  </a:lnTo>
                  <a:lnTo>
                    <a:pt x="355600" y="630936"/>
                  </a:lnTo>
                  <a:lnTo>
                    <a:pt x="482600" y="661416"/>
                  </a:lnTo>
                  <a:lnTo>
                    <a:pt x="609600" y="688848"/>
                  </a:lnTo>
                  <a:lnTo>
                    <a:pt x="685800" y="702564"/>
                  </a:lnTo>
                  <a:lnTo>
                    <a:pt x="838200" y="726948"/>
                  </a:lnTo>
                  <a:lnTo>
                    <a:pt x="914400" y="737616"/>
                  </a:lnTo>
                  <a:lnTo>
                    <a:pt x="1003300" y="748284"/>
                  </a:lnTo>
                  <a:lnTo>
                    <a:pt x="1181100" y="766572"/>
                  </a:lnTo>
                  <a:lnTo>
                    <a:pt x="1270000" y="774192"/>
                  </a:lnTo>
                  <a:lnTo>
                    <a:pt x="1371600" y="781812"/>
                  </a:lnTo>
                  <a:lnTo>
                    <a:pt x="1473200" y="787908"/>
                  </a:lnTo>
                  <a:lnTo>
                    <a:pt x="1562100" y="792480"/>
                  </a:lnTo>
                  <a:lnTo>
                    <a:pt x="1663700" y="797052"/>
                  </a:lnTo>
                  <a:lnTo>
                    <a:pt x="1765300" y="800100"/>
                  </a:lnTo>
                  <a:lnTo>
                    <a:pt x="1879600" y="803148"/>
                  </a:lnTo>
                  <a:lnTo>
                    <a:pt x="1981200" y="804672"/>
                  </a:lnTo>
                  <a:lnTo>
                    <a:pt x="2197100" y="804672"/>
                  </a:lnTo>
                  <a:lnTo>
                    <a:pt x="2298700" y="803148"/>
                  </a:lnTo>
                  <a:lnTo>
                    <a:pt x="2413000" y="800100"/>
                  </a:lnTo>
                  <a:lnTo>
                    <a:pt x="2514600" y="797052"/>
                  </a:lnTo>
                  <a:lnTo>
                    <a:pt x="2705100" y="787908"/>
                  </a:lnTo>
                  <a:lnTo>
                    <a:pt x="2806700" y="781812"/>
                  </a:lnTo>
                  <a:lnTo>
                    <a:pt x="2908300" y="774192"/>
                  </a:lnTo>
                  <a:lnTo>
                    <a:pt x="2997200" y="766572"/>
                  </a:lnTo>
                  <a:lnTo>
                    <a:pt x="3175000" y="748284"/>
                  </a:lnTo>
                  <a:lnTo>
                    <a:pt x="3263900" y="737616"/>
                  </a:lnTo>
                  <a:lnTo>
                    <a:pt x="3340100" y="726948"/>
                  </a:lnTo>
                  <a:lnTo>
                    <a:pt x="3492500" y="702564"/>
                  </a:lnTo>
                  <a:lnTo>
                    <a:pt x="3568700" y="688848"/>
                  </a:lnTo>
                  <a:lnTo>
                    <a:pt x="3695700" y="661416"/>
                  </a:lnTo>
                  <a:lnTo>
                    <a:pt x="3822700" y="630936"/>
                  </a:lnTo>
                  <a:lnTo>
                    <a:pt x="3975100" y="580644"/>
                  </a:lnTo>
                  <a:lnTo>
                    <a:pt x="4089400" y="525780"/>
                  </a:lnTo>
                  <a:lnTo>
                    <a:pt x="4140200" y="487680"/>
                  </a:lnTo>
                  <a:lnTo>
                    <a:pt x="4152900" y="467868"/>
                  </a:lnTo>
                  <a:close/>
                </a:path>
                <a:path w="4178300" h="805180">
                  <a:moveTo>
                    <a:pt x="4165600" y="446532"/>
                  </a:moveTo>
                  <a:lnTo>
                    <a:pt x="4165600" y="440436"/>
                  </a:lnTo>
                  <a:lnTo>
                    <a:pt x="4152900" y="460248"/>
                  </a:lnTo>
                  <a:lnTo>
                    <a:pt x="4152900" y="466344"/>
                  </a:lnTo>
                  <a:lnTo>
                    <a:pt x="4165600" y="4465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474096" y="1445767"/>
            <a:ext cx="27355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D60093"/>
                </a:solidFill>
                <a:latin typeface="Verdana"/>
                <a:cs typeface="Verdana"/>
              </a:rPr>
              <a:t>Deux </a:t>
            </a:r>
            <a:r>
              <a:rPr sz="1600" b="1" spc="-5" dirty="0">
                <a:solidFill>
                  <a:srgbClr val="D60093"/>
                </a:solidFill>
                <a:latin typeface="Verdana"/>
                <a:cs typeface="Verdana"/>
              </a:rPr>
              <a:t>types à</a:t>
            </a:r>
            <a:r>
              <a:rPr sz="1600" b="1" spc="-20" dirty="0">
                <a:solidFill>
                  <a:srgbClr val="D60093"/>
                </a:solidFill>
                <a:latin typeface="Verdana"/>
                <a:cs typeface="Verdana"/>
              </a:rPr>
              <a:t> </a:t>
            </a:r>
            <a:r>
              <a:rPr sz="1600" b="1" spc="-5" dirty="0">
                <a:solidFill>
                  <a:srgbClr val="D60093"/>
                </a:solidFill>
                <a:latin typeface="Verdana"/>
                <a:cs typeface="Verdana"/>
              </a:rPr>
              <a:t>distinguer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64217" y="1978152"/>
            <a:ext cx="6308090" cy="1800225"/>
            <a:chOff x="1164217" y="1978152"/>
            <a:chExt cx="6308090" cy="1800225"/>
          </a:xfrm>
        </p:grpSpPr>
        <p:sp>
          <p:nvSpPr>
            <p:cNvPr id="9" name="object 9"/>
            <p:cNvSpPr/>
            <p:nvPr/>
          </p:nvSpPr>
          <p:spPr>
            <a:xfrm>
              <a:off x="2645537" y="1978164"/>
              <a:ext cx="4826635" cy="721360"/>
            </a:xfrm>
            <a:custGeom>
              <a:avLst/>
              <a:gdLst/>
              <a:ahLst/>
              <a:cxnLst/>
              <a:rect l="l" t="t" r="r" b="b"/>
              <a:pathLst>
                <a:path w="4826634" h="721360">
                  <a:moveTo>
                    <a:pt x="4826508" y="644652"/>
                  </a:moveTo>
                  <a:lnTo>
                    <a:pt x="4794504" y="644652"/>
                  </a:lnTo>
                  <a:lnTo>
                    <a:pt x="4794504" y="432816"/>
                  </a:lnTo>
                  <a:lnTo>
                    <a:pt x="4789932" y="432816"/>
                  </a:lnTo>
                  <a:lnTo>
                    <a:pt x="4789932" y="425183"/>
                  </a:lnTo>
                  <a:lnTo>
                    <a:pt x="2199894" y="425183"/>
                  </a:lnTo>
                  <a:lnTo>
                    <a:pt x="2202180" y="420624"/>
                  </a:lnTo>
                  <a:lnTo>
                    <a:pt x="2234184" y="356616"/>
                  </a:lnTo>
                  <a:lnTo>
                    <a:pt x="2202180" y="356616"/>
                  </a:lnTo>
                  <a:lnTo>
                    <a:pt x="2202180" y="0"/>
                  </a:lnTo>
                  <a:lnTo>
                    <a:pt x="2189988" y="0"/>
                  </a:lnTo>
                  <a:lnTo>
                    <a:pt x="2189988" y="356616"/>
                  </a:lnTo>
                  <a:lnTo>
                    <a:pt x="2157984" y="356616"/>
                  </a:lnTo>
                  <a:lnTo>
                    <a:pt x="2189988" y="420624"/>
                  </a:lnTo>
                  <a:lnTo>
                    <a:pt x="2192261" y="425183"/>
                  </a:lnTo>
                  <a:lnTo>
                    <a:pt x="38100" y="425183"/>
                  </a:lnTo>
                  <a:lnTo>
                    <a:pt x="38100" y="432816"/>
                  </a:lnTo>
                  <a:lnTo>
                    <a:pt x="30480" y="432816"/>
                  </a:lnTo>
                  <a:lnTo>
                    <a:pt x="30480" y="644652"/>
                  </a:lnTo>
                  <a:lnTo>
                    <a:pt x="0" y="644652"/>
                  </a:lnTo>
                  <a:lnTo>
                    <a:pt x="30480" y="705612"/>
                  </a:lnTo>
                  <a:lnTo>
                    <a:pt x="38100" y="720852"/>
                  </a:lnTo>
                  <a:lnTo>
                    <a:pt x="44196" y="708660"/>
                  </a:lnTo>
                  <a:lnTo>
                    <a:pt x="76200" y="644652"/>
                  </a:lnTo>
                  <a:lnTo>
                    <a:pt x="44196" y="644652"/>
                  </a:lnTo>
                  <a:lnTo>
                    <a:pt x="44196" y="438899"/>
                  </a:lnTo>
                  <a:lnTo>
                    <a:pt x="4782312" y="438899"/>
                  </a:lnTo>
                  <a:lnTo>
                    <a:pt x="4782312" y="644652"/>
                  </a:lnTo>
                  <a:lnTo>
                    <a:pt x="4750308" y="644652"/>
                  </a:lnTo>
                  <a:lnTo>
                    <a:pt x="4782312" y="708660"/>
                  </a:lnTo>
                  <a:lnTo>
                    <a:pt x="4788408" y="720852"/>
                  </a:lnTo>
                  <a:lnTo>
                    <a:pt x="4794504" y="708660"/>
                  </a:lnTo>
                  <a:lnTo>
                    <a:pt x="4826508" y="6446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70313" y="2699004"/>
              <a:ext cx="3023870" cy="1079500"/>
            </a:xfrm>
            <a:custGeom>
              <a:avLst/>
              <a:gdLst/>
              <a:ahLst/>
              <a:cxnLst/>
              <a:rect l="l" t="t" r="r" b="b"/>
              <a:pathLst>
                <a:path w="3023870" h="1079500">
                  <a:moveTo>
                    <a:pt x="0" y="0"/>
                  </a:moveTo>
                  <a:lnTo>
                    <a:pt x="0" y="1078992"/>
                  </a:lnTo>
                  <a:lnTo>
                    <a:pt x="3023616" y="1078992"/>
                  </a:lnTo>
                  <a:lnTo>
                    <a:pt x="30236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64217" y="2692908"/>
              <a:ext cx="3035935" cy="1085215"/>
            </a:xfrm>
            <a:custGeom>
              <a:avLst/>
              <a:gdLst/>
              <a:ahLst/>
              <a:cxnLst/>
              <a:rect l="l" t="t" r="r" b="b"/>
              <a:pathLst>
                <a:path w="3035935" h="1085214">
                  <a:moveTo>
                    <a:pt x="3035805" y="1085088"/>
                  </a:moveTo>
                  <a:lnTo>
                    <a:pt x="3035805" y="0"/>
                  </a:lnTo>
                  <a:lnTo>
                    <a:pt x="0" y="0"/>
                  </a:lnTo>
                  <a:lnTo>
                    <a:pt x="0" y="1085088"/>
                  </a:lnTo>
                  <a:lnTo>
                    <a:pt x="6096" y="1085088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lnTo>
                    <a:pt x="3023613" y="12192"/>
                  </a:lnTo>
                  <a:lnTo>
                    <a:pt x="3023613" y="6096"/>
                  </a:lnTo>
                  <a:lnTo>
                    <a:pt x="3029709" y="12192"/>
                  </a:lnTo>
                  <a:lnTo>
                    <a:pt x="3029709" y="1085088"/>
                  </a:lnTo>
                  <a:lnTo>
                    <a:pt x="3035805" y="1085088"/>
                  </a:lnTo>
                  <a:close/>
                </a:path>
                <a:path w="3035935" h="1085214">
                  <a:moveTo>
                    <a:pt x="12192" y="12192"/>
                  </a:move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close/>
                </a:path>
                <a:path w="3035935" h="1085214">
                  <a:moveTo>
                    <a:pt x="12192" y="1085088"/>
                  </a:moveTo>
                  <a:lnTo>
                    <a:pt x="12192" y="12192"/>
                  </a:lnTo>
                  <a:lnTo>
                    <a:pt x="6096" y="12192"/>
                  </a:lnTo>
                  <a:lnTo>
                    <a:pt x="6096" y="1085088"/>
                  </a:lnTo>
                  <a:lnTo>
                    <a:pt x="12192" y="1085088"/>
                  </a:lnTo>
                  <a:close/>
                </a:path>
                <a:path w="3035935" h="1085214">
                  <a:moveTo>
                    <a:pt x="3029709" y="12192"/>
                  </a:moveTo>
                  <a:lnTo>
                    <a:pt x="3023613" y="6096"/>
                  </a:lnTo>
                  <a:lnTo>
                    <a:pt x="3023613" y="12192"/>
                  </a:lnTo>
                  <a:lnTo>
                    <a:pt x="3029709" y="12192"/>
                  </a:lnTo>
                  <a:close/>
                </a:path>
                <a:path w="3035935" h="1085214">
                  <a:moveTo>
                    <a:pt x="3029709" y="1085088"/>
                  </a:moveTo>
                  <a:lnTo>
                    <a:pt x="3029709" y="12192"/>
                  </a:lnTo>
                  <a:lnTo>
                    <a:pt x="3023613" y="12192"/>
                  </a:lnTo>
                  <a:lnTo>
                    <a:pt x="3023613" y="1085088"/>
                  </a:lnTo>
                  <a:lnTo>
                    <a:pt x="3029709" y="10850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70313" y="2699004"/>
            <a:ext cx="3023870" cy="1150620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87325" marR="257175" algn="ctr">
              <a:lnSpc>
                <a:spcPct val="100000"/>
              </a:lnSpc>
              <a:spcBef>
                <a:spcPts val="1625"/>
              </a:spcBef>
            </a:pPr>
            <a:r>
              <a:rPr sz="1600" spc="-10" dirty="0">
                <a:latin typeface="Verdana"/>
                <a:cs typeface="Verdana"/>
              </a:rPr>
              <a:t>Sites acquis clés </a:t>
            </a:r>
            <a:r>
              <a:rPr sz="1600" spc="-5" dirty="0">
                <a:latin typeface="Verdana"/>
                <a:cs typeface="Verdana"/>
              </a:rPr>
              <a:t>en </a:t>
            </a:r>
            <a:r>
              <a:rPr sz="1600" spc="-10" dirty="0">
                <a:latin typeface="Verdana"/>
                <a:cs typeface="Verdana"/>
              </a:rPr>
              <a:t>main  </a:t>
            </a:r>
            <a:r>
              <a:rPr sz="1600" spc="-5" dirty="0">
                <a:latin typeface="Verdana"/>
                <a:cs typeface="Verdana"/>
              </a:rPr>
              <a:t>Ils sont </a:t>
            </a:r>
            <a:r>
              <a:rPr sz="1600" spc="-10" dirty="0">
                <a:latin typeface="Verdana"/>
                <a:cs typeface="Verdana"/>
              </a:rPr>
              <a:t>assimilés </a:t>
            </a:r>
            <a:r>
              <a:rPr sz="1600" spc="-5" dirty="0">
                <a:latin typeface="Verdana"/>
                <a:cs typeface="Verdana"/>
              </a:rPr>
              <a:t>aux  </a:t>
            </a:r>
            <a:r>
              <a:rPr sz="1600" spc="-10" dirty="0">
                <a:latin typeface="Verdana"/>
                <a:cs typeface="Verdana"/>
              </a:rPr>
              <a:t>Logiciels</a:t>
            </a:r>
            <a:r>
              <a:rPr sz="1600" spc="25" dirty="0">
                <a:latin typeface="Verdana"/>
                <a:cs typeface="Verdana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Verdana"/>
                <a:cs typeface="Verdana"/>
              </a:rPr>
              <a:t>(2220)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916046" y="2692908"/>
            <a:ext cx="3037840" cy="1085215"/>
            <a:chOff x="5916046" y="2692908"/>
            <a:chExt cx="3037840" cy="1085215"/>
          </a:xfrm>
        </p:grpSpPr>
        <p:sp>
          <p:nvSpPr>
            <p:cNvPr id="14" name="object 14"/>
            <p:cNvSpPr/>
            <p:nvPr/>
          </p:nvSpPr>
          <p:spPr>
            <a:xfrm>
              <a:off x="5923666" y="2699004"/>
              <a:ext cx="3023870" cy="1079500"/>
            </a:xfrm>
            <a:custGeom>
              <a:avLst/>
              <a:gdLst/>
              <a:ahLst/>
              <a:cxnLst/>
              <a:rect l="l" t="t" r="r" b="b"/>
              <a:pathLst>
                <a:path w="3023870" h="1079500">
                  <a:moveTo>
                    <a:pt x="0" y="0"/>
                  </a:moveTo>
                  <a:lnTo>
                    <a:pt x="0" y="1078992"/>
                  </a:lnTo>
                  <a:lnTo>
                    <a:pt x="3023616" y="1078992"/>
                  </a:lnTo>
                  <a:lnTo>
                    <a:pt x="30236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16046" y="2692908"/>
              <a:ext cx="3037840" cy="1085215"/>
            </a:xfrm>
            <a:custGeom>
              <a:avLst/>
              <a:gdLst/>
              <a:ahLst/>
              <a:cxnLst/>
              <a:rect l="l" t="t" r="r" b="b"/>
              <a:pathLst>
                <a:path w="3037840" h="1085214">
                  <a:moveTo>
                    <a:pt x="3037332" y="1085088"/>
                  </a:moveTo>
                  <a:lnTo>
                    <a:pt x="3037332" y="0"/>
                  </a:lnTo>
                  <a:lnTo>
                    <a:pt x="0" y="0"/>
                  </a:lnTo>
                  <a:lnTo>
                    <a:pt x="0" y="1085088"/>
                  </a:lnTo>
                  <a:lnTo>
                    <a:pt x="7620" y="1085088"/>
                  </a:lnTo>
                  <a:lnTo>
                    <a:pt x="7620" y="12192"/>
                  </a:lnTo>
                  <a:lnTo>
                    <a:pt x="13716" y="6096"/>
                  </a:lnTo>
                  <a:lnTo>
                    <a:pt x="13716" y="12192"/>
                  </a:lnTo>
                  <a:lnTo>
                    <a:pt x="3025140" y="12192"/>
                  </a:lnTo>
                  <a:lnTo>
                    <a:pt x="3025140" y="6096"/>
                  </a:lnTo>
                  <a:lnTo>
                    <a:pt x="3031236" y="12192"/>
                  </a:lnTo>
                  <a:lnTo>
                    <a:pt x="3031236" y="1085088"/>
                  </a:lnTo>
                  <a:lnTo>
                    <a:pt x="3037332" y="1085088"/>
                  </a:lnTo>
                  <a:close/>
                </a:path>
                <a:path w="3037840" h="1085214">
                  <a:moveTo>
                    <a:pt x="13716" y="12192"/>
                  </a:moveTo>
                  <a:lnTo>
                    <a:pt x="13716" y="6096"/>
                  </a:lnTo>
                  <a:lnTo>
                    <a:pt x="7620" y="12192"/>
                  </a:lnTo>
                  <a:lnTo>
                    <a:pt x="13716" y="12192"/>
                  </a:lnTo>
                  <a:close/>
                </a:path>
                <a:path w="3037840" h="1085214">
                  <a:moveTo>
                    <a:pt x="13716" y="1085088"/>
                  </a:moveTo>
                  <a:lnTo>
                    <a:pt x="13716" y="12192"/>
                  </a:lnTo>
                  <a:lnTo>
                    <a:pt x="7620" y="12192"/>
                  </a:lnTo>
                  <a:lnTo>
                    <a:pt x="7620" y="1085088"/>
                  </a:lnTo>
                  <a:lnTo>
                    <a:pt x="13716" y="1085088"/>
                  </a:lnTo>
                  <a:close/>
                </a:path>
                <a:path w="3037840" h="1085214">
                  <a:moveTo>
                    <a:pt x="3031236" y="12192"/>
                  </a:moveTo>
                  <a:lnTo>
                    <a:pt x="3025140" y="6096"/>
                  </a:lnTo>
                  <a:lnTo>
                    <a:pt x="3025140" y="12192"/>
                  </a:lnTo>
                  <a:lnTo>
                    <a:pt x="3031236" y="12192"/>
                  </a:lnTo>
                  <a:close/>
                </a:path>
                <a:path w="3037840" h="1085214">
                  <a:moveTo>
                    <a:pt x="3031236" y="1085088"/>
                  </a:moveTo>
                  <a:lnTo>
                    <a:pt x="3031236" y="12192"/>
                  </a:lnTo>
                  <a:lnTo>
                    <a:pt x="3025140" y="12192"/>
                  </a:lnTo>
                  <a:lnTo>
                    <a:pt x="3025140" y="1085088"/>
                  </a:lnTo>
                  <a:lnTo>
                    <a:pt x="3031236" y="10850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923665" y="2699004"/>
            <a:ext cx="3023870" cy="115062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Times New Roman"/>
              <a:cs typeface="Times New Roman"/>
            </a:endParaRPr>
          </a:p>
          <a:p>
            <a:pPr marL="144780" marR="139700" algn="ctr">
              <a:lnSpc>
                <a:spcPct val="100000"/>
              </a:lnSpc>
            </a:pPr>
            <a:r>
              <a:rPr sz="1600" spc="-10" dirty="0">
                <a:latin typeface="Verdana"/>
                <a:cs typeface="Verdana"/>
              </a:rPr>
              <a:t>Sites crées </a:t>
            </a:r>
            <a:r>
              <a:rPr sz="1600" spc="-5" dirty="0">
                <a:latin typeface="Verdana"/>
                <a:cs typeface="Verdana"/>
              </a:rPr>
              <a:t>par </a:t>
            </a:r>
            <a:r>
              <a:rPr sz="1600" spc="-10" dirty="0">
                <a:latin typeface="Verdana"/>
                <a:cs typeface="Verdana"/>
              </a:rPr>
              <a:t>l’entreprise  </a:t>
            </a:r>
            <a:r>
              <a:rPr sz="1400" dirty="0">
                <a:latin typeface="Verdana"/>
                <a:cs typeface="Verdana"/>
              </a:rPr>
              <a:t>Dispositions particulières:  Règlement du </a:t>
            </a:r>
            <a:r>
              <a:rPr sz="1400" spc="-5" dirty="0">
                <a:latin typeface="Verdana"/>
                <a:cs typeface="Verdana"/>
              </a:rPr>
              <a:t>03-05 </a:t>
            </a:r>
            <a:r>
              <a:rPr sz="1400" dirty="0">
                <a:latin typeface="Verdana"/>
                <a:cs typeface="Verdana"/>
              </a:rPr>
              <a:t>du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CRC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164217" y="3777996"/>
            <a:ext cx="7789545" cy="2094230"/>
            <a:chOff x="1164217" y="3777996"/>
            <a:chExt cx="7789545" cy="2094230"/>
          </a:xfrm>
        </p:grpSpPr>
        <p:sp>
          <p:nvSpPr>
            <p:cNvPr id="18" name="object 18"/>
            <p:cNvSpPr/>
            <p:nvPr/>
          </p:nvSpPr>
          <p:spPr>
            <a:xfrm>
              <a:off x="1170313" y="3777996"/>
              <a:ext cx="3023870" cy="71755"/>
            </a:xfrm>
            <a:custGeom>
              <a:avLst/>
              <a:gdLst/>
              <a:ahLst/>
              <a:cxnLst/>
              <a:rect l="l" t="t" r="r" b="b"/>
              <a:pathLst>
                <a:path w="3023870" h="71754">
                  <a:moveTo>
                    <a:pt x="3023615" y="71627"/>
                  </a:moveTo>
                  <a:lnTo>
                    <a:pt x="3023615" y="0"/>
                  </a:lnTo>
                  <a:lnTo>
                    <a:pt x="0" y="0"/>
                  </a:lnTo>
                  <a:lnTo>
                    <a:pt x="0" y="71627"/>
                  </a:lnTo>
                  <a:lnTo>
                    <a:pt x="3023615" y="71627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64217" y="3777996"/>
              <a:ext cx="3035935" cy="79375"/>
            </a:xfrm>
            <a:custGeom>
              <a:avLst/>
              <a:gdLst/>
              <a:ahLst/>
              <a:cxnLst/>
              <a:rect l="l" t="t" r="r" b="b"/>
              <a:pathLst>
                <a:path w="3035935" h="79375">
                  <a:moveTo>
                    <a:pt x="12192" y="65531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79247"/>
                  </a:lnTo>
                  <a:lnTo>
                    <a:pt x="6096" y="79247"/>
                  </a:lnTo>
                  <a:lnTo>
                    <a:pt x="6096" y="65531"/>
                  </a:lnTo>
                  <a:lnTo>
                    <a:pt x="12192" y="65531"/>
                  </a:lnTo>
                  <a:close/>
                </a:path>
                <a:path w="3035935" h="79375">
                  <a:moveTo>
                    <a:pt x="3029709" y="65531"/>
                  </a:moveTo>
                  <a:lnTo>
                    <a:pt x="6096" y="65531"/>
                  </a:lnTo>
                  <a:lnTo>
                    <a:pt x="12192" y="71627"/>
                  </a:lnTo>
                  <a:lnTo>
                    <a:pt x="12192" y="79247"/>
                  </a:lnTo>
                  <a:lnTo>
                    <a:pt x="3023613" y="79247"/>
                  </a:lnTo>
                  <a:lnTo>
                    <a:pt x="3023613" y="71627"/>
                  </a:lnTo>
                  <a:lnTo>
                    <a:pt x="3029709" y="65531"/>
                  </a:lnTo>
                  <a:close/>
                </a:path>
                <a:path w="3035935" h="79375">
                  <a:moveTo>
                    <a:pt x="12192" y="79247"/>
                  </a:moveTo>
                  <a:lnTo>
                    <a:pt x="12192" y="71627"/>
                  </a:lnTo>
                  <a:lnTo>
                    <a:pt x="6096" y="65531"/>
                  </a:lnTo>
                  <a:lnTo>
                    <a:pt x="6096" y="79247"/>
                  </a:lnTo>
                  <a:lnTo>
                    <a:pt x="12192" y="79247"/>
                  </a:lnTo>
                  <a:close/>
                </a:path>
                <a:path w="3035935" h="79375">
                  <a:moveTo>
                    <a:pt x="3035805" y="79247"/>
                  </a:moveTo>
                  <a:lnTo>
                    <a:pt x="3035805" y="0"/>
                  </a:lnTo>
                  <a:lnTo>
                    <a:pt x="3023613" y="0"/>
                  </a:lnTo>
                  <a:lnTo>
                    <a:pt x="3023613" y="65531"/>
                  </a:lnTo>
                  <a:lnTo>
                    <a:pt x="3029709" y="65531"/>
                  </a:lnTo>
                  <a:lnTo>
                    <a:pt x="3029709" y="79247"/>
                  </a:lnTo>
                  <a:lnTo>
                    <a:pt x="3035805" y="79247"/>
                  </a:lnTo>
                  <a:close/>
                </a:path>
                <a:path w="3035935" h="79375">
                  <a:moveTo>
                    <a:pt x="3029709" y="79247"/>
                  </a:moveTo>
                  <a:lnTo>
                    <a:pt x="3029709" y="65531"/>
                  </a:lnTo>
                  <a:lnTo>
                    <a:pt x="3023613" y="71627"/>
                  </a:lnTo>
                  <a:lnTo>
                    <a:pt x="3023613" y="79247"/>
                  </a:lnTo>
                  <a:lnTo>
                    <a:pt x="3029709" y="792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23665" y="3777996"/>
              <a:ext cx="3023870" cy="71755"/>
            </a:xfrm>
            <a:custGeom>
              <a:avLst/>
              <a:gdLst/>
              <a:ahLst/>
              <a:cxnLst/>
              <a:rect l="l" t="t" r="r" b="b"/>
              <a:pathLst>
                <a:path w="3023870" h="71754">
                  <a:moveTo>
                    <a:pt x="3023615" y="71627"/>
                  </a:moveTo>
                  <a:lnTo>
                    <a:pt x="3023615" y="0"/>
                  </a:lnTo>
                  <a:lnTo>
                    <a:pt x="0" y="0"/>
                  </a:lnTo>
                  <a:lnTo>
                    <a:pt x="0" y="71627"/>
                  </a:lnTo>
                  <a:lnTo>
                    <a:pt x="3023615" y="71627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16046" y="3777996"/>
              <a:ext cx="3037840" cy="79375"/>
            </a:xfrm>
            <a:custGeom>
              <a:avLst/>
              <a:gdLst/>
              <a:ahLst/>
              <a:cxnLst/>
              <a:rect l="l" t="t" r="r" b="b"/>
              <a:pathLst>
                <a:path w="3037840" h="79375">
                  <a:moveTo>
                    <a:pt x="13716" y="65531"/>
                  </a:moveTo>
                  <a:lnTo>
                    <a:pt x="13716" y="0"/>
                  </a:lnTo>
                  <a:lnTo>
                    <a:pt x="0" y="0"/>
                  </a:lnTo>
                  <a:lnTo>
                    <a:pt x="0" y="79247"/>
                  </a:lnTo>
                  <a:lnTo>
                    <a:pt x="7620" y="79247"/>
                  </a:lnTo>
                  <a:lnTo>
                    <a:pt x="7620" y="65531"/>
                  </a:lnTo>
                  <a:lnTo>
                    <a:pt x="13716" y="65531"/>
                  </a:lnTo>
                  <a:close/>
                </a:path>
                <a:path w="3037840" h="79375">
                  <a:moveTo>
                    <a:pt x="3031236" y="65531"/>
                  </a:moveTo>
                  <a:lnTo>
                    <a:pt x="7620" y="65531"/>
                  </a:lnTo>
                  <a:lnTo>
                    <a:pt x="13716" y="71627"/>
                  </a:lnTo>
                  <a:lnTo>
                    <a:pt x="13716" y="79247"/>
                  </a:lnTo>
                  <a:lnTo>
                    <a:pt x="3025140" y="79247"/>
                  </a:lnTo>
                  <a:lnTo>
                    <a:pt x="3025140" y="71627"/>
                  </a:lnTo>
                  <a:lnTo>
                    <a:pt x="3031236" y="65531"/>
                  </a:lnTo>
                  <a:close/>
                </a:path>
                <a:path w="3037840" h="79375">
                  <a:moveTo>
                    <a:pt x="13716" y="79247"/>
                  </a:moveTo>
                  <a:lnTo>
                    <a:pt x="13716" y="71627"/>
                  </a:lnTo>
                  <a:lnTo>
                    <a:pt x="7620" y="65531"/>
                  </a:lnTo>
                  <a:lnTo>
                    <a:pt x="7620" y="79247"/>
                  </a:lnTo>
                  <a:lnTo>
                    <a:pt x="13716" y="79247"/>
                  </a:lnTo>
                  <a:close/>
                </a:path>
                <a:path w="3037840" h="79375">
                  <a:moveTo>
                    <a:pt x="3037332" y="79247"/>
                  </a:moveTo>
                  <a:lnTo>
                    <a:pt x="3037332" y="0"/>
                  </a:lnTo>
                  <a:lnTo>
                    <a:pt x="3025140" y="0"/>
                  </a:lnTo>
                  <a:lnTo>
                    <a:pt x="3025140" y="65531"/>
                  </a:lnTo>
                  <a:lnTo>
                    <a:pt x="3031236" y="65531"/>
                  </a:lnTo>
                  <a:lnTo>
                    <a:pt x="3031236" y="79247"/>
                  </a:lnTo>
                  <a:lnTo>
                    <a:pt x="3037332" y="79247"/>
                  </a:lnTo>
                  <a:close/>
                </a:path>
                <a:path w="3037840" h="79375">
                  <a:moveTo>
                    <a:pt x="3031236" y="79247"/>
                  </a:moveTo>
                  <a:lnTo>
                    <a:pt x="3031236" y="65531"/>
                  </a:lnTo>
                  <a:lnTo>
                    <a:pt x="3025140" y="71627"/>
                  </a:lnTo>
                  <a:lnTo>
                    <a:pt x="3025140" y="79247"/>
                  </a:lnTo>
                  <a:lnTo>
                    <a:pt x="3031236" y="792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540630" y="3849623"/>
              <a:ext cx="76200" cy="1447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00445" y="3988307"/>
              <a:ext cx="2740660" cy="367665"/>
            </a:xfrm>
            <a:custGeom>
              <a:avLst/>
              <a:gdLst/>
              <a:ahLst/>
              <a:cxnLst/>
              <a:rect l="l" t="t" r="r" b="b"/>
              <a:pathLst>
                <a:path w="2740659" h="367664">
                  <a:moveTo>
                    <a:pt x="2740152" y="291096"/>
                  </a:moveTo>
                  <a:lnTo>
                    <a:pt x="2708148" y="291096"/>
                  </a:lnTo>
                  <a:lnTo>
                    <a:pt x="2708148" y="6108"/>
                  </a:lnTo>
                  <a:lnTo>
                    <a:pt x="2702052" y="6108"/>
                  </a:lnTo>
                  <a:lnTo>
                    <a:pt x="2702052" y="0"/>
                  </a:lnTo>
                  <a:lnTo>
                    <a:pt x="38100" y="0"/>
                  </a:lnTo>
                  <a:lnTo>
                    <a:pt x="38100" y="6108"/>
                  </a:lnTo>
                  <a:lnTo>
                    <a:pt x="32004" y="6108"/>
                  </a:lnTo>
                  <a:lnTo>
                    <a:pt x="32004" y="291096"/>
                  </a:lnTo>
                  <a:lnTo>
                    <a:pt x="0" y="291096"/>
                  </a:lnTo>
                  <a:lnTo>
                    <a:pt x="32004" y="355104"/>
                  </a:lnTo>
                  <a:lnTo>
                    <a:pt x="38100" y="367296"/>
                  </a:lnTo>
                  <a:lnTo>
                    <a:pt x="44196" y="355104"/>
                  </a:lnTo>
                  <a:lnTo>
                    <a:pt x="76200" y="291096"/>
                  </a:lnTo>
                  <a:lnTo>
                    <a:pt x="44196" y="291096"/>
                  </a:lnTo>
                  <a:lnTo>
                    <a:pt x="44196" y="12192"/>
                  </a:lnTo>
                  <a:lnTo>
                    <a:pt x="2695956" y="12192"/>
                  </a:lnTo>
                  <a:lnTo>
                    <a:pt x="2695956" y="291096"/>
                  </a:lnTo>
                  <a:lnTo>
                    <a:pt x="2663952" y="291096"/>
                  </a:lnTo>
                  <a:lnTo>
                    <a:pt x="2695956" y="355104"/>
                  </a:lnTo>
                  <a:lnTo>
                    <a:pt x="2702052" y="367296"/>
                  </a:lnTo>
                  <a:lnTo>
                    <a:pt x="2708148" y="355104"/>
                  </a:lnTo>
                  <a:lnTo>
                    <a:pt x="2740152" y="291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04465" y="4355591"/>
              <a:ext cx="2371725" cy="1510665"/>
            </a:xfrm>
            <a:custGeom>
              <a:avLst/>
              <a:gdLst/>
              <a:ahLst/>
              <a:cxnLst/>
              <a:rect l="l" t="t" r="r" b="b"/>
              <a:pathLst>
                <a:path w="2371725" h="1510664">
                  <a:moveTo>
                    <a:pt x="2371343" y="1510283"/>
                  </a:moveTo>
                  <a:lnTo>
                    <a:pt x="2371343" y="0"/>
                  </a:lnTo>
                  <a:lnTo>
                    <a:pt x="0" y="0"/>
                  </a:lnTo>
                  <a:lnTo>
                    <a:pt x="0" y="1510283"/>
                  </a:lnTo>
                  <a:lnTo>
                    <a:pt x="2371343" y="1510283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696846" y="4347972"/>
              <a:ext cx="2385060" cy="1524000"/>
            </a:xfrm>
            <a:custGeom>
              <a:avLst/>
              <a:gdLst/>
              <a:ahLst/>
              <a:cxnLst/>
              <a:rect l="l" t="t" r="r" b="b"/>
              <a:pathLst>
                <a:path w="2385059" h="1524000">
                  <a:moveTo>
                    <a:pt x="2385060" y="1524000"/>
                  </a:moveTo>
                  <a:lnTo>
                    <a:pt x="2385060" y="0"/>
                  </a:lnTo>
                  <a:lnTo>
                    <a:pt x="0" y="0"/>
                  </a:lnTo>
                  <a:lnTo>
                    <a:pt x="0" y="1524000"/>
                  </a:lnTo>
                  <a:lnTo>
                    <a:pt x="7620" y="1524000"/>
                  </a:lnTo>
                  <a:lnTo>
                    <a:pt x="7620" y="13716"/>
                  </a:lnTo>
                  <a:lnTo>
                    <a:pt x="13716" y="7620"/>
                  </a:lnTo>
                  <a:lnTo>
                    <a:pt x="13716" y="13716"/>
                  </a:lnTo>
                  <a:lnTo>
                    <a:pt x="2372868" y="13716"/>
                  </a:lnTo>
                  <a:lnTo>
                    <a:pt x="2372868" y="7620"/>
                  </a:lnTo>
                  <a:lnTo>
                    <a:pt x="2378964" y="13716"/>
                  </a:lnTo>
                  <a:lnTo>
                    <a:pt x="2378964" y="1524000"/>
                  </a:lnTo>
                  <a:lnTo>
                    <a:pt x="2385060" y="1524000"/>
                  </a:lnTo>
                  <a:close/>
                </a:path>
                <a:path w="2385059" h="1524000">
                  <a:moveTo>
                    <a:pt x="13716" y="13716"/>
                  </a:moveTo>
                  <a:lnTo>
                    <a:pt x="13716" y="7620"/>
                  </a:lnTo>
                  <a:lnTo>
                    <a:pt x="7620" y="13716"/>
                  </a:lnTo>
                  <a:lnTo>
                    <a:pt x="13716" y="13716"/>
                  </a:lnTo>
                  <a:close/>
                </a:path>
                <a:path w="2385059" h="1524000">
                  <a:moveTo>
                    <a:pt x="13716" y="1511808"/>
                  </a:moveTo>
                  <a:lnTo>
                    <a:pt x="13716" y="13716"/>
                  </a:lnTo>
                  <a:lnTo>
                    <a:pt x="7620" y="13716"/>
                  </a:lnTo>
                  <a:lnTo>
                    <a:pt x="7620" y="1511808"/>
                  </a:lnTo>
                  <a:lnTo>
                    <a:pt x="13716" y="1511808"/>
                  </a:lnTo>
                  <a:close/>
                </a:path>
                <a:path w="2385059" h="1524000">
                  <a:moveTo>
                    <a:pt x="2378964" y="1511808"/>
                  </a:moveTo>
                  <a:lnTo>
                    <a:pt x="7620" y="1511808"/>
                  </a:lnTo>
                  <a:lnTo>
                    <a:pt x="13716" y="1517904"/>
                  </a:lnTo>
                  <a:lnTo>
                    <a:pt x="13716" y="1524000"/>
                  </a:lnTo>
                  <a:lnTo>
                    <a:pt x="2372868" y="1524000"/>
                  </a:lnTo>
                  <a:lnTo>
                    <a:pt x="2372868" y="1517904"/>
                  </a:lnTo>
                  <a:lnTo>
                    <a:pt x="2378964" y="1511808"/>
                  </a:lnTo>
                  <a:close/>
                </a:path>
                <a:path w="2385059" h="1524000">
                  <a:moveTo>
                    <a:pt x="13716" y="1524000"/>
                  </a:moveTo>
                  <a:lnTo>
                    <a:pt x="13716" y="1517904"/>
                  </a:lnTo>
                  <a:lnTo>
                    <a:pt x="7620" y="1511808"/>
                  </a:lnTo>
                  <a:lnTo>
                    <a:pt x="7620" y="1524000"/>
                  </a:lnTo>
                  <a:lnTo>
                    <a:pt x="13716" y="1524000"/>
                  </a:lnTo>
                  <a:close/>
                </a:path>
                <a:path w="2385059" h="1524000">
                  <a:moveTo>
                    <a:pt x="2378964" y="13716"/>
                  </a:moveTo>
                  <a:lnTo>
                    <a:pt x="2372868" y="7620"/>
                  </a:lnTo>
                  <a:lnTo>
                    <a:pt x="2372868" y="13716"/>
                  </a:lnTo>
                  <a:lnTo>
                    <a:pt x="2378964" y="13716"/>
                  </a:lnTo>
                  <a:close/>
                </a:path>
                <a:path w="2385059" h="1524000">
                  <a:moveTo>
                    <a:pt x="2378964" y="1511808"/>
                  </a:moveTo>
                  <a:lnTo>
                    <a:pt x="2378964" y="13716"/>
                  </a:lnTo>
                  <a:lnTo>
                    <a:pt x="2372868" y="13716"/>
                  </a:lnTo>
                  <a:lnTo>
                    <a:pt x="2372868" y="1511808"/>
                  </a:lnTo>
                  <a:lnTo>
                    <a:pt x="2378964" y="1511808"/>
                  </a:lnTo>
                  <a:close/>
                </a:path>
                <a:path w="2385059" h="1524000">
                  <a:moveTo>
                    <a:pt x="2378964" y="1524000"/>
                  </a:moveTo>
                  <a:lnTo>
                    <a:pt x="2378964" y="1511808"/>
                  </a:lnTo>
                  <a:lnTo>
                    <a:pt x="2372868" y="1517904"/>
                  </a:lnTo>
                  <a:lnTo>
                    <a:pt x="2372868" y="1524000"/>
                  </a:lnTo>
                  <a:lnTo>
                    <a:pt x="2378964" y="15240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704465" y="4355591"/>
            <a:ext cx="2371725" cy="15106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latin typeface="Verdana"/>
                <a:cs typeface="Verdana"/>
              </a:rPr>
              <a:t>Sites Internet passifs: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Verdana"/>
              <a:cs typeface="Verdana"/>
            </a:endParaRPr>
          </a:p>
          <a:p>
            <a:pPr marL="54610" marR="50800" algn="ctr">
              <a:lnSpc>
                <a:spcPct val="100000"/>
              </a:lnSpc>
            </a:pPr>
            <a:r>
              <a:rPr sz="1200" spc="-5" dirty="0">
                <a:latin typeface="Verdana"/>
                <a:cs typeface="Verdana"/>
              </a:rPr>
              <a:t>Simples sites de présentation  de l’entreprise: </a:t>
            </a:r>
            <a:r>
              <a:rPr sz="1200" spc="-15" dirty="0">
                <a:latin typeface="Verdana"/>
                <a:cs typeface="Verdana"/>
              </a:rPr>
              <a:t>Vocation  </a:t>
            </a:r>
            <a:r>
              <a:rPr sz="1200" spc="-5" dirty="0">
                <a:latin typeface="Verdana"/>
                <a:cs typeface="Verdana"/>
              </a:rPr>
              <a:t>publicitaire: </a:t>
            </a:r>
            <a:r>
              <a:rPr sz="1200" b="1" spc="-5" dirty="0">
                <a:solidFill>
                  <a:srgbClr val="FF0000"/>
                </a:solidFill>
                <a:latin typeface="Verdana"/>
                <a:cs typeface="Verdana"/>
              </a:rPr>
              <a:t>Charge</a:t>
            </a:r>
            <a:r>
              <a:rPr sz="1200" b="1" spc="-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Verdana"/>
                <a:cs typeface="Verdana"/>
              </a:rPr>
              <a:t>(6144)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340986" y="4347972"/>
            <a:ext cx="2405380" cy="1454150"/>
            <a:chOff x="7340986" y="4347972"/>
            <a:chExt cx="2405380" cy="1454150"/>
          </a:xfrm>
        </p:grpSpPr>
        <p:sp>
          <p:nvSpPr>
            <p:cNvPr id="28" name="object 28"/>
            <p:cNvSpPr/>
            <p:nvPr/>
          </p:nvSpPr>
          <p:spPr>
            <a:xfrm>
              <a:off x="7347081" y="4355591"/>
              <a:ext cx="2392680" cy="1438910"/>
            </a:xfrm>
            <a:custGeom>
              <a:avLst/>
              <a:gdLst/>
              <a:ahLst/>
              <a:cxnLst/>
              <a:rect l="l" t="t" r="r" b="b"/>
              <a:pathLst>
                <a:path w="2392679" h="1438910">
                  <a:moveTo>
                    <a:pt x="2392679" y="1438655"/>
                  </a:moveTo>
                  <a:lnTo>
                    <a:pt x="2392679" y="0"/>
                  </a:lnTo>
                  <a:lnTo>
                    <a:pt x="0" y="0"/>
                  </a:lnTo>
                  <a:lnTo>
                    <a:pt x="0" y="1438655"/>
                  </a:lnTo>
                  <a:lnTo>
                    <a:pt x="2392679" y="1438655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40986" y="4347972"/>
              <a:ext cx="2405380" cy="1454150"/>
            </a:xfrm>
            <a:custGeom>
              <a:avLst/>
              <a:gdLst/>
              <a:ahLst/>
              <a:cxnLst/>
              <a:rect l="l" t="t" r="r" b="b"/>
              <a:pathLst>
                <a:path w="2405379" h="1454150">
                  <a:moveTo>
                    <a:pt x="2404872" y="1453896"/>
                  </a:moveTo>
                  <a:lnTo>
                    <a:pt x="2404872" y="0"/>
                  </a:lnTo>
                  <a:lnTo>
                    <a:pt x="0" y="0"/>
                  </a:lnTo>
                  <a:lnTo>
                    <a:pt x="0" y="1453896"/>
                  </a:lnTo>
                  <a:lnTo>
                    <a:pt x="6096" y="1453896"/>
                  </a:lnTo>
                  <a:lnTo>
                    <a:pt x="6096" y="13716"/>
                  </a:lnTo>
                  <a:lnTo>
                    <a:pt x="12192" y="7620"/>
                  </a:lnTo>
                  <a:lnTo>
                    <a:pt x="12192" y="13716"/>
                  </a:lnTo>
                  <a:lnTo>
                    <a:pt x="2392680" y="13716"/>
                  </a:lnTo>
                  <a:lnTo>
                    <a:pt x="2392680" y="7620"/>
                  </a:lnTo>
                  <a:lnTo>
                    <a:pt x="2398776" y="13716"/>
                  </a:lnTo>
                  <a:lnTo>
                    <a:pt x="2398776" y="1453896"/>
                  </a:lnTo>
                  <a:lnTo>
                    <a:pt x="2404872" y="1453896"/>
                  </a:lnTo>
                  <a:close/>
                </a:path>
                <a:path w="2405379" h="1454150">
                  <a:moveTo>
                    <a:pt x="12192" y="13716"/>
                  </a:moveTo>
                  <a:lnTo>
                    <a:pt x="12192" y="7620"/>
                  </a:lnTo>
                  <a:lnTo>
                    <a:pt x="6096" y="13716"/>
                  </a:lnTo>
                  <a:lnTo>
                    <a:pt x="12192" y="13716"/>
                  </a:lnTo>
                  <a:close/>
                </a:path>
                <a:path w="2405379" h="1454150">
                  <a:moveTo>
                    <a:pt x="12192" y="1440180"/>
                  </a:moveTo>
                  <a:lnTo>
                    <a:pt x="12192" y="13716"/>
                  </a:lnTo>
                  <a:lnTo>
                    <a:pt x="6096" y="13716"/>
                  </a:lnTo>
                  <a:lnTo>
                    <a:pt x="6096" y="1440180"/>
                  </a:lnTo>
                  <a:lnTo>
                    <a:pt x="12192" y="1440180"/>
                  </a:lnTo>
                  <a:close/>
                </a:path>
                <a:path w="2405379" h="1454150">
                  <a:moveTo>
                    <a:pt x="2398776" y="1440180"/>
                  </a:moveTo>
                  <a:lnTo>
                    <a:pt x="6096" y="1440180"/>
                  </a:lnTo>
                  <a:lnTo>
                    <a:pt x="12192" y="1446276"/>
                  </a:lnTo>
                  <a:lnTo>
                    <a:pt x="12192" y="1453896"/>
                  </a:lnTo>
                  <a:lnTo>
                    <a:pt x="2392680" y="1453896"/>
                  </a:lnTo>
                  <a:lnTo>
                    <a:pt x="2392680" y="1446276"/>
                  </a:lnTo>
                  <a:lnTo>
                    <a:pt x="2398776" y="1440180"/>
                  </a:lnTo>
                  <a:close/>
                </a:path>
                <a:path w="2405379" h="1454150">
                  <a:moveTo>
                    <a:pt x="12192" y="1453896"/>
                  </a:moveTo>
                  <a:lnTo>
                    <a:pt x="12192" y="1446276"/>
                  </a:lnTo>
                  <a:lnTo>
                    <a:pt x="6096" y="1440180"/>
                  </a:lnTo>
                  <a:lnTo>
                    <a:pt x="6096" y="1453896"/>
                  </a:lnTo>
                  <a:lnTo>
                    <a:pt x="12192" y="1453896"/>
                  </a:lnTo>
                  <a:close/>
                </a:path>
                <a:path w="2405379" h="1454150">
                  <a:moveTo>
                    <a:pt x="2398776" y="13716"/>
                  </a:moveTo>
                  <a:lnTo>
                    <a:pt x="2392680" y="7620"/>
                  </a:lnTo>
                  <a:lnTo>
                    <a:pt x="2392680" y="13716"/>
                  </a:lnTo>
                  <a:lnTo>
                    <a:pt x="2398776" y="13716"/>
                  </a:lnTo>
                  <a:close/>
                </a:path>
                <a:path w="2405379" h="1454150">
                  <a:moveTo>
                    <a:pt x="2398776" y="1440180"/>
                  </a:moveTo>
                  <a:lnTo>
                    <a:pt x="2398776" y="13716"/>
                  </a:lnTo>
                  <a:lnTo>
                    <a:pt x="2392680" y="13716"/>
                  </a:lnTo>
                  <a:lnTo>
                    <a:pt x="2392680" y="1440180"/>
                  </a:lnTo>
                  <a:lnTo>
                    <a:pt x="2398776" y="1440180"/>
                  </a:lnTo>
                  <a:close/>
                </a:path>
                <a:path w="2405379" h="1454150">
                  <a:moveTo>
                    <a:pt x="2398776" y="1453896"/>
                  </a:moveTo>
                  <a:lnTo>
                    <a:pt x="2398776" y="1440180"/>
                  </a:lnTo>
                  <a:lnTo>
                    <a:pt x="2392680" y="1446276"/>
                  </a:lnTo>
                  <a:lnTo>
                    <a:pt x="2392680" y="1453896"/>
                  </a:lnTo>
                  <a:lnTo>
                    <a:pt x="2398776" y="14538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347081" y="4355591"/>
            <a:ext cx="2392680" cy="143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30"/>
              </a:lnSpc>
            </a:pPr>
            <a:r>
              <a:rPr sz="1200" b="1" spc="-5" dirty="0">
                <a:latin typeface="Verdana"/>
                <a:cs typeface="Verdana"/>
              </a:rPr>
              <a:t>Sites Internet</a:t>
            </a:r>
            <a:r>
              <a:rPr sz="1200" b="1" dirty="0">
                <a:latin typeface="Verdana"/>
                <a:cs typeface="Verdana"/>
              </a:rPr>
              <a:t> </a:t>
            </a:r>
            <a:r>
              <a:rPr sz="1200" b="1" spc="-5" dirty="0">
                <a:latin typeface="Verdana"/>
                <a:cs typeface="Verdana"/>
              </a:rPr>
              <a:t>actifs: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50">
              <a:latin typeface="Verdana"/>
              <a:cs typeface="Verdana"/>
            </a:endParaRPr>
          </a:p>
          <a:p>
            <a:pPr marL="57785" marR="52069" algn="ctr">
              <a:lnSpc>
                <a:spcPct val="100000"/>
              </a:lnSpc>
            </a:pPr>
            <a:r>
              <a:rPr sz="1200" spc="-5" dirty="0">
                <a:latin typeface="Verdana"/>
                <a:cs typeface="Verdana"/>
              </a:rPr>
              <a:t>Sites </a:t>
            </a:r>
            <a:r>
              <a:rPr sz="1200" spc="-10" dirty="0">
                <a:latin typeface="Verdana"/>
                <a:cs typeface="Verdana"/>
              </a:rPr>
              <a:t>interactifs </a:t>
            </a:r>
            <a:r>
              <a:rPr sz="1200" spc="-5" dirty="0">
                <a:latin typeface="Verdana"/>
                <a:cs typeface="Verdana"/>
              </a:rPr>
              <a:t>de commerce  électronique.</a:t>
            </a:r>
            <a:endParaRPr sz="1200">
              <a:latin typeface="Verdana"/>
              <a:cs typeface="Verdana"/>
            </a:endParaRPr>
          </a:p>
          <a:p>
            <a:pPr marL="53340" marR="46355" algn="ctr">
              <a:lnSpc>
                <a:spcPct val="100000"/>
              </a:lnSpc>
            </a:pPr>
            <a:r>
              <a:rPr sz="1200" dirty="0">
                <a:latin typeface="Verdana"/>
                <a:cs typeface="Verdana"/>
              </a:rPr>
              <a:t>La </a:t>
            </a:r>
            <a:r>
              <a:rPr sz="1200" spc="-5" dirty="0">
                <a:latin typeface="Verdana"/>
                <a:cs typeface="Verdana"/>
              </a:rPr>
              <a:t>plupart de leurs coûts sont  </a:t>
            </a:r>
            <a:r>
              <a:rPr sz="1200" dirty="0">
                <a:latin typeface="Verdana"/>
                <a:cs typeface="Verdana"/>
              </a:rPr>
              <a:t>à </a:t>
            </a:r>
            <a:r>
              <a:rPr sz="1200" spc="-5" dirty="0">
                <a:latin typeface="Verdana"/>
                <a:cs typeface="Verdana"/>
              </a:rPr>
              <a:t>immobiliser: </a:t>
            </a:r>
            <a:r>
              <a:rPr sz="1200" b="1" spc="-5" dirty="0">
                <a:solidFill>
                  <a:srgbClr val="FF0000"/>
                </a:solidFill>
                <a:latin typeface="Verdana"/>
                <a:cs typeface="Verdana"/>
              </a:rPr>
              <a:t>Brevets  </a:t>
            </a:r>
            <a:r>
              <a:rPr sz="1200" b="1" dirty="0">
                <a:solidFill>
                  <a:srgbClr val="FF0000"/>
                </a:solidFill>
                <a:latin typeface="Verdana"/>
                <a:cs typeface="Verdana"/>
              </a:rPr>
              <a:t>droits </a:t>
            </a:r>
            <a:r>
              <a:rPr sz="1200" b="1" spc="-5" dirty="0">
                <a:solidFill>
                  <a:srgbClr val="FF0000"/>
                </a:solidFill>
                <a:latin typeface="Verdana"/>
                <a:cs typeface="Verdana"/>
              </a:rPr>
              <a:t>similaires</a:t>
            </a:r>
            <a:r>
              <a:rPr sz="1200" b="1" spc="-1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Verdana"/>
                <a:cs typeface="Verdana"/>
              </a:rPr>
              <a:t>(2220)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54489" y="6149340"/>
            <a:ext cx="8728075" cy="660400"/>
            <a:chOff x="1054489" y="6149340"/>
            <a:chExt cx="8728075" cy="660400"/>
          </a:xfrm>
        </p:grpSpPr>
        <p:sp>
          <p:nvSpPr>
            <p:cNvPr id="32" name="object 32"/>
            <p:cNvSpPr/>
            <p:nvPr/>
          </p:nvSpPr>
          <p:spPr>
            <a:xfrm>
              <a:off x="1060585" y="6155435"/>
              <a:ext cx="8716010" cy="647700"/>
            </a:xfrm>
            <a:custGeom>
              <a:avLst/>
              <a:gdLst/>
              <a:ahLst/>
              <a:cxnLst/>
              <a:rect l="l" t="t" r="r" b="b"/>
              <a:pathLst>
                <a:path w="8716010" h="647700">
                  <a:moveTo>
                    <a:pt x="8715755" y="647699"/>
                  </a:moveTo>
                  <a:lnTo>
                    <a:pt x="8715755" y="0"/>
                  </a:lnTo>
                  <a:lnTo>
                    <a:pt x="0" y="0"/>
                  </a:lnTo>
                  <a:lnTo>
                    <a:pt x="0" y="647699"/>
                  </a:lnTo>
                  <a:lnTo>
                    <a:pt x="8715755" y="647699"/>
                  </a:lnTo>
                  <a:close/>
                </a:path>
              </a:pathLst>
            </a:custGeom>
            <a:solidFill>
              <a:srgbClr val="FFFF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54489" y="6149340"/>
              <a:ext cx="8728075" cy="660400"/>
            </a:xfrm>
            <a:custGeom>
              <a:avLst/>
              <a:gdLst/>
              <a:ahLst/>
              <a:cxnLst/>
              <a:rect l="l" t="t" r="r" b="b"/>
              <a:pathLst>
                <a:path w="8728075" h="660400">
                  <a:moveTo>
                    <a:pt x="8727945" y="659892"/>
                  </a:moveTo>
                  <a:lnTo>
                    <a:pt x="8727945" y="0"/>
                  </a:lnTo>
                  <a:lnTo>
                    <a:pt x="0" y="0"/>
                  </a:lnTo>
                  <a:lnTo>
                    <a:pt x="0" y="659892"/>
                  </a:lnTo>
                  <a:lnTo>
                    <a:pt x="6096" y="659892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lnTo>
                    <a:pt x="8715753" y="12192"/>
                  </a:lnTo>
                  <a:lnTo>
                    <a:pt x="8715753" y="6096"/>
                  </a:lnTo>
                  <a:lnTo>
                    <a:pt x="8721849" y="12192"/>
                  </a:lnTo>
                  <a:lnTo>
                    <a:pt x="8721849" y="659892"/>
                  </a:lnTo>
                  <a:lnTo>
                    <a:pt x="8727945" y="659892"/>
                  </a:lnTo>
                  <a:close/>
                </a:path>
                <a:path w="8728075" h="660400">
                  <a:moveTo>
                    <a:pt x="12192" y="12192"/>
                  </a:move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close/>
                </a:path>
                <a:path w="8728075" h="660400">
                  <a:moveTo>
                    <a:pt x="12192" y="647700"/>
                  </a:moveTo>
                  <a:lnTo>
                    <a:pt x="12192" y="12192"/>
                  </a:lnTo>
                  <a:lnTo>
                    <a:pt x="6096" y="12192"/>
                  </a:lnTo>
                  <a:lnTo>
                    <a:pt x="6096" y="647700"/>
                  </a:lnTo>
                  <a:lnTo>
                    <a:pt x="12192" y="647700"/>
                  </a:lnTo>
                  <a:close/>
                </a:path>
                <a:path w="8728075" h="660400">
                  <a:moveTo>
                    <a:pt x="8721849" y="647700"/>
                  </a:moveTo>
                  <a:lnTo>
                    <a:pt x="6096" y="647700"/>
                  </a:lnTo>
                  <a:lnTo>
                    <a:pt x="12192" y="653796"/>
                  </a:lnTo>
                  <a:lnTo>
                    <a:pt x="12192" y="659892"/>
                  </a:lnTo>
                  <a:lnTo>
                    <a:pt x="8715753" y="659892"/>
                  </a:lnTo>
                  <a:lnTo>
                    <a:pt x="8715753" y="653796"/>
                  </a:lnTo>
                  <a:lnTo>
                    <a:pt x="8721849" y="647700"/>
                  </a:lnTo>
                  <a:close/>
                </a:path>
                <a:path w="8728075" h="660400">
                  <a:moveTo>
                    <a:pt x="12192" y="659892"/>
                  </a:moveTo>
                  <a:lnTo>
                    <a:pt x="12192" y="653796"/>
                  </a:lnTo>
                  <a:lnTo>
                    <a:pt x="6096" y="647700"/>
                  </a:lnTo>
                  <a:lnTo>
                    <a:pt x="6096" y="659892"/>
                  </a:lnTo>
                  <a:lnTo>
                    <a:pt x="12192" y="659892"/>
                  </a:lnTo>
                  <a:close/>
                </a:path>
                <a:path w="8728075" h="660400">
                  <a:moveTo>
                    <a:pt x="8721849" y="12192"/>
                  </a:moveTo>
                  <a:lnTo>
                    <a:pt x="8715753" y="6096"/>
                  </a:lnTo>
                  <a:lnTo>
                    <a:pt x="8715753" y="12192"/>
                  </a:lnTo>
                  <a:lnTo>
                    <a:pt x="8721849" y="12192"/>
                  </a:lnTo>
                  <a:close/>
                </a:path>
                <a:path w="8728075" h="660400">
                  <a:moveTo>
                    <a:pt x="8721849" y="647700"/>
                  </a:moveTo>
                  <a:lnTo>
                    <a:pt x="8721849" y="12192"/>
                  </a:lnTo>
                  <a:lnTo>
                    <a:pt x="8715753" y="12192"/>
                  </a:lnTo>
                  <a:lnTo>
                    <a:pt x="8715753" y="647700"/>
                  </a:lnTo>
                  <a:lnTo>
                    <a:pt x="8721849" y="647700"/>
                  </a:lnTo>
                  <a:close/>
                </a:path>
                <a:path w="8728075" h="660400">
                  <a:moveTo>
                    <a:pt x="8721849" y="659892"/>
                  </a:moveTo>
                  <a:lnTo>
                    <a:pt x="8721849" y="647700"/>
                  </a:lnTo>
                  <a:lnTo>
                    <a:pt x="8715753" y="653796"/>
                  </a:lnTo>
                  <a:lnTo>
                    <a:pt x="8715753" y="659892"/>
                  </a:lnTo>
                  <a:lnTo>
                    <a:pt x="8721849" y="6598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060585" y="6155435"/>
            <a:ext cx="8716010" cy="64770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707765" marR="98425" indent="-3602990">
              <a:lnSpc>
                <a:spcPct val="100000"/>
              </a:lnSpc>
              <a:spcBef>
                <a:spcPts val="605"/>
              </a:spcBef>
            </a:pPr>
            <a:r>
              <a:rPr sz="1600" spc="-10" dirty="0">
                <a:latin typeface="Verdana"/>
                <a:cs typeface="Verdana"/>
              </a:rPr>
              <a:t>Les règles d’évaluation </a:t>
            </a:r>
            <a:r>
              <a:rPr sz="1600" spc="-5" dirty="0">
                <a:latin typeface="Verdana"/>
                <a:cs typeface="Verdana"/>
              </a:rPr>
              <a:t>des </a:t>
            </a:r>
            <a:r>
              <a:rPr sz="1600" spc="-10" dirty="0">
                <a:latin typeface="Verdana"/>
                <a:cs typeface="Verdana"/>
              </a:rPr>
              <a:t>création </a:t>
            </a:r>
            <a:r>
              <a:rPr sz="1600" spc="-5" dirty="0">
                <a:latin typeface="Verdana"/>
                <a:cs typeface="Verdana"/>
              </a:rPr>
              <a:t>des </a:t>
            </a:r>
            <a:r>
              <a:rPr sz="1600" spc="-10" dirty="0">
                <a:latin typeface="Verdana"/>
                <a:cs typeface="Verdana"/>
              </a:rPr>
              <a:t>sites Internet actifs </a:t>
            </a:r>
            <a:r>
              <a:rPr sz="1600" spc="-5" dirty="0">
                <a:latin typeface="Verdana"/>
                <a:cs typeface="Verdana"/>
              </a:rPr>
              <a:t>sont </a:t>
            </a:r>
            <a:r>
              <a:rPr sz="1600" spc="-10" dirty="0">
                <a:latin typeface="Verdana"/>
                <a:cs typeface="Verdana"/>
              </a:rPr>
              <a:t>similaires </a:t>
            </a:r>
            <a:r>
              <a:rPr sz="1600" spc="-5" dirty="0">
                <a:latin typeface="Verdana"/>
                <a:cs typeface="Verdana"/>
              </a:rPr>
              <a:t>à </a:t>
            </a:r>
            <a:r>
              <a:rPr sz="1600" spc="-10" dirty="0">
                <a:latin typeface="Verdana"/>
                <a:cs typeface="Verdana"/>
              </a:rPr>
              <a:t>celles  </a:t>
            </a:r>
            <a:r>
              <a:rPr sz="1600" spc="-5" dirty="0">
                <a:latin typeface="Verdana"/>
                <a:cs typeface="Verdana"/>
              </a:rPr>
              <a:t>des </a:t>
            </a:r>
            <a:r>
              <a:rPr sz="1600" spc="-10" dirty="0">
                <a:latin typeface="Verdana"/>
                <a:cs typeface="Verdana"/>
              </a:rPr>
              <a:t>logiciels.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35" name="Espace réservé du numéro de diapositive 34">
            <a:extLst>
              <a:ext uri="{FF2B5EF4-FFF2-40B4-BE49-F238E27FC236}">
                <a16:creationId xmlns:a16="http://schemas.microsoft.com/office/drawing/2014/main" id="{5D4BD988-E644-0EC7-9469-867CA46F9BF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78</a:t>
            </a:fld>
            <a:endParaRPr lang="fr-FR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696" y="213461"/>
            <a:ext cx="8702040" cy="240284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R="766445" algn="ctr">
              <a:lnSpc>
                <a:spcPct val="100000"/>
              </a:lnSpc>
              <a:spcBef>
                <a:spcPts val="1060"/>
              </a:spcBef>
            </a:pPr>
            <a:r>
              <a:rPr sz="2000" b="1" u="heavy" spc="-1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Exemple: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ts val="2160"/>
              </a:lnSpc>
              <a:spcBef>
                <a:spcPts val="1230"/>
              </a:spcBef>
            </a:pPr>
            <a:r>
              <a:rPr sz="2000" spc="5" dirty="0">
                <a:latin typeface="Times New Roman"/>
                <a:cs typeface="Times New Roman"/>
              </a:rPr>
              <a:t>Une </a:t>
            </a:r>
            <a:r>
              <a:rPr sz="2000" spc="-5" dirty="0">
                <a:latin typeface="Times New Roman"/>
                <a:cs typeface="Times New Roman"/>
              </a:rPr>
              <a:t>entreprise disposant d’informaticiens qualifiés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décidé </a:t>
            </a:r>
            <a:r>
              <a:rPr sz="2000" dirty="0">
                <a:latin typeface="Times New Roman"/>
                <a:cs typeface="Times New Roman"/>
              </a:rPr>
              <a:t>de </a:t>
            </a:r>
            <a:r>
              <a:rPr sz="2000" spc="-10" dirty="0">
                <a:latin typeface="Times New Roman"/>
                <a:cs typeface="Times New Roman"/>
              </a:rPr>
              <a:t>créer son site </a:t>
            </a:r>
            <a:r>
              <a:rPr sz="2000" spc="-5" dirty="0">
                <a:latin typeface="Times New Roman"/>
                <a:cs typeface="Times New Roman"/>
              </a:rPr>
              <a:t>internet  </a:t>
            </a:r>
            <a:r>
              <a:rPr sz="2000" dirty="0">
                <a:latin typeface="Times New Roman"/>
                <a:cs typeface="Times New Roman"/>
              </a:rPr>
              <a:t>de </a:t>
            </a:r>
            <a:r>
              <a:rPr sz="2000" spc="-5" dirty="0">
                <a:latin typeface="Times New Roman"/>
                <a:cs typeface="Times New Roman"/>
              </a:rPr>
              <a:t>présentation les </a:t>
            </a:r>
            <a:r>
              <a:rPr sz="2000" dirty="0">
                <a:latin typeface="Times New Roman"/>
                <a:cs typeface="Times New Roman"/>
              </a:rPr>
              <a:t>travaux se sont </a:t>
            </a:r>
            <a:r>
              <a:rPr sz="2000" spc="-5" dirty="0">
                <a:latin typeface="Times New Roman"/>
                <a:cs typeface="Times New Roman"/>
              </a:rPr>
              <a:t>étalés </a:t>
            </a:r>
            <a:r>
              <a:rPr sz="2000" dirty="0">
                <a:latin typeface="Times New Roman"/>
                <a:cs typeface="Times New Roman"/>
              </a:rPr>
              <a:t>sur deux </a:t>
            </a:r>
            <a:r>
              <a:rPr sz="2000" spc="-5" dirty="0">
                <a:latin typeface="Times New Roman"/>
                <a:cs typeface="Times New Roman"/>
              </a:rPr>
              <a:t>exercices</a:t>
            </a:r>
            <a:r>
              <a:rPr sz="2000" spc="-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70485">
              <a:lnSpc>
                <a:spcPct val="100000"/>
              </a:lnSpc>
              <a:spcBef>
                <a:spcPts val="30"/>
              </a:spcBef>
            </a:pPr>
            <a:r>
              <a:rPr sz="2000" spc="-55" dirty="0">
                <a:latin typeface="Times New Roman"/>
                <a:cs typeface="Times New Roman"/>
              </a:rPr>
              <a:t>Voici </a:t>
            </a:r>
            <a:r>
              <a:rPr sz="2000" spc="-5" dirty="0">
                <a:latin typeface="Times New Roman"/>
                <a:cs typeface="Times New Roman"/>
              </a:rPr>
              <a:t>le détail </a:t>
            </a:r>
            <a:r>
              <a:rPr sz="2000" dirty="0">
                <a:latin typeface="Times New Roman"/>
                <a:cs typeface="Times New Roman"/>
              </a:rPr>
              <a:t>des dépenses engagées </a:t>
            </a:r>
            <a:r>
              <a:rPr sz="2000" spc="-5" dirty="0">
                <a:latin typeface="Times New Roman"/>
                <a:cs typeface="Times New Roman"/>
              </a:rPr>
              <a:t>en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N-1:</a:t>
            </a:r>
            <a:endParaRPr sz="2000">
              <a:latin typeface="Times New Roman"/>
              <a:cs typeface="Times New Roman"/>
            </a:endParaRPr>
          </a:p>
          <a:p>
            <a:pPr marL="158750" indent="-146685">
              <a:lnSpc>
                <a:spcPct val="100000"/>
              </a:lnSpc>
              <a:spcBef>
                <a:spcPts val="60"/>
              </a:spcBef>
              <a:buClr>
                <a:srgbClr val="A04CA3"/>
              </a:buClr>
              <a:buChar char="-"/>
              <a:tabLst>
                <a:tab pos="159385" algn="l"/>
                <a:tab pos="4599305" algn="l"/>
              </a:tabLst>
            </a:pPr>
            <a:r>
              <a:rPr sz="2000" dirty="0">
                <a:latin typeface="Times New Roman"/>
                <a:cs typeface="Times New Roman"/>
              </a:rPr>
              <a:t>Etude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préalable	</a:t>
            </a:r>
            <a:r>
              <a:rPr sz="2000" dirty="0">
                <a:latin typeface="Times New Roman"/>
                <a:cs typeface="Times New Roman"/>
              </a:rPr>
              <a:t>12 </a:t>
            </a:r>
            <a:r>
              <a:rPr sz="2000" spc="5" dirty="0">
                <a:latin typeface="Times New Roman"/>
                <a:cs typeface="Times New Roman"/>
              </a:rPr>
              <a:t>000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Dh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000" dirty="0">
                <a:latin typeface="Times New Roman"/>
                <a:cs typeface="Times New Roman"/>
              </a:rPr>
              <a:t>Au cours du </a:t>
            </a:r>
            <a:r>
              <a:rPr sz="2000" spc="-5" dirty="0">
                <a:latin typeface="Times New Roman"/>
                <a:cs typeface="Times New Roman"/>
              </a:rPr>
              <a:t>premier </a:t>
            </a:r>
            <a:r>
              <a:rPr sz="2000" spc="-10" dirty="0">
                <a:latin typeface="Times New Roman"/>
                <a:cs typeface="Times New Roman"/>
              </a:rPr>
              <a:t>mois </a:t>
            </a:r>
            <a:r>
              <a:rPr sz="2000" dirty="0">
                <a:latin typeface="Times New Roman"/>
                <a:cs typeface="Times New Roman"/>
              </a:rPr>
              <a:t>de N </a:t>
            </a:r>
            <a:r>
              <a:rPr sz="2000" spc="-5" dirty="0">
                <a:latin typeface="Times New Roman"/>
                <a:cs typeface="Times New Roman"/>
              </a:rPr>
              <a:t>+1 </a:t>
            </a:r>
            <a:r>
              <a:rPr sz="2000" dirty="0">
                <a:latin typeface="Times New Roman"/>
                <a:cs typeface="Times New Roman"/>
              </a:rPr>
              <a:t>, on a </a:t>
            </a:r>
            <a:r>
              <a:rPr sz="2000" spc="-5" dirty="0">
                <a:latin typeface="Times New Roman"/>
                <a:cs typeface="Times New Roman"/>
              </a:rPr>
              <a:t>activé les frais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suivants:</a:t>
            </a:r>
            <a:endParaRPr sz="2000">
              <a:latin typeface="Times New Roman"/>
              <a:cs typeface="Times New Roman"/>
            </a:endParaRPr>
          </a:p>
          <a:p>
            <a:pPr marL="158750" indent="-146685">
              <a:lnSpc>
                <a:spcPct val="100000"/>
              </a:lnSpc>
              <a:spcBef>
                <a:spcPts val="60"/>
              </a:spcBef>
              <a:buChar char="-"/>
              <a:tabLst>
                <a:tab pos="159385" algn="l"/>
                <a:tab pos="4655820" algn="l"/>
              </a:tabLst>
            </a:pPr>
            <a:r>
              <a:rPr sz="2000" spc="-5" dirty="0">
                <a:latin typeface="Times New Roman"/>
                <a:cs typeface="Times New Roman"/>
              </a:rPr>
              <a:t>Programmation	</a:t>
            </a:r>
            <a:r>
              <a:rPr sz="2000" dirty="0">
                <a:latin typeface="Times New Roman"/>
                <a:cs typeface="Times New Roman"/>
              </a:rPr>
              <a:t>38 </a:t>
            </a:r>
            <a:r>
              <a:rPr sz="2000" spc="5" dirty="0">
                <a:latin typeface="Times New Roman"/>
                <a:cs typeface="Times New Roman"/>
              </a:rPr>
              <a:t>000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Dh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7696" y="2910330"/>
            <a:ext cx="1842770" cy="90995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ct val="95000"/>
              </a:lnSpc>
              <a:spcBef>
                <a:spcPts val="220"/>
              </a:spcBef>
            </a:pPr>
            <a:r>
              <a:rPr sz="2000" spc="-10" dirty="0">
                <a:solidFill>
                  <a:srgbClr val="A04CA3"/>
                </a:solidFill>
                <a:latin typeface="Times New Roman"/>
                <a:cs typeface="Times New Roman"/>
              </a:rPr>
              <a:t>-</a:t>
            </a:r>
            <a:r>
              <a:rPr sz="2000" spc="-10" dirty="0">
                <a:latin typeface="Times New Roman"/>
                <a:cs typeface="Times New Roman"/>
              </a:rPr>
              <a:t>Elle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également  frais </a:t>
            </a:r>
            <a:r>
              <a:rPr sz="2000" dirty="0">
                <a:latin typeface="Times New Roman"/>
                <a:cs typeface="Times New Roman"/>
              </a:rPr>
              <a:t>suivants : 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En 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N-1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54504" y="2910330"/>
            <a:ext cx="67132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18615" algn="l"/>
              </a:tabLst>
            </a:pPr>
            <a:r>
              <a:rPr sz="2000" spc="-10" dirty="0">
                <a:latin typeface="Times New Roman"/>
                <a:cs typeface="Times New Roman"/>
              </a:rPr>
              <a:t>créer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autre	site </a:t>
            </a:r>
            <a:r>
              <a:rPr sz="2000" dirty="0">
                <a:latin typeface="Times New Roman"/>
                <a:cs typeface="Times New Roman"/>
              </a:rPr>
              <a:t>de </a:t>
            </a:r>
            <a:r>
              <a:rPr sz="2000" spc="-5" dirty="0">
                <a:latin typeface="Times New Roman"/>
                <a:cs typeface="Times New Roman"/>
              </a:rPr>
              <a:t>vente </a:t>
            </a:r>
            <a:r>
              <a:rPr sz="2000" dirty="0">
                <a:latin typeface="Times New Roman"/>
                <a:cs typeface="Times New Roman"/>
              </a:rPr>
              <a:t>de </a:t>
            </a:r>
            <a:r>
              <a:rPr sz="2000" spc="-5" dirty="0">
                <a:latin typeface="Times New Roman"/>
                <a:cs typeface="Times New Roman"/>
              </a:rPr>
              <a:t>biens 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ce dernier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nécessité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67696" y="3794250"/>
            <a:ext cx="8700770" cy="3401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51095" algn="l"/>
              </a:tabLst>
            </a:pPr>
            <a:r>
              <a:rPr sz="2000" dirty="0">
                <a:latin typeface="Times New Roman"/>
                <a:cs typeface="Times New Roman"/>
              </a:rPr>
              <a:t>Etude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</a:t>
            </a:r>
            <a:r>
              <a:rPr sz="2000" spc="-5" dirty="0">
                <a:latin typeface="Times New Roman"/>
                <a:cs typeface="Times New Roman"/>
              </a:rPr>
              <a:t> faisabilité	</a:t>
            </a:r>
            <a:r>
              <a:rPr sz="2000" dirty="0">
                <a:latin typeface="Times New Roman"/>
                <a:cs typeface="Times New Roman"/>
              </a:rPr>
              <a:t>3 </a:t>
            </a:r>
            <a:r>
              <a:rPr sz="2000" spc="5" dirty="0">
                <a:latin typeface="Times New Roman"/>
                <a:cs typeface="Times New Roman"/>
              </a:rPr>
              <a:t>500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Dh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Obtention du </a:t>
            </a:r>
            <a:r>
              <a:rPr sz="2000" spc="5" dirty="0">
                <a:latin typeface="Times New Roman"/>
                <a:cs typeface="Times New Roman"/>
              </a:rPr>
              <a:t>nom </a:t>
            </a:r>
            <a:r>
              <a:rPr sz="2000" dirty="0">
                <a:latin typeface="Times New Roman"/>
                <a:cs typeface="Times New Roman"/>
              </a:rPr>
              <a:t>de </a:t>
            </a:r>
            <a:r>
              <a:rPr sz="2000" spc="-5" dirty="0">
                <a:latin typeface="Times New Roman"/>
                <a:cs typeface="Times New Roman"/>
              </a:rPr>
              <a:t>site et </a:t>
            </a:r>
            <a:r>
              <a:rPr sz="2000" dirty="0">
                <a:latin typeface="Times New Roman"/>
                <a:cs typeface="Times New Roman"/>
              </a:rPr>
              <a:t>conception graphique 24 </a:t>
            </a:r>
            <a:r>
              <a:rPr sz="2000" spc="5" dirty="0">
                <a:latin typeface="Times New Roman"/>
                <a:cs typeface="Times New Roman"/>
              </a:rPr>
              <a:t>500</a:t>
            </a:r>
            <a:r>
              <a:rPr sz="2000" spc="-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Dh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En 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Salaire mensuel </a:t>
            </a:r>
            <a:r>
              <a:rPr sz="2000" dirty="0">
                <a:latin typeface="Times New Roman"/>
                <a:cs typeface="Times New Roman"/>
              </a:rPr>
              <a:t>des </a:t>
            </a:r>
            <a:r>
              <a:rPr sz="2000" spc="-5" dirty="0">
                <a:latin typeface="Times New Roman"/>
                <a:cs typeface="Times New Roman"/>
              </a:rPr>
              <a:t>informaticiens </a:t>
            </a:r>
            <a:r>
              <a:rPr sz="2000" spc="5" dirty="0">
                <a:latin typeface="Times New Roman"/>
                <a:cs typeface="Times New Roman"/>
              </a:rPr>
              <a:t>qui ont </a:t>
            </a:r>
            <a:r>
              <a:rPr sz="2000" spc="-5" dirty="0">
                <a:latin typeface="Times New Roman"/>
                <a:cs typeface="Times New Roman"/>
              </a:rPr>
              <a:t>programmé le site en </a:t>
            </a:r>
            <a:r>
              <a:rPr sz="2000" dirty="0">
                <a:latin typeface="Times New Roman"/>
                <a:cs typeface="Times New Roman"/>
              </a:rPr>
              <a:t>question 12 </a:t>
            </a:r>
            <a:r>
              <a:rPr sz="2000" spc="5" dirty="0">
                <a:latin typeface="Times New Roman"/>
                <a:cs typeface="Times New Roman"/>
              </a:rPr>
              <a:t>000 </a:t>
            </a:r>
            <a:r>
              <a:rPr sz="2000" dirty="0">
                <a:latin typeface="Times New Roman"/>
                <a:cs typeface="Times New Roman"/>
              </a:rPr>
              <a:t>Dh  </a:t>
            </a:r>
            <a:r>
              <a:rPr sz="2000" spc="-5" dirty="0">
                <a:latin typeface="Times New Roman"/>
                <a:cs typeface="Times New Roman"/>
              </a:rPr>
              <a:t>Salaire mensuel </a:t>
            </a:r>
            <a:r>
              <a:rPr sz="2000" dirty="0">
                <a:latin typeface="Times New Roman"/>
                <a:cs typeface="Times New Roman"/>
              </a:rPr>
              <a:t>des </a:t>
            </a:r>
            <a:r>
              <a:rPr sz="2000" spc="-10" dirty="0">
                <a:latin typeface="Times New Roman"/>
                <a:cs typeface="Times New Roman"/>
              </a:rPr>
              <a:t>informaticiens </a:t>
            </a:r>
            <a:r>
              <a:rPr sz="2000" dirty="0">
                <a:latin typeface="Times New Roman"/>
                <a:cs typeface="Times New Roman"/>
              </a:rPr>
              <a:t>qui </a:t>
            </a:r>
            <a:r>
              <a:rPr sz="2000" spc="5" dirty="0">
                <a:latin typeface="Times New Roman"/>
                <a:cs typeface="Times New Roman"/>
              </a:rPr>
              <a:t>ont </a:t>
            </a:r>
            <a:r>
              <a:rPr sz="2000" spc="-10" dirty="0">
                <a:latin typeface="Times New Roman"/>
                <a:cs typeface="Times New Roman"/>
              </a:rPr>
              <a:t>formé </a:t>
            </a:r>
            <a:r>
              <a:rPr sz="2000" spc="-5" dirty="0">
                <a:latin typeface="Times New Roman"/>
                <a:cs typeface="Times New Roman"/>
              </a:rPr>
              <a:t>les salariés sur le site en </a:t>
            </a:r>
            <a:r>
              <a:rPr sz="2000" spc="-10" dirty="0">
                <a:latin typeface="Times New Roman"/>
                <a:cs typeface="Times New Roman"/>
              </a:rPr>
              <a:t>question  </a:t>
            </a:r>
            <a:r>
              <a:rPr sz="2000" dirty="0">
                <a:latin typeface="Times New Roman"/>
                <a:cs typeface="Times New Roman"/>
              </a:rPr>
              <a:t>9 </a:t>
            </a:r>
            <a:r>
              <a:rPr sz="2000" spc="5" dirty="0">
                <a:latin typeface="Times New Roman"/>
                <a:cs typeface="Times New Roman"/>
              </a:rPr>
              <a:t>000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Dh</a:t>
            </a:r>
            <a:endParaRPr sz="2000">
              <a:latin typeface="Times New Roman"/>
              <a:cs typeface="Times New Roman"/>
            </a:endParaRPr>
          </a:p>
          <a:p>
            <a:pPr marL="7493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Le site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été </a:t>
            </a:r>
            <a:r>
              <a:rPr sz="2000" dirty="0">
                <a:latin typeface="Times New Roman"/>
                <a:cs typeface="Times New Roman"/>
              </a:rPr>
              <a:t>opérationnel </a:t>
            </a:r>
            <a:r>
              <a:rPr sz="2000" spc="-5" dirty="0">
                <a:latin typeface="Times New Roman"/>
                <a:cs typeface="Times New Roman"/>
              </a:rPr>
              <a:t>le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04/03/N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u="heavy" spc="-20" dirty="0">
                <a:solidFill>
                  <a:srgbClr val="FF3200"/>
                </a:solidFill>
                <a:uFill>
                  <a:solidFill>
                    <a:srgbClr val="FF3200"/>
                  </a:solidFill>
                </a:uFill>
                <a:latin typeface="Times New Roman"/>
                <a:cs typeface="Times New Roman"/>
              </a:rPr>
              <a:t>Travail </a:t>
            </a:r>
            <a:r>
              <a:rPr sz="2000" b="1" u="heavy" dirty="0">
                <a:solidFill>
                  <a:srgbClr val="FF3200"/>
                </a:solidFill>
                <a:uFill>
                  <a:solidFill>
                    <a:srgbClr val="FF3200"/>
                  </a:solidFill>
                </a:uFill>
                <a:latin typeface="Times New Roman"/>
                <a:cs typeface="Times New Roman"/>
              </a:rPr>
              <a:t>à</a:t>
            </a:r>
            <a:r>
              <a:rPr sz="2000" b="1" u="heavy" spc="-40" dirty="0">
                <a:solidFill>
                  <a:srgbClr val="FF3200"/>
                </a:solidFill>
                <a:uFill>
                  <a:solidFill>
                    <a:srgbClr val="FF32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10" dirty="0">
                <a:solidFill>
                  <a:srgbClr val="FF3200"/>
                </a:solidFill>
                <a:uFill>
                  <a:solidFill>
                    <a:srgbClr val="FF3200"/>
                  </a:solidFill>
                </a:uFill>
                <a:latin typeface="Times New Roman"/>
                <a:cs typeface="Times New Roman"/>
              </a:rPr>
              <a:t>faire:</a:t>
            </a:r>
            <a:endParaRPr sz="2000">
              <a:latin typeface="Times New Roman"/>
              <a:cs typeface="Times New Roman"/>
            </a:endParaRPr>
          </a:p>
          <a:p>
            <a:pPr marL="12700" marR="2870200">
              <a:lnSpc>
                <a:spcPct val="102499"/>
              </a:lnSpc>
            </a:pPr>
            <a:r>
              <a:rPr sz="2000" dirty="0">
                <a:latin typeface="Times New Roman"/>
                <a:cs typeface="Times New Roman"/>
              </a:rPr>
              <a:t>1/ Passer </a:t>
            </a:r>
            <a:r>
              <a:rPr sz="2000" spc="-5" dirty="0">
                <a:latin typeface="Times New Roman"/>
                <a:cs typeface="Times New Roman"/>
              </a:rPr>
              <a:t>les écritures relatives </a:t>
            </a:r>
            <a:r>
              <a:rPr sz="2000" dirty="0">
                <a:latin typeface="Times New Roman"/>
                <a:cs typeface="Times New Roman"/>
              </a:rPr>
              <a:t>à </a:t>
            </a:r>
            <a:r>
              <a:rPr sz="2000" spc="-5" dirty="0">
                <a:latin typeface="Times New Roman"/>
                <a:cs typeface="Times New Roman"/>
              </a:rPr>
              <a:t>ce logiciel au </a:t>
            </a:r>
            <a:r>
              <a:rPr sz="2000" dirty="0">
                <a:latin typeface="Times New Roman"/>
                <a:cs typeface="Times New Roman"/>
              </a:rPr>
              <a:t>31/12/N-1  2/ Passer </a:t>
            </a:r>
            <a:r>
              <a:rPr sz="2000" spc="-5" dirty="0">
                <a:latin typeface="Times New Roman"/>
                <a:cs typeface="Times New Roman"/>
              </a:rPr>
              <a:t>les écritures relatives </a:t>
            </a:r>
            <a:r>
              <a:rPr sz="2000" dirty="0">
                <a:latin typeface="Times New Roman"/>
                <a:cs typeface="Times New Roman"/>
              </a:rPr>
              <a:t>à </a:t>
            </a:r>
            <a:r>
              <a:rPr sz="2000" spc="-5" dirty="0">
                <a:latin typeface="Times New Roman"/>
                <a:cs typeface="Times New Roman"/>
              </a:rPr>
              <a:t>ce logiciel au</a:t>
            </a:r>
            <a:r>
              <a:rPr sz="2000" spc="-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31/12/N</a:t>
            </a:r>
            <a:endParaRPr sz="2000">
              <a:latin typeface="Times New Roman"/>
              <a:cs typeface="Times New Roman"/>
            </a:endParaRPr>
          </a:p>
          <a:p>
            <a:pPr marL="582295">
              <a:lnSpc>
                <a:spcPct val="100000"/>
              </a:lnSpc>
              <a:spcBef>
                <a:spcPts val="60"/>
              </a:spcBef>
              <a:tabLst>
                <a:tab pos="2891155" algn="l"/>
              </a:tabLst>
            </a:pPr>
            <a:r>
              <a:rPr sz="2000" dirty="0">
                <a:latin typeface="Times New Roman"/>
                <a:cs typeface="Times New Roman"/>
              </a:rPr>
              <a:t>(Durée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d’utilisation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	ans </a:t>
            </a:r>
            <a:r>
              <a:rPr sz="2000" spc="-5" dirty="0">
                <a:latin typeface="Times New Roman"/>
                <a:cs typeface="Times New Roman"/>
              </a:rPr>
              <a:t>et </a:t>
            </a:r>
            <a:r>
              <a:rPr sz="2000" dirty="0">
                <a:latin typeface="Times New Roman"/>
                <a:cs typeface="Times New Roman"/>
              </a:rPr>
              <a:t>8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mois)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F94157-A056-93DE-C0A3-647C513AF3E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79</a:t>
            </a:fld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7327" y="563879"/>
            <a:ext cx="8859011" cy="1461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01528" y="947419"/>
            <a:ext cx="368554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u="heavy" spc="-5" dirty="0">
                <a:uFill>
                  <a:solidFill>
                    <a:srgbClr val="000000"/>
                  </a:solidFill>
                </a:uFill>
              </a:rPr>
              <a:t>Mise en place </a:t>
            </a:r>
            <a:r>
              <a:rPr sz="2900" u="heavy" dirty="0">
                <a:uFill>
                  <a:solidFill>
                    <a:srgbClr val="000000"/>
                  </a:solidFill>
                </a:uFill>
              </a:rPr>
              <a:t>des</a:t>
            </a:r>
            <a:r>
              <a:rPr sz="2900" u="heavy" spc="-9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900" u="heavy" dirty="0">
                <a:uFill>
                  <a:solidFill>
                    <a:srgbClr val="000000"/>
                  </a:solidFill>
                </a:uFill>
              </a:rPr>
              <a:t>IFRS</a:t>
            </a:r>
            <a:endParaRPr sz="2900"/>
          </a:p>
        </p:txBody>
      </p:sp>
      <p:sp>
        <p:nvSpPr>
          <p:cNvPr id="4" name="object 4"/>
          <p:cNvSpPr/>
          <p:nvPr/>
        </p:nvSpPr>
        <p:spPr>
          <a:xfrm>
            <a:off x="774073" y="3777996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0" y="3428999"/>
                </a:lnTo>
                <a:lnTo>
                  <a:pt x="9143999" y="3428999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04272" y="2229103"/>
            <a:ext cx="8485505" cy="4384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A partir </a:t>
            </a:r>
            <a:r>
              <a:rPr sz="2200" dirty="0">
                <a:latin typeface="Times New Roman"/>
                <a:cs typeface="Times New Roman"/>
              </a:rPr>
              <a:t>du </a:t>
            </a:r>
            <a:r>
              <a:rPr sz="2200" spc="-5" dirty="0">
                <a:latin typeface="Times New Roman"/>
                <a:cs typeface="Times New Roman"/>
              </a:rPr>
              <a:t>1er janvier 2005, des </a:t>
            </a:r>
            <a:r>
              <a:rPr sz="2200" spc="-10" dirty="0">
                <a:latin typeface="Times New Roman"/>
                <a:cs typeface="Times New Roman"/>
              </a:rPr>
              <a:t>sociétés </a:t>
            </a:r>
            <a:r>
              <a:rPr sz="2200" spc="-5" dirty="0">
                <a:latin typeface="Times New Roman"/>
                <a:cs typeface="Times New Roman"/>
              </a:rPr>
              <a:t>européennes cotées, et </a:t>
            </a:r>
            <a:r>
              <a:rPr sz="2200" dirty="0">
                <a:latin typeface="Times New Roman"/>
                <a:cs typeface="Times New Roman"/>
              </a:rPr>
              <a:t>par  </a:t>
            </a:r>
            <a:r>
              <a:rPr sz="2200" spc="-5" dirty="0">
                <a:latin typeface="Times New Roman"/>
                <a:cs typeface="Times New Roman"/>
              </a:rPr>
              <a:t>extension leurs filiales, se sont conformées à l’application des normes  comptables internationales IAS/IFRS et à partir </a:t>
            </a:r>
            <a:r>
              <a:rPr sz="2200" dirty="0">
                <a:latin typeface="Times New Roman"/>
                <a:cs typeface="Times New Roman"/>
              </a:rPr>
              <a:t>de </a:t>
            </a:r>
            <a:r>
              <a:rPr sz="2200" spc="-5" dirty="0">
                <a:latin typeface="Times New Roman"/>
                <a:cs typeface="Times New Roman"/>
              </a:rPr>
              <a:t>2008 </a:t>
            </a:r>
            <a:r>
              <a:rPr sz="2200" dirty="0">
                <a:latin typeface="Times New Roman"/>
                <a:cs typeface="Times New Roman"/>
              </a:rPr>
              <a:t>pour </a:t>
            </a:r>
            <a:r>
              <a:rPr sz="2200" spc="-5" dirty="0">
                <a:latin typeface="Times New Roman"/>
                <a:cs typeface="Times New Roman"/>
              </a:rPr>
              <a:t>les  établissements et entreprises publiques </a:t>
            </a:r>
            <a:r>
              <a:rPr sz="2200" dirty="0">
                <a:latin typeface="Times New Roman"/>
                <a:cs typeface="Times New Roman"/>
              </a:rPr>
              <a:t>ayant opté </a:t>
            </a:r>
            <a:r>
              <a:rPr sz="2200" spc="-5" dirty="0">
                <a:latin typeface="Times New Roman"/>
                <a:cs typeface="Times New Roman"/>
              </a:rPr>
              <a:t>pour la publication </a:t>
            </a:r>
            <a:r>
              <a:rPr sz="2200" dirty="0">
                <a:latin typeface="Times New Roman"/>
                <a:cs typeface="Times New Roman"/>
              </a:rPr>
              <a:t>de  </a:t>
            </a:r>
            <a:r>
              <a:rPr sz="2200" spc="-5" dirty="0">
                <a:latin typeface="Times New Roman"/>
                <a:cs typeface="Times New Roman"/>
              </a:rPr>
              <a:t>leurs états financiers consolidés au format IFRS. Il </a:t>
            </a:r>
            <a:r>
              <a:rPr sz="2200" spc="-10" dirty="0">
                <a:latin typeface="Times New Roman"/>
                <a:cs typeface="Times New Roman"/>
              </a:rPr>
              <a:t>en </a:t>
            </a:r>
            <a:r>
              <a:rPr sz="2200" spc="-5" dirty="0">
                <a:latin typeface="Times New Roman"/>
                <a:cs typeface="Times New Roman"/>
              </a:rPr>
              <a:t>est </a:t>
            </a:r>
            <a:r>
              <a:rPr sz="2200" dirty="0">
                <a:latin typeface="Times New Roman"/>
                <a:cs typeface="Times New Roman"/>
              </a:rPr>
              <a:t>de </a:t>
            </a:r>
            <a:r>
              <a:rPr sz="2200" spc="-5" dirty="0">
                <a:latin typeface="Times New Roman"/>
                <a:cs typeface="Times New Roman"/>
              </a:rPr>
              <a:t>même à partir  </a:t>
            </a:r>
            <a:r>
              <a:rPr sz="2200" dirty="0">
                <a:latin typeface="Times New Roman"/>
                <a:cs typeface="Times New Roman"/>
              </a:rPr>
              <a:t>de 2007 pour </a:t>
            </a:r>
            <a:r>
              <a:rPr sz="2200" spc="-5" dirty="0">
                <a:latin typeface="Times New Roman"/>
                <a:cs typeface="Times New Roman"/>
              </a:rPr>
              <a:t>les sociétés marocaines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cotées.</a:t>
            </a:r>
            <a:endParaRPr sz="2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A partir </a:t>
            </a:r>
            <a:r>
              <a:rPr sz="2200" dirty="0">
                <a:latin typeface="Times New Roman"/>
                <a:cs typeface="Times New Roman"/>
              </a:rPr>
              <a:t>de </a:t>
            </a:r>
            <a:r>
              <a:rPr sz="2200" b="1" dirty="0">
                <a:latin typeface="Times New Roman"/>
                <a:cs typeface="Times New Roman"/>
              </a:rPr>
              <a:t>2008</a:t>
            </a:r>
            <a:r>
              <a:rPr sz="2200" dirty="0">
                <a:latin typeface="Times New Roman"/>
                <a:cs typeface="Times New Roman"/>
              </a:rPr>
              <a:t>, </a:t>
            </a:r>
            <a:r>
              <a:rPr sz="2200" spc="-5" dirty="0">
                <a:latin typeface="Times New Roman"/>
                <a:cs typeface="Times New Roman"/>
              </a:rPr>
              <a:t>les banques marocaines se sont, </a:t>
            </a:r>
            <a:r>
              <a:rPr sz="2200" spc="-10" dirty="0">
                <a:latin typeface="Times New Roman"/>
                <a:cs typeface="Times New Roman"/>
              </a:rPr>
              <a:t>également, </a:t>
            </a:r>
            <a:r>
              <a:rPr sz="2200" spc="-5" dirty="0">
                <a:latin typeface="Times New Roman"/>
                <a:cs typeface="Times New Roman"/>
              </a:rPr>
              <a:t>conformées  aux normes IFRS. Ce nouveau référentiel, commun et consensuel  permettra d’harmoniser la présentation des états financiers, quel que soit le  </a:t>
            </a:r>
            <a:r>
              <a:rPr sz="2200" dirty="0">
                <a:latin typeface="Times New Roman"/>
                <a:cs typeface="Times New Roman"/>
              </a:rPr>
              <a:t>pays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émetteur.</a:t>
            </a:r>
            <a:endParaRPr sz="22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La mise en place des normes IFRS est </a:t>
            </a:r>
            <a:r>
              <a:rPr sz="2200" dirty="0">
                <a:latin typeface="Times New Roman"/>
                <a:cs typeface="Times New Roman"/>
              </a:rPr>
              <a:t>une </a:t>
            </a:r>
            <a:r>
              <a:rPr sz="2200" spc="-5" dirty="0">
                <a:latin typeface="Times New Roman"/>
                <a:cs typeface="Times New Roman"/>
              </a:rPr>
              <a:t>révolution culturelle majeure,  impactant </a:t>
            </a:r>
            <a:r>
              <a:rPr sz="2200" dirty="0">
                <a:latin typeface="Times New Roman"/>
                <a:cs typeface="Times New Roman"/>
              </a:rPr>
              <a:t>non </a:t>
            </a:r>
            <a:r>
              <a:rPr sz="2200" spc="-5" dirty="0">
                <a:latin typeface="Times New Roman"/>
                <a:cs typeface="Times New Roman"/>
              </a:rPr>
              <a:t>seulement les états financiers des entreprises, </a:t>
            </a:r>
            <a:r>
              <a:rPr sz="2200" spc="-10" dirty="0">
                <a:latin typeface="Times New Roman"/>
                <a:cs typeface="Times New Roman"/>
              </a:rPr>
              <a:t>mais  également </a:t>
            </a:r>
            <a:r>
              <a:rPr sz="2200" spc="-5" dirty="0">
                <a:latin typeface="Times New Roman"/>
                <a:cs typeface="Times New Roman"/>
              </a:rPr>
              <a:t>leurs organisations (système d’information,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formation,….)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48DA4A-1169-9EB8-1F10-D757A85B141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</a:t>
            </a:fld>
            <a:endParaRPr lang="fr-FR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10530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32877" y="729487"/>
            <a:ext cx="78822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65" dirty="0">
                <a:latin typeface="Arial"/>
                <a:cs typeface="Arial"/>
              </a:rPr>
              <a:t>Evaluation </a:t>
            </a:r>
            <a:r>
              <a:rPr sz="2200" spc="-155" dirty="0">
                <a:latin typeface="Arial"/>
                <a:cs typeface="Arial"/>
              </a:rPr>
              <a:t>postérieures </a:t>
            </a:r>
            <a:r>
              <a:rPr sz="2200" spc="-140" dirty="0">
                <a:latin typeface="Arial"/>
                <a:cs typeface="Arial"/>
              </a:rPr>
              <a:t>à </a:t>
            </a:r>
            <a:r>
              <a:rPr sz="2200" spc="-114" dirty="0">
                <a:latin typeface="Arial"/>
                <a:cs typeface="Arial"/>
              </a:rPr>
              <a:t>l’entrée </a:t>
            </a:r>
            <a:r>
              <a:rPr sz="2200" spc="-145" dirty="0">
                <a:latin typeface="Arial"/>
                <a:cs typeface="Arial"/>
              </a:rPr>
              <a:t>d’une </a:t>
            </a:r>
            <a:r>
              <a:rPr sz="2200" spc="-135" dirty="0">
                <a:latin typeface="Arial"/>
                <a:cs typeface="Arial"/>
              </a:rPr>
              <a:t>immobilisation</a:t>
            </a:r>
            <a:r>
              <a:rPr sz="2200" spc="200" dirty="0">
                <a:latin typeface="Arial"/>
                <a:cs typeface="Arial"/>
              </a:rPr>
              <a:t> </a:t>
            </a:r>
            <a:r>
              <a:rPr sz="2200" spc="-140" dirty="0">
                <a:latin typeface="Arial"/>
                <a:cs typeface="Arial"/>
              </a:rPr>
              <a:t>incorporelle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47878" y="2122932"/>
            <a:ext cx="4089400" cy="739140"/>
            <a:chOff x="3047878" y="2122932"/>
            <a:chExt cx="4089400" cy="739140"/>
          </a:xfrm>
        </p:grpSpPr>
        <p:sp>
          <p:nvSpPr>
            <p:cNvPr id="5" name="object 5"/>
            <p:cNvSpPr/>
            <p:nvPr/>
          </p:nvSpPr>
          <p:spPr>
            <a:xfrm>
              <a:off x="3060070" y="2135124"/>
              <a:ext cx="4072254" cy="715010"/>
            </a:xfrm>
            <a:custGeom>
              <a:avLst/>
              <a:gdLst/>
              <a:ahLst/>
              <a:cxnLst/>
              <a:rect l="l" t="t" r="r" b="b"/>
              <a:pathLst>
                <a:path w="4072254" h="715010">
                  <a:moveTo>
                    <a:pt x="4072128" y="358140"/>
                  </a:moveTo>
                  <a:lnTo>
                    <a:pt x="4070724" y="344692"/>
                  </a:lnTo>
                  <a:lnTo>
                    <a:pt x="4066544" y="331371"/>
                  </a:lnTo>
                  <a:lnTo>
                    <a:pt x="4037846" y="292253"/>
                  </a:lnTo>
                  <a:lnTo>
                    <a:pt x="4005739" y="266966"/>
                  </a:lnTo>
                  <a:lnTo>
                    <a:pt x="3963711" y="242391"/>
                  </a:lnTo>
                  <a:lnTo>
                    <a:pt x="3912155" y="218598"/>
                  </a:lnTo>
                  <a:lnTo>
                    <a:pt x="3851465" y="195655"/>
                  </a:lnTo>
                  <a:lnTo>
                    <a:pt x="3782033" y="173631"/>
                  </a:lnTo>
                  <a:lnTo>
                    <a:pt x="3744162" y="162985"/>
                  </a:lnTo>
                  <a:lnTo>
                    <a:pt x="3704253" y="152595"/>
                  </a:lnTo>
                  <a:lnTo>
                    <a:pt x="3662356" y="142468"/>
                  </a:lnTo>
                  <a:lnTo>
                    <a:pt x="3618519" y="132614"/>
                  </a:lnTo>
                  <a:lnTo>
                    <a:pt x="3572791" y="123042"/>
                  </a:lnTo>
                  <a:lnTo>
                    <a:pt x="3525223" y="113759"/>
                  </a:lnTo>
                  <a:lnTo>
                    <a:pt x="3475863" y="104775"/>
                  </a:lnTo>
                  <a:lnTo>
                    <a:pt x="3424759" y="96097"/>
                  </a:lnTo>
                  <a:lnTo>
                    <a:pt x="3371962" y="87735"/>
                  </a:lnTo>
                  <a:lnTo>
                    <a:pt x="3317521" y="79698"/>
                  </a:lnTo>
                  <a:lnTo>
                    <a:pt x="3261484" y="71993"/>
                  </a:lnTo>
                  <a:lnTo>
                    <a:pt x="3203901" y="64630"/>
                  </a:lnTo>
                  <a:lnTo>
                    <a:pt x="3144821" y="57616"/>
                  </a:lnTo>
                  <a:lnTo>
                    <a:pt x="3084293" y="50961"/>
                  </a:lnTo>
                  <a:lnTo>
                    <a:pt x="3022367" y="44673"/>
                  </a:lnTo>
                  <a:lnTo>
                    <a:pt x="2959091" y="38761"/>
                  </a:lnTo>
                  <a:lnTo>
                    <a:pt x="2894514" y="33233"/>
                  </a:lnTo>
                  <a:lnTo>
                    <a:pt x="2828686" y="28098"/>
                  </a:lnTo>
                  <a:lnTo>
                    <a:pt x="2761657" y="23365"/>
                  </a:lnTo>
                  <a:lnTo>
                    <a:pt x="2693474" y="19041"/>
                  </a:lnTo>
                  <a:lnTo>
                    <a:pt x="2624188" y="15136"/>
                  </a:lnTo>
                  <a:lnTo>
                    <a:pt x="2553847" y="11659"/>
                  </a:lnTo>
                  <a:lnTo>
                    <a:pt x="2482501" y="8617"/>
                  </a:lnTo>
                  <a:lnTo>
                    <a:pt x="2410198" y="6020"/>
                  </a:lnTo>
                  <a:lnTo>
                    <a:pt x="2336989" y="3875"/>
                  </a:lnTo>
                  <a:lnTo>
                    <a:pt x="2262921" y="2193"/>
                  </a:lnTo>
                  <a:lnTo>
                    <a:pt x="2188045" y="980"/>
                  </a:lnTo>
                  <a:lnTo>
                    <a:pt x="2112410" y="246"/>
                  </a:lnTo>
                  <a:lnTo>
                    <a:pt x="2036064" y="0"/>
                  </a:lnTo>
                  <a:lnTo>
                    <a:pt x="1959817" y="246"/>
                  </a:lnTo>
                  <a:lnTo>
                    <a:pt x="1884271" y="980"/>
                  </a:lnTo>
                  <a:lnTo>
                    <a:pt x="1809476" y="2193"/>
                  </a:lnTo>
                  <a:lnTo>
                    <a:pt x="1735482" y="3875"/>
                  </a:lnTo>
                  <a:lnTo>
                    <a:pt x="1662337" y="6020"/>
                  </a:lnTo>
                  <a:lnTo>
                    <a:pt x="1590091" y="8617"/>
                  </a:lnTo>
                  <a:lnTo>
                    <a:pt x="1518794" y="11659"/>
                  </a:lnTo>
                  <a:lnTo>
                    <a:pt x="1448496" y="15136"/>
                  </a:lnTo>
                  <a:lnTo>
                    <a:pt x="1379245" y="19041"/>
                  </a:lnTo>
                  <a:lnTo>
                    <a:pt x="1311091" y="23365"/>
                  </a:lnTo>
                  <a:lnTo>
                    <a:pt x="1244084" y="28098"/>
                  </a:lnTo>
                  <a:lnTo>
                    <a:pt x="1178273" y="33233"/>
                  </a:lnTo>
                  <a:lnTo>
                    <a:pt x="1113707" y="38761"/>
                  </a:lnTo>
                  <a:lnTo>
                    <a:pt x="1050437" y="44673"/>
                  </a:lnTo>
                  <a:lnTo>
                    <a:pt x="988511" y="50961"/>
                  </a:lnTo>
                  <a:lnTo>
                    <a:pt x="927979" y="57616"/>
                  </a:lnTo>
                  <a:lnTo>
                    <a:pt x="868891" y="64630"/>
                  </a:lnTo>
                  <a:lnTo>
                    <a:pt x="811296" y="71993"/>
                  </a:lnTo>
                  <a:lnTo>
                    <a:pt x="755244" y="79698"/>
                  </a:lnTo>
                  <a:lnTo>
                    <a:pt x="700783" y="87735"/>
                  </a:lnTo>
                  <a:lnTo>
                    <a:pt x="647964" y="96097"/>
                  </a:lnTo>
                  <a:lnTo>
                    <a:pt x="596836" y="104775"/>
                  </a:lnTo>
                  <a:lnTo>
                    <a:pt x="547448" y="113759"/>
                  </a:lnTo>
                  <a:lnTo>
                    <a:pt x="499851" y="123042"/>
                  </a:lnTo>
                  <a:lnTo>
                    <a:pt x="454093" y="132614"/>
                  </a:lnTo>
                  <a:lnTo>
                    <a:pt x="410224" y="142468"/>
                  </a:lnTo>
                  <a:lnTo>
                    <a:pt x="368293" y="152595"/>
                  </a:lnTo>
                  <a:lnTo>
                    <a:pt x="328350" y="162985"/>
                  </a:lnTo>
                  <a:lnTo>
                    <a:pt x="290444" y="173631"/>
                  </a:lnTo>
                  <a:lnTo>
                    <a:pt x="220944" y="195655"/>
                  </a:lnTo>
                  <a:lnTo>
                    <a:pt x="160186" y="218598"/>
                  </a:lnTo>
                  <a:lnTo>
                    <a:pt x="108568" y="242391"/>
                  </a:lnTo>
                  <a:lnTo>
                    <a:pt x="66485" y="266966"/>
                  </a:lnTo>
                  <a:lnTo>
                    <a:pt x="34333" y="292253"/>
                  </a:lnTo>
                  <a:lnTo>
                    <a:pt x="5592" y="331371"/>
                  </a:lnTo>
                  <a:lnTo>
                    <a:pt x="0" y="358140"/>
                  </a:lnTo>
                  <a:lnTo>
                    <a:pt x="1406" y="371486"/>
                  </a:lnTo>
                  <a:lnTo>
                    <a:pt x="22105" y="410757"/>
                  </a:lnTo>
                  <a:lnTo>
                    <a:pt x="66485" y="448695"/>
                  </a:lnTo>
                  <a:lnTo>
                    <a:pt x="108568" y="473131"/>
                  </a:lnTo>
                  <a:lnTo>
                    <a:pt x="160186" y="496800"/>
                  </a:lnTo>
                  <a:lnTo>
                    <a:pt x="220944" y="519633"/>
                  </a:lnTo>
                  <a:lnTo>
                    <a:pt x="290444" y="541560"/>
                  </a:lnTo>
                  <a:lnTo>
                    <a:pt x="328350" y="552163"/>
                  </a:lnTo>
                  <a:lnTo>
                    <a:pt x="368293" y="562513"/>
                  </a:lnTo>
                  <a:lnTo>
                    <a:pt x="410224" y="572601"/>
                  </a:lnTo>
                  <a:lnTo>
                    <a:pt x="454093" y="582420"/>
                  </a:lnTo>
                  <a:lnTo>
                    <a:pt x="499851" y="591961"/>
                  </a:lnTo>
                  <a:lnTo>
                    <a:pt x="547448" y="601214"/>
                  </a:lnTo>
                  <a:lnTo>
                    <a:pt x="596836" y="610171"/>
                  </a:lnTo>
                  <a:lnTo>
                    <a:pt x="647964" y="618824"/>
                  </a:lnTo>
                  <a:lnTo>
                    <a:pt x="700783" y="627163"/>
                  </a:lnTo>
                  <a:lnTo>
                    <a:pt x="755244" y="635180"/>
                  </a:lnTo>
                  <a:lnTo>
                    <a:pt x="811296" y="642866"/>
                  </a:lnTo>
                  <a:lnTo>
                    <a:pt x="868891" y="650213"/>
                  </a:lnTo>
                  <a:lnTo>
                    <a:pt x="927979" y="657212"/>
                  </a:lnTo>
                  <a:lnTo>
                    <a:pt x="988511" y="663854"/>
                  </a:lnTo>
                  <a:lnTo>
                    <a:pt x="1050437" y="670131"/>
                  </a:lnTo>
                  <a:lnTo>
                    <a:pt x="1113707" y="676033"/>
                  </a:lnTo>
                  <a:lnTo>
                    <a:pt x="1178273" y="681553"/>
                  </a:lnTo>
                  <a:lnTo>
                    <a:pt x="1244084" y="686681"/>
                  </a:lnTo>
                  <a:lnTo>
                    <a:pt x="1311091" y="691408"/>
                  </a:lnTo>
                  <a:lnTo>
                    <a:pt x="1379245" y="695727"/>
                  </a:lnTo>
                  <a:lnTo>
                    <a:pt x="1448496" y="699628"/>
                  </a:lnTo>
                  <a:lnTo>
                    <a:pt x="1518794" y="703102"/>
                  </a:lnTo>
                  <a:lnTo>
                    <a:pt x="1590091" y="706142"/>
                  </a:lnTo>
                  <a:lnTo>
                    <a:pt x="1662337" y="708738"/>
                  </a:lnTo>
                  <a:lnTo>
                    <a:pt x="1735482" y="710881"/>
                  </a:lnTo>
                  <a:lnTo>
                    <a:pt x="1809476" y="712563"/>
                  </a:lnTo>
                  <a:lnTo>
                    <a:pt x="1884271" y="713775"/>
                  </a:lnTo>
                  <a:lnTo>
                    <a:pt x="1959817" y="714509"/>
                  </a:lnTo>
                  <a:lnTo>
                    <a:pt x="2036064" y="714756"/>
                  </a:lnTo>
                  <a:lnTo>
                    <a:pt x="2112410" y="714509"/>
                  </a:lnTo>
                  <a:lnTo>
                    <a:pt x="2188045" y="713775"/>
                  </a:lnTo>
                  <a:lnTo>
                    <a:pt x="2262921" y="712563"/>
                  </a:lnTo>
                  <a:lnTo>
                    <a:pt x="2336989" y="710881"/>
                  </a:lnTo>
                  <a:lnTo>
                    <a:pt x="2410198" y="708738"/>
                  </a:lnTo>
                  <a:lnTo>
                    <a:pt x="2482501" y="706142"/>
                  </a:lnTo>
                  <a:lnTo>
                    <a:pt x="2553847" y="703102"/>
                  </a:lnTo>
                  <a:lnTo>
                    <a:pt x="2624188" y="699628"/>
                  </a:lnTo>
                  <a:lnTo>
                    <a:pt x="2693474" y="695727"/>
                  </a:lnTo>
                  <a:lnTo>
                    <a:pt x="2761657" y="691408"/>
                  </a:lnTo>
                  <a:lnTo>
                    <a:pt x="2828686" y="686681"/>
                  </a:lnTo>
                  <a:lnTo>
                    <a:pt x="2894514" y="681553"/>
                  </a:lnTo>
                  <a:lnTo>
                    <a:pt x="2959091" y="676033"/>
                  </a:lnTo>
                  <a:lnTo>
                    <a:pt x="3022367" y="670131"/>
                  </a:lnTo>
                  <a:lnTo>
                    <a:pt x="3084293" y="663854"/>
                  </a:lnTo>
                  <a:lnTo>
                    <a:pt x="3144821" y="657212"/>
                  </a:lnTo>
                  <a:lnTo>
                    <a:pt x="3203901" y="650213"/>
                  </a:lnTo>
                  <a:lnTo>
                    <a:pt x="3261484" y="642866"/>
                  </a:lnTo>
                  <a:lnTo>
                    <a:pt x="3317521" y="635180"/>
                  </a:lnTo>
                  <a:lnTo>
                    <a:pt x="3371962" y="627163"/>
                  </a:lnTo>
                  <a:lnTo>
                    <a:pt x="3424759" y="618824"/>
                  </a:lnTo>
                  <a:lnTo>
                    <a:pt x="3475863" y="610171"/>
                  </a:lnTo>
                  <a:lnTo>
                    <a:pt x="3525223" y="601214"/>
                  </a:lnTo>
                  <a:lnTo>
                    <a:pt x="3572791" y="591961"/>
                  </a:lnTo>
                  <a:lnTo>
                    <a:pt x="3618519" y="582420"/>
                  </a:lnTo>
                  <a:lnTo>
                    <a:pt x="3662356" y="572601"/>
                  </a:lnTo>
                  <a:lnTo>
                    <a:pt x="3704253" y="562513"/>
                  </a:lnTo>
                  <a:lnTo>
                    <a:pt x="3744162" y="552163"/>
                  </a:lnTo>
                  <a:lnTo>
                    <a:pt x="3782033" y="541560"/>
                  </a:lnTo>
                  <a:lnTo>
                    <a:pt x="3851465" y="519633"/>
                  </a:lnTo>
                  <a:lnTo>
                    <a:pt x="3912155" y="496800"/>
                  </a:lnTo>
                  <a:lnTo>
                    <a:pt x="3963711" y="473131"/>
                  </a:lnTo>
                  <a:lnTo>
                    <a:pt x="4005739" y="448695"/>
                  </a:lnTo>
                  <a:lnTo>
                    <a:pt x="4037846" y="423563"/>
                  </a:lnTo>
                  <a:lnTo>
                    <a:pt x="4066544" y="384710"/>
                  </a:lnTo>
                  <a:lnTo>
                    <a:pt x="4070724" y="371486"/>
                  </a:lnTo>
                  <a:lnTo>
                    <a:pt x="4072128" y="35814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47878" y="2122932"/>
              <a:ext cx="4089400" cy="739140"/>
            </a:xfrm>
            <a:custGeom>
              <a:avLst/>
              <a:gdLst/>
              <a:ahLst/>
              <a:cxnLst/>
              <a:rect l="l" t="t" r="r" b="b"/>
              <a:pathLst>
                <a:path w="4089400" h="739139">
                  <a:moveTo>
                    <a:pt x="25400" y="431292"/>
                  </a:moveTo>
                  <a:lnTo>
                    <a:pt x="25400" y="307848"/>
                  </a:lnTo>
                  <a:lnTo>
                    <a:pt x="12700" y="326136"/>
                  </a:lnTo>
                  <a:lnTo>
                    <a:pt x="0" y="326136"/>
                  </a:lnTo>
                  <a:lnTo>
                    <a:pt x="0" y="413004"/>
                  </a:lnTo>
                  <a:lnTo>
                    <a:pt x="12700" y="414528"/>
                  </a:lnTo>
                  <a:lnTo>
                    <a:pt x="25400" y="431292"/>
                  </a:lnTo>
                  <a:close/>
                </a:path>
                <a:path w="4089400" h="739139">
                  <a:moveTo>
                    <a:pt x="4064000" y="341376"/>
                  </a:moveTo>
                  <a:lnTo>
                    <a:pt x="4064000" y="306324"/>
                  </a:lnTo>
                  <a:lnTo>
                    <a:pt x="4038600" y="288036"/>
                  </a:lnTo>
                  <a:lnTo>
                    <a:pt x="4025900" y="269748"/>
                  </a:lnTo>
                  <a:lnTo>
                    <a:pt x="3987800" y="252984"/>
                  </a:lnTo>
                  <a:lnTo>
                    <a:pt x="3962400" y="236220"/>
                  </a:lnTo>
                  <a:lnTo>
                    <a:pt x="3886200" y="202692"/>
                  </a:lnTo>
                  <a:lnTo>
                    <a:pt x="3784600" y="172212"/>
                  </a:lnTo>
                  <a:lnTo>
                    <a:pt x="3733800" y="158496"/>
                  </a:lnTo>
                  <a:lnTo>
                    <a:pt x="3683000" y="143256"/>
                  </a:lnTo>
                  <a:lnTo>
                    <a:pt x="3619500" y="129540"/>
                  </a:lnTo>
                  <a:lnTo>
                    <a:pt x="3556000" y="117348"/>
                  </a:lnTo>
                  <a:lnTo>
                    <a:pt x="3479800" y="105156"/>
                  </a:lnTo>
                  <a:lnTo>
                    <a:pt x="3416300" y="92964"/>
                  </a:lnTo>
                  <a:lnTo>
                    <a:pt x="3187700" y="60960"/>
                  </a:lnTo>
                  <a:lnTo>
                    <a:pt x="3009900" y="42672"/>
                  </a:lnTo>
                  <a:lnTo>
                    <a:pt x="2832100" y="27432"/>
                  </a:lnTo>
                  <a:lnTo>
                    <a:pt x="2743200" y="21336"/>
                  </a:lnTo>
                  <a:lnTo>
                    <a:pt x="2654300" y="16764"/>
                  </a:lnTo>
                  <a:lnTo>
                    <a:pt x="2552700" y="10668"/>
                  </a:lnTo>
                  <a:lnTo>
                    <a:pt x="2247900" y="1524"/>
                  </a:lnTo>
                  <a:lnTo>
                    <a:pt x="2044700" y="0"/>
                  </a:lnTo>
                  <a:lnTo>
                    <a:pt x="1828800" y="1524"/>
                  </a:lnTo>
                  <a:lnTo>
                    <a:pt x="1625600" y="7620"/>
                  </a:lnTo>
                  <a:lnTo>
                    <a:pt x="1536700" y="10668"/>
                  </a:lnTo>
                  <a:lnTo>
                    <a:pt x="1435100" y="16764"/>
                  </a:lnTo>
                  <a:lnTo>
                    <a:pt x="1346200" y="21336"/>
                  </a:lnTo>
                  <a:lnTo>
                    <a:pt x="1244600" y="27432"/>
                  </a:lnTo>
                  <a:lnTo>
                    <a:pt x="1066800" y="42672"/>
                  </a:lnTo>
                  <a:lnTo>
                    <a:pt x="990600" y="51816"/>
                  </a:lnTo>
                  <a:lnTo>
                    <a:pt x="901700" y="60960"/>
                  </a:lnTo>
                  <a:lnTo>
                    <a:pt x="673100" y="92964"/>
                  </a:lnTo>
                  <a:lnTo>
                    <a:pt x="596900" y="105156"/>
                  </a:lnTo>
                  <a:lnTo>
                    <a:pt x="533400" y="117348"/>
                  </a:lnTo>
                  <a:lnTo>
                    <a:pt x="469900" y="131064"/>
                  </a:lnTo>
                  <a:lnTo>
                    <a:pt x="406400" y="143256"/>
                  </a:lnTo>
                  <a:lnTo>
                    <a:pt x="355600" y="158496"/>
                  </a:lnTo>
                  <a:lnTo>
                    <a:pt x="292100" y="172212"/>
                  </a:lnTo>
                  <a:lnTo>
                    <a:pt x="254000" y="187452"/>
                  </a:lnTo>
                  <a:lnTo>
                    <a:pt x="203200" y="202692"/>
                  </a:lnTo>
                  <a:lnTo>
                    <a:pt x="88900" y="252984"/>
                  </a:lnTo>
                  <a:lnTo>
                    <a:pt x="38100" y="289560"/>
                  </a:lnTo>
                  <a:lnTo>
                    <a:pt x="25400" y="306324"/>
                  </a:lnTo>
                  <a:lnTo>
                    <a:pt x="25400" y="341376"/>
                  </a:lnTo>
                  <a:lnTo>
                    <a:pt x="38100" y="323088"/>
                  </a:lnTo>
                  <a:lnTo>
                    <a:pt x="38100" y="324612"/>
                  </a:lnTo>
                  <a:lnTo>
                    <a:pt x="63500" y="306324"/>
                  </a:lnTo>
                  <a:lnTo>
                    <a:pt x="76200" y="291084"/>
                  </a:lnTo>
                  <a:lnTo>
                    <a:pt x="101600" y="274320"/>
                  </a:lnTo>
                  <a:lnTo>
                    <a:pt x="139700" y="259080"/>
                  </a:lnTo>
                  <a:lnTo>
                    <a:pt x="177800" y="242316"/>
                  </a:lnTo>
                  <a:lnTo>
                    <a:pt x="254000" y="211836"/>
                  </a:lnTo>
                  <a:lnTo>
                    <a:pt x="304800" y="196596"/>
                  </a:lnTo>
                  <a:lnTo>
                    <a:pt x="355600" y="182880"/>
                  </a:lnTo>
                  <a:lnTo>
                    <a:pt x="419100" y="169164"/>
                  </a:lnTo>
                  <a:lnTo>
                    <a:pt x="469900" y="155448"/>
                  </a:lnTo>
                  <a:lnTo>
                    <a:pt x="533400" y="141732"/>
                  </a:lnTo>
                  <a:lnTo>
                    <a:pt x="609600" y="129540"/>
                  </a:lnTo>
                  <a:lnTo>
                    <a:pt x="673100" y="117348"/>
                  </a:lnTo>
                  <a:lnTo>
                    <a:pt x="825500" y="96012"/>
                  </a:lnTo>
                  <a:lnTo>
                    <a:pt x="901700" y="86868"/>
                  </a:lnTo>
                  <a:lnTo>
                    <a:pt x="990600" y="77724"/>
                  </a:lnTo>
                  <a:lnTo>
                    <a:pt x="1066800" y="68580"/>
                  </a:lnTo>
                  <a:lnTo>
                    <a:pt x="1244600" y="53340"/>
                  </a:lnTo>
                  <a:lnTo>
                    <a:pt x="1346200" y="47244"/>
                  </a:lnTo>
                  <a:lnTo>
                    <a:pt x="1435100" y="41148"/>
                  </a:lnTo>
                  <a:lnTo>
                    <a:pt x="1536700" y="36576"/>
                  </a:lnTo>
                  <a:lnTo>
                    <a:pt x="1625600" y="32004"/>
                  </a:lnTo>
                  <a:lnTo>
                    <a:pt x="1727200" y="28956"/>
                  </a:lnTo>
                  <a:lnTo>
                    <a:pt x="1828800" y="27432"/>
                  </a:lnTo>
                  <a:lnTo>
                    <a:pt x="2044700" y="25908"/>
                  </a:lnTo>
                  <a:lnTo>
                    <a:pt x="2247900" y="27432"/>
                  </a:lnTo>
                  <a:lnTo>
                    <a:pt x="2349500" y="28956"/>
                  </a:lnTo>
                  <a:lnTo>
                    <a:pt x="2451100" y="32004"/>
                  </a:lnTo>
                  <a:lnTo>
                    <a:pt x="2552700" y="36576"/>
                  </a:lnTo>
                  <a:lnTo>
                    <a:pt x="2641600" y="41148"/>
                  </a:lnTo>
                  <a:lnTo>
                    <a:pt x="2743200" y="47244"/>
                  </a:lnTo>
                  <a:lnTo>
                    <a:pt x="2832100" y="53340"/>
                  </a:lnTo>
                  <a:lnTo>
                    <a:pt x="3009900" y="68580"/>
                  </a:lnTo>
                  <a:lnTo>
                    <a:pt x="3098800" y="77724"/>
                  </a:lnTo>
                  <a:lnTo>
                    <a:pt x="3175000" y="86868"/>
                  </a:lnTo>
                  <a:lnTo>
                    <a:pt x="3263900" y="96012"/>
                  </a:lnTo>
                  <a:lnTo>
                    <a:pt x="3340100" y="106680"/>
                  </a:lnTo>
                  <a:lnTo>
                    <a:pt x="3403600" y="117348"/>
                  </a:lnTo>
                  <a:lnTo>
                    <a:pt x="3479800" y="129540"/>
                  </a:lnTo>
                  <a:lnTo>
                    <a:pt x="3543300" y="141732"/>
                  </a:lnTo>
                  <a:lnTo>
                    <a:pt x="3670300" y="169164"/>
                  </a:lnTo>
                  <a:lnTo>
                    <a:pt x="3721100" y="182880"/>
                  </a:lnTo>
                  <a:lnTo>
                    <a:pt x="3784600" y="196596"/>
                  </a:lnTo>
                  <a:lnTo>
                    <a:pt x="3835400" y="211836"/>
                  </a:lnTo>
                  <a:lnTo>
                    <a:pt x="3911600" y="242316"/>
                  </a:lnTo>
                  <a:lnTo>
                    <a:pt x="3949700" y="259080"/>
                  </a:lnTo>
                  <a:lnTo>
                    <a:pt x="3975100" y="274320"/>
                  </a:lnTo>
                  <a:lnTo>
                    <a:pt x="4013200" y="291084"/>
                  </a:lnTo>
                  <a:lnTo>
                    <a:pt x="4025900" y="307848"/>
                  </a:lnTo>
                  <a:lnTo>
                    <a:pt x="4051300" y="324612"/>
                  </a:lnTo>
                  <a:lnTo>
                    <a:pt x="4051300" y="332232"/>
                  </a:lnTo>
                  <a:lnTo>
                    <a:pt x="4064000" y="341376"/>
                  </a:lnTo>
                  <a:close/>
                </a:path>
                <a:path w="4089400" h="739139">
                  <a:moveTo>
                    <a:pt x="4051300" y="451104"/>
                  </a:moveTo>
                  <a:lnTo>
                    <a:pt x="4051300" y="416052"/>
                  </a:lnTo>
                  <a:lnTo>
                    <a:pt x="4000500" y="449580"/>
                  </a:lnTo>
                  <a:lnTo>
                    <a:pt x="3975100" y="464820"/>
                  </a:lnTo>
                  <a:lnTo>
                    <a:pt x="3949700" y="481584"/>
                  </a:lnTo>
                  <a:lnTo>
                    <a:pt x="3911600" y="496824"/>
                  </a:lnTo>
                  <a:lnTo>
                    <a:pt x="3873500" y="513588"/>
                  </a:lnTo>
                  <a:lnTo>
                    <a:pt x="3822700" y="528828"/>
                  </a:lnTo>
                  <a:lnTo>
                    <a:pt x="3784600" y="542544"/>
                  </a:lnTo>
                  <a:lnTo>
                    <a:pt x="3721100" y="557784"/>
                  </a:lnTo>
                  <a:lnTo>
                    <a:pt x="3670300" y="571500"/>
                  </a:lnTo>
                  <a:lnTo>
                    <a:pt x="3606800" y="585216"/>
                  </a:lnTo>
                  <a:lnTo>
                    <a:pt x="3479800" y="609600"/>
                  </a:lnTo>
                  <a:lnTo>
                    <a:pt x="3403600" y="621792"/>
                  </a:lnTo>
                  <a:lnTo>
                    <a:pt x="3340100" y="632460"/>
                  </a:lnTo>
                  <a:lnTo>
                    <a:pt x="3263900" y="643128"/>
                  </a:lnTo>
                  <a:lnTo>
                    <a:pt x="3098800" y="662940"/>
                  </a:lnTo>
                  <a:lnTo>
                    <a:pt x="3009900" y="672084"/>
                  </a:lnTo>
                  <a:lnTo>
                    <a:pt x="2921000" y="679704"/>
                  </a:lnTo>
                  <a:lnTo>
                    <a:pt x="2832100" y="685800"/>
                  </a:lnTo>
                  <a:lnTo>
                    <a:pt x="2743200" y="693420"/>
                  </a:lnTo>
                  <a:lnTo>
                    <a:pt x="2641600" y="697992"/>
                  </a:lnTo>
                  <a:lnTo>
                    <a:pt x="2552700" y="702564"/>
                  </a:lnTo>
                  <a:lnTo>
                    <a:pt x="2451100" y="707136"/>
                  </a:lnTo>
                  <a:lnTo>
                    <a:pt x="2247900" y="713232"/>
                  </a:lnTo>
                  <a:lnTo>
                    <a:pt x="2044700" y="714756"/>
                  </a:lnTo>
                  <a:lnTo>
                    <a:pt x="1828800" y="713232"/>
                  </a:lnTo>
                  <a:lnTo>
                    <a:pt x="1625600" y="707136"/>
                  </a:lnTo>
                  <a:lnTo>
                    <a:pt x="1536700" y="702564"/>
                  </a:lnTo>
                  <a:lnTo>
                    <a:pt x="1435100" y="697992"/>
                  </a:lnTo>
                  <a:lnTo>
                    <a:pt x="1346200" y="693420"/>
                  </a:lnTo>
                  <a:lnTo>
                    <a:pt x="1244600" y="685800"/>
                  </a:lnTo>
                  <a:lnTo>
                    <a:pt x="1155700" y="679704"/>
                  </a:lnTo>
                  <a:lnTo>
                    <a:pt x="1066800" y="672084"/>
                  </a:lnTo>
                  <a:lnTo>
                    <a:pt x="990600" y="662940"/>
                  </a:lnTo>
                  <a:lnTo>
                    <a:pt x="901700" y="653796"/>
                  </a:lnTo>
                  <a:lnTo>
                    <a:pt x="673100" y="621792"/>
                  </a:lnTo>
                  <a:lnTo>
                    <a:pt x="609600" y="609600"/>
                  </a:lnTo>
                  <a:lnTo>
                    <a:pt x="533400" y="597408"/>
                  </a:lnTo>
                  <a:lnTo>
                    <a:pt x="469900" y="585216"/>
                  </a:lnTo>
                  <a:lnTo>
                    <a:pt x="419100" y="571500"/>
                  </a:lnTo>
                  <a:lnTo>
                    <a:pt x="355600" y="557784"/>
                  </a:lnTo>
                  <a:lnTo>
                    <a:pt x="254000" y="527304"/>
                  </a:lnTo>
                  <a:lnTo>
                    <a:pt x="215900" y="513588"/>
                  </a:lnTo>
                  <a:lnTo>
                    <a:pt x="165100" y="496824"/>
                  </a:lnTo>
                  <a:lnTo>
                    <a:pt x="139700" y="481584"/>
                  </a:lnTo>
                  <a:lnTo>
                    <a:pt x="101600" y="464820"/>
                  </a:lnTo>
                  <a:lnTo>
                    <a:pt x="50800" y="431292"/>
                  </a:lnTo>
                  <a:lnTo>
                    <a:pt x="38100" y="416052"/>
                  </a:lnTo>
                  <a:lnTo>
                    <a:pt x="38100" y="417576"/>
                  </a:lnTo>
                  <a:lnTo>
                    <a:pt x="25400" y="399288"/>
                  </a:lnTo>
                  <a:lnTo>
                    <a:pt x="25400" y="432816"/>
                  </a:lnTo>
                  <a:lnTo>
                    <a:pt x="38100" y="452628"/>
                  </a:lnTo>
                  <a:lnTo>
                    <a:pt x="63500" y="469392"/>
                  </a:lnTo>
                  <a:lnTo>
                    <a:pt x="88900" y="487680"/>
                  </a:lnTo>
                  <a:lnTo>
                    <a:pt x="165100" y="521208"/>
                  </a:lnTo>
                  <a:lnTo>
                    <a:pt x="203200" y="536448"/>
                  </a:lnTo>
                  <a:lnTo>
                    <a:pt x="254000" y="551688"/>
                  </a:lnTo>
                  <a:lnTo>
                    <a:pt x="292100" y="566928"/>
                  </a:lnTo>
                  <a:lnTo>
                    <a:pt x="355600" y="582168"/>
                  </a:lnTo>
                  <a:lnTo>
                    <a:pt x="406400" y="595884"/>
                  </a:lnTo>
                  <a:lnTo>
                    <a:pt x="533400" y="623316"/>
                  </a:lnTo>
                  <a:lnTo>
                    <a:pt x="596900" y="635508"/>
                  </a:lnTo>
                  <a:lnTo>
                    <a:pt x="673100" y="647700"/>
                  </a:lnTo>
                  <a:lnTo>
                    <a:pt x="825500" y="669036"/>
                  </a:lnTo>
                  <a:lnTo>
                    <a:pt x="990600" y="688848"/>
                  </a:lnTo>
                  <a:lnTo>
                    <a:pt x="1066800" y="696468"/>
                  </a:lnTo>
                  <a:lnTo>
                    <a:pt x="1244600" y="711708"/>
                  </a:lnTo>
                  <a:lnTo>
                    <a:pt x="1346200" y="717804"/>
                  </a:lnTo>
                  <a:lnTo>
                    <a:pt x="1435100" y="723900"/>
                  </a:lnTo>
                  <a:lnTo>
                    <a:pt x="1536700" y="728472"/>
                  </a:lnTo>
                  <a:lnTo>
                    <a:pt x="1625600" y="733044"/>
                  </a:lnTo>
                  <a:lnTo>
                    <a:pt x="1727200" y="736092"/>
                  </a:lnTo>
                  <a:lnTo>
                    <a:pt x="1828800" y="737616"/>
                  </a:lnTo>
                  <a:lnTo>
                    <a:pt x="2044700" y="739140"/>
                  </a:lnTo>
                  <a:lnTo>
                    <a:pt x="2247900" y="737616"/>
                  </a:lnTo>
                  <a:lnTo>
                    <a:pt x="2349500" y="736092"/>
                  </a:lnTo>
                  <a:lnTo>
                    <a:pt x="2451100" y="733044"/>
                  </a:lnTo>
                  <a:lnTo>
                    <a:pt x="2654300" y="723900"/>
                  </a:lnTo>
                  <a:lnTo>
                    <a:pt x="2832100" y="711708"/>
                  </a:lnTo>
                  <a:lnTo>
                    <a:pt x="3098800" y="688848"/>
                  </a:lnTo>
                  <a:lnTo>
                    <a:pt x="3263900" y="669036"/>
                  </a:lnTo>
                  <a:lnTo>
                    <a:pt x="3416300" y="647700"/>
                  </a:lnTo>
                  <a:lnTo>
                    <a:pt x="3479800" y="635508"/>
                  </a:lnTo>
                  <a:lnTo>
                    <a:pt x="3556000" y="623316"/>
                  </a:lnTo>
                  <a:lnTo>
                    <a:pt x="3683000" y="595884"/>
                  </a:lnTo>
                  <a:lnTo>
                    <a:pt x="3733800" y="582168"/>
                  </a:lnTo>
                  <a:lnTo>
                    <a:pt x="3886200" y="536448"/>
                  </a:lnTo>
                  <a:lnTo>
                    <a:pt x="3924300" y="521208"/>
                  </a:lnTo>
                  <a:lnTo>
                    <a:pt x="3962400" y="504444"/>
                  </a:lnTo>
                  <a:lnTo>
                    <a:pt x="3987800" y="487680"/>
                  </a:lnTo>
                  <a:lnTo>
                    <a:pt x="4025900" y="469392"/>
                  </a:lnTo>
                  <a:lnTo>
                    <a:pt x="4051300" y="451104"/>
                  </a:lnTo>
                  <a:close/>
                </a:path>
                <a:path w="4089400" h="739139">
                  <a:moveTo>
                    <a:pt x="4051300" y="332232"/>
                  </a:moveTo>
                  <a:lnTo>
                    <a:pt x="4051300" y="324612"/>
                  </a:lnTo>
                  <a:lnTo>
                    <a:pt x="4038600" y="323088"/>
                  </a:lnTo>
                  <a:lnTo>
                    <a:pt x="4051300" y="332232"/>
                  </a:lnTo>
                  <a:close/>
                </a:path>
                <a:path w="4089400" h="739139">
                  <a:moveTo>
                    <a:pt x="4076700" y="414528"/>
                  </a:moveTo>
                  <a:lnTo>
                    <a:pt x="4076700" y="326136"/>
                  </a:lnTo>
                  <a:lnTo>
                    <a:pt x="4064000" y="307848"/>
                  </a:lnTo>
                  <a:lnTo>
                    <a:pt x="4064000" y="399288"/>
                  </a:lnTo>
                  <a:lnTo>
                    <a:pt x="4038600" y="417576"/>
                  </a:lnTo>
                  <a:lnTo>
                    <a:pt x="4051300" y="416052"/>
                  </a:lnTo>
                  <a:lnTo>
                    <a:pt x="4051300" y="451104"/>
                  </a:lnTo>
                  <a:lnTo>
                    <a:pt x="4064000" y="431292"/>
                  </a:lnTo>
                  <a:lnTo>
                    <a:pt x="4076700" y="414528"/>
                  </a:lnTo>
                  <a:close/>
                </a:path>
                <a:path w="4089400" h="739139">
                  <a:moveTo>
                    <a:pt x="4064000" y="356616"/>
                  </a:moveTo>
                  <a:lnTo>
                    <a:pt x="4064000" y="341376"/>
                  </a:lnTo>
                  <a:lnTo>
                    <a:pt x="4051300" y="338328"/>
                  </a:lnTo>
                  <a:lnTo>
                    <a:pt x="4064000" y="356616"/>
                  </a:lnTo>
                  <a:close/>
                </a:path>
                <a:path w="4089400" h="739139">
                  <a:moveTo>
                    <a:pt x="4064000" y="399288"/>
                  </a:moveTo>
                  <a:lnTo>
                    <a:pt x="4064000" y="384048"/>
                  </a:lnTo>
                  <a:lnTo>
                    <a:pt x="4051300" y="400812"/>
                  </a:lnTo>
                  <a:lnTo>
                    <a:pt x="4064000" y="399288"/>
                  </a:lnTo>
                  <a:close/>
                </a:path>
                <a:path w="4089400" h="739139">
                  <a:moveTo>
                    <a:pt x="4089400" y="393192"/>
                  </a:moveTo>
                  <a:lnTo>
                    <a:pt x="4089400" y="345948"/>
                  </a:lnTo>
                  <a:lnTo>
                    <a:pt x="4076700" y="327660"/>
                  </a:lnTo>
                  <a:lnTo>
                    <a:pt x="4076700" y="411480"/>
                  </a:lnTo>
                  <a:lnTo>
                    <a:pt x="4089400" y="393192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67701" y="1727707"/>
            <a:ext cx="5242560" cy="1008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0" dirty="0">
                <a:latin typeface="Arial"/>
                <a:cs typeface="Arial"/>
              </a:rPr>
              <a:t>L’IAS </a:t>
            </a:r>
            <a:r>
              <a:rPr sz="1600" b="1" spc="-85" dirty="0">
                <a:latin typeface="Arial"/>
                <a:cs typeface="Arial"/>
              </a:rPr>
              <a:t>38 </a:t>
            </a:r>
            <a:r>
              <a:rPr sz="1600" b="1" spc="-90" dirty="0">
                <a:latin typeface="Arial"/>
                <a:cs typeface="Arial"/>
              </a:rPr>
              <a:t>prévoit </a:t>
            </a:r>
            <a:r>
              <a:rPr sz="1600" b="1" spc="-125" dirty="0">
                <a:latin typeface="Arial"/>
                <a:cs typeface="Arial"/>
              </a:rPr>
              <a:t>deux </a:t>
            </a:r>
            <a:r>
              <a:rPr sz="1600" b="1" spc="-85" dirty="0">
                <a:latin typeface="Arial"/>
                <a:cs typeface="Arial"/>
              </a:rPr>
              <a:t>traitements</a:t>
            </a:r>
            <a:r>
              <a:rPr sz="1600" b="1" spc="-120" dirty="0">
                <a:latin typeface="Arial"/>
                <a:cs typeface="Arial"/>
              </a:rPr>
              <a:t> </a:t>
            </a:r>
            <a:r>
              <a:rPr sz="1600" b="1" spc="-145" dirty="0">
                <a:latin typeface="Arial"/>
                <a:cs typeface="Arial"/>
              </a:rPr>
              <a:t>possibles: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Arial"/>
              <a:cs typeface="Arial"/>
            </a:endParaRPr>
          </a:p>
          <a:p>
            <a:pPr marL="3715385" marR="5080" indent="-887094">
              <a:lnSpc>
                <a:spcPct val="100000"/>
              </a:lnSpc>
            </a:pPr>
            <a:r>
              <a:rPr sz="1600" b="1" spc="-130" dirty="0">
                <a:latin typeface="Arial"/>
                <a:cs typeface="Arial"/>
              </a:rPr>
              <a:t>Deux </a:t>
            </a:r>
            <a:r>
              <a:rPr sz="1600" b="1" spc="-85" dirty="0">
                <a:latin typeface="Arial"/>
                <a:cs typeface="Arial"/>
              </a:rPr>
              <a:t>traitements </a:t>
            </a:r>
            <a:r>
              <a:rPr sz="1600" b="1" spc="-140" dirty="0">
                <a:latin typeface="Arial"/>
                <a:cs typeface="Arial"/>
              </a:rPr>
              <a:t>prévus </a:t>
            </a:r>
            <a:r>
              <a:rPr sz="1600" b="1" spc="-95" dirty="0">
                <a:latin typeface="Arial"/>
                <a:cs typeface="Arial"/>
              </a:rPr>
              <a:t>par  </a:t>
            </a:r>
            <a:r>
              <a:rPr sz="1600" b="1" spc="-125" dirty="0">
                <a:latin typeface="Arial"/>
                <a:cs typeface="Arial"/>
              </a:rPr>
              <a:t>l’IAS</a:t>
            </a:r>
            <a:r>
              <a:rPr sz="1600" b="1" spc="-90" dirty="0">
                <a:latin typeface="Arial"/>
                <a:cs typeface="Arial"/>
              </a:rPr>
              <a:t> </a:t>
            </a:r>
            <a:r>
              <a:rPr sz="1600" b="1" spc="-85" dirty="0">
                <a:latin typeface="Arial"/>
                <a:cs typeface="Arial"/>
              </a:rPr>
              <a:t>38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48393" y="2843784"/>
            <a:ext cx="8383905" cy="3324225"/>
            <a:chOff x="1048393" y="2843784"/>
            <a:chExt cx="8383905" cy="3324225"/>
          </a:xfrm>
        </p:grpSpPr>
        <p:sp>
          <p:nvSpPr>
            <p:cNvPr id="9" name="object 9"/>
            <p:cNvSpPr/>
            <p:nvPr/>
          </p:nvSpPr>
          <p:spPr>
            <a:xfrm>
              <a:off x="2740025" y="2843796"/>
              <a:ext cx="4860290" cy="538480"/>
            </a:xfrm>
            <a:custGeom>
              <a:avLst/>
              <a:gdLst/>
              <a:ahLst/>
              <a:cxnLst/>
              <a:rect l="l" t="t" r="r" b="b"/>
              <a:pathLst>
                <a:path w="4860290" h="538479">
                  <a:moveTo>
                    <a:pt x="2359152" y="12192"/>
                  </a:moveTo>
                  <a:lnTo>
                    <a:pt x="2356104" y="0"/>
                  </a:lnTo>
                  <a:lnTo>
                    <a:pt x="36156" y="491413"/>
                  </a:lnTo>
                  <a:lnTo>
                    <a:pt x="82296" y="449580"/>
                  </a:lnTo>
                  <a:lnTo>
                    <a:pt x="85344" y="443484"/>
                  </a:lnTo>
                  <a:lnTo>
                    <a:pt x="82296" y="440436"/>
                  </a:lnTo>
                  <a:lnTo>
                    <a:pt x="80772" y="437388"/>
                  </a:lnTo>
                  <a:lnTo>
                    <a:pt x="76200" y="437388"/>
                  </a:lnTo>
                  <a:lnTo>
                    <a:pt x="73152" y="440436"/>
                  </a:lnTo>
                  <a:lnTo>
                    <a:pt x="0" y="505968"/>
                  </a:lnTo>
                  <a:lnTo>
                    <a:pt x="10668" y="509574"/>
                  </a:lnTo>
                  <a:lnTo>
                    <a:pt x="94488" y="537972"/>
                  </a:lnTo>
                  <a:lnTo>
                    <a:pt x="97536" y="537972"/>
                  </a:lnTo>
                  <a:lnTo>
                    <a:pt x="100584" y="536448"/>
                  </a:lnTo>
                  <a:lnTo>
                    <a:pt x="103632" y="530352"/>
                  </a:lnTo>
                  <a:lnTo>
                    <a:pt x="102108" y="525780"/>
                  </a:lnTo>
                  <a:lnTo>
                    <a:pt x="97536" y="525780"/>
                  </a:lnTo>
                  <a:lnTo>
                    <a:pt x="36309" y="505739"/>
                  </a:lnTo>
                  <a:lnTo>
                    <a:pt x="2359152" y="12192"/>
                  </a:lnTo>
                  <a:close/>
                </a:path>
                <a:path w="4860290" h="538479">
                  <a:moveTo>
                    <a:pt x="4860036" y="505968"/>
                  </a:moveTo>
                  <a:lnTo>
                    <a:pt x="4786884" y="438912"/>
                  </a:lnTo>
                  <a:lnTo>
                    <a:pt x="4783836" y="435864"/>
                  </a:lnTo>
                  <a:lnTo>
                    <a:pt x="4780788" y="435864"/>
                  </a:lnTo>
                  <a:lnTo>
                    <a:pt x="4777740" y="438912"/>
                  </a:lnTo>
                  <a:lnTo>
                    <a:pt x="4776216" y="441960"/>
                  </a:lnTo>
                  <a:lnTo>
                    <a:pt x="4776216" y="445008"/>
                  </a:lnTo>
                  <a:lnTo>
                    <a:pt x="4777740" y="448056"/>
                  </a:lnTo>
                  <a:lnTo>
                    <a:pt x="4826114" y="491921"/>
                  </a:lnTo>
                  <a:lnTo>
                    <a:pt x="2642616" y="0"/>
                  </a:lnTo>
                  <a:lnTo>
                    <a:pt x="2639568" y="12192"/>
                  </a:lnTo>
                  <a:lnTo>
                    <a:pt x="4823345" y="503834"/>
                  </a:lnTo>
                  <a:lnTo>
                    <a:pt x="4844796" y="508660"/>
                  </a:lnTo>
                  <a:lnTo>
                    <a:pt x="4846320" y="509016"/>
                  </a:lnTo>
                  <a:lnTo>
                    <a:pt x="4823345" y="503834"/>
                  </a:lnTo>
                  <a:lnTo>
                    <a:pt x="4760976" y="524256"/>
                  </a:lnTo>
                  <a:lnTo>
                    <a:pt x="4757928" y="525780"/>
                  </a:lnTo>
                  <a:lnTo>
                    <a:pt x="4756404" y="528828"/>
                  </a:lnTo>
                  <a:lnTo>
                    <a:pt x="4756404" y="531876"/>
                  </a:lnTo>
                  <a:lnTo>
                    <a:pt x="4757928" y="534924"/>
                  </a:lnTo>
                  <a:lnTo>
                    <a:pt x="4760976" y="537972"/>
                  </a:lnTo>
                  <a:lnTo>
                    <a:pt x="4765548" y="536448"/>
                  </a:lnTo>
                  <a:lnTo>
                    <a:pt x="4847844" y="509892"/>
                  </a:lnTo>
                  <a:lnTo>
                    <a:pt x="4860036" y="505968"/>
                  </a:lnTo>
                  <a:close/>
                </a:path>
              </a:pathLst>
            </a:custGeom>
            <a:solidFill>
              <a:srgbClr val="497E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60585" y="3349752"/>
              <a:ext cx="3357879" cy="428625"/>
            </a:xfrm>
            <a:custGeom>
              <a:avLst/>
              <a:gdLst/>
              <a:ahLst/>
              <a:cxnLst/>
              <a:rect l="l" t="t" r="r" b="b"/>
              <a:pathLst>
                <a:path w="3357879" h="428625">
                  <a:moveTo>
                    <a:pt x="0" y="0"/>
                  </a:moveTo>
                  <a:lnTo>
                    <a:pt x="0" y="428244"/>
                  </a:lnTo>
                  <a:lnTo>
                    <a:pt x="3357372" y="428244"/>
                  </a:lnTo>
                  <a:lnTo>
                    <a:pt x="33573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48393" y="3337560"/>
              <a:ext cx="3382010" cy="440690"/>
            </a:xfrm>
            <a:custGeom>
              <a:avLst/>
              <a:gdLst/>
              <a:ahLst/>
              <a:cxnLst/>
              <a:rect l="l" t="t" r="r" b="b"/>
              <a:pathLst>
                <a:path w="3382010" h="440689">
                  <a:moveTo>
                    <a:pt x="3381753" y="440436"/>
                  </a:moveTo>
                  <a:lnTo>
                    <a:pt x="3381753" y="6096"/>
                  </a:lnTo>
                  <a:lnTo>
                    <a:pt x="3377181" y="0"/>
                  </a:lnTo>
                  <a:lnTo>
                    <a:pt x="4572" y="0"/>
                  </a:lnTo>
                  <a:lnTo>
                    <a:pt x="0" y="6096"/>
                  </a:lnTo>
                  <a:lnTo>
                    <a:pt x="0" y="440436"/>
                  </a:lnTo>
                  <a:lnTo>
                    <a:pt x="12192" y="440436"/>
                  </a:lnTo>
                  <a:lnTo>
                    <a:pt x="12192" y="25908"/>
                  </a:lnTo>
                  <a:lnTo>
                    <a:pt x="24384" y="12192"/>
                  </a:lnTo>
                  <a:lnTo>
                    <a:pt x="24384" y="25908"/>
                  </a:lnTo>
                  <a:lnTo>
                    <a:pt x="3357369" y="25908"/>
                  </a:lnTo>
                  <a:lnTo>
                    <a:pt x="3357369" y="12192"/>
                  </a:lnTo>
                  <a:lnTo>
                    <a:pt x="3369561" y="25908"/>
                  </a:lnTo>
                  <a:lnTo>
                    <a:pt x="3369561" y="440436"/>
                  </a:lnTo>
                  <a:lnTo>
                    <a:pt x="3381753" y="440436"/>
                  </a:lnTo>
                  <a:close/>
                </a:path>
                <a:path w="3382010" h="440689">
                  <a:moveTo>
                    <a:pt x="24384" y="25908"/>
                  </a:moveTo>
                  <a:lnTo>
                    <a:pt x="24384" y="12192"/>
                  </a:lnTo>
                  <a:lnTo>
                    <a:pt x="12192" y="25908"/>
                  </a:lnTo>
                  <a:lnTo>
                    <a:pt x="24384" y="25908"/>
                  </a:lnTo>
                  <a:close/>
                </a:path>
                <a:path w="3382010" h="440689">
                  <a:moveTo>
                    <a:pt x="24384" y="440436"/>
                  </a:moveTo>
                  <a:lnTo>
                    <a:pt x="24384" y="25908"/>
                  </a:lnTo>
                  <a:lnTo>
                    <a:pt x="12192" y="25908"/>
                  </a:lnTo>
                  <a:lnTo>
                    <a:pt x="12192" y="440436"/>
                  </a:lnTo>
                  <a:lnTo>
                    <a:pt x="24384" y="440436"/>
                  </a:lnTo>
                  <a:close/>
                </a:path>
                <a:path w="3382010" h="440689">
                  <a:moveTo>
                    <a:pt x="3369561" y="25908"/>
                  </a:moveTo>
                  <a:lnTo>
                    <a:pt x="3357369" y="12192"/>
                  </a:lnTo>
                  <a:lnTo>
                    <a:pt x="3357369" y="25908"/>
                  </a:lnTo>
                  <a:lnTo>
                    <a:pt x="3369561" y="25908"/>
                  </a:lnTo>
                  <a:close/>
                </a:path>
                <a:path w="3382010" h="440689">
                  <a:moveTo>
                    <a:pt x="3369561" y="440436"/>
                  </a:moveTo>
                  <a:lnTo>
                    <a:pt x="3369561" y="25908"/>
                  </a:lnTo>
                  <a:lnTo>
                    <a:pt x="3357369" y="25908"/>
                  </a:lnTo>
                  <a:lnTo>
                    <a:pt x="3357369" y="440436"/>
                  </a:lnTo>
                  <a:lnTo>
                    <a:pt x="3369561" y="44043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78886" y="3349752"/>
              <a:ext cx="3639820" cy="428625"/>
            </a:xfrm>
            <a:custGeom>
              <a:avLst/>
              <a:gdLst/>
              <a:ahLst/>
              <a:cxnLst/>
              <a:rect l="l" t="t" r="r" b="b"/>
              <a:pathLst>
                <a:path w="3639820" h="428625">
                  <a:moveTo>
                    <a:pt x="0" y="0"/>
                  </a:moveTo>
                  <a:lnTo>
                    <a:pt x="0" y="428244"/>
                  </a:lnTo>
                  <a:lnTo>
                    <a:pt x="3639312" y="428244"/>
                  </a:lnTo>
                  <a:lnTo>
                    <a:pt x="36393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D0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65170" y="3337560"/>
              <a:ext cx="3667125" cy="440690"/>
            </a:xfrm>
            <a:custGeom>
              <a:avLst/>
              <a:gdLst/>
              <a:ahLst/>
              <a:cxnLst/>
              <a:rect l="l" t="t" r="r" b="b"/>
              <a:pathLst>
                <a:path w="3667125" h="440689">
                  <a:moveTo>
                    <a:pt x="3666744" y="440436"/>
                  </a:moveTo>
                  <a:lnTo>
                    <a:pt x="3666744" y="6096"/>
                  </a:lnTo>
                  <a:lnTo>
                    <a:pt x="3660648" y="0"/>
                  </a:lnTo>
                  <a:lnTo>
                    <a:pt x="6096" y="0"/>
                  </a:lnTo>
                  <a:lnTo>
                    <a:pt x="0" y="6096"/>
                  </a:lnTo>
                  <a:lnTo>
                    <a:pt x="0" y="440436"/>
                  </a:lnTo>
                  <a:lnTo>
                    <a:pt x="13716" y="440436"/>
                  </a:lnTo>
                  <a:lnTo>
                    <a:pt x="13716" y="25908"/>
                  </a:lnTo>
                  <a:lnTo>
                    <a:pt x="25908" y="12192"/>
                  </a:lnTo>
                  <a:lnTo>
                    <a:pt x="25908" y="25908"/>
                  </a:lnTo>
                  <a:lnTo>
                    <a:pt x="3640836" y="25908"/>
                  </a:lnTo>
                  <a:lnTo>
                    <a:pt x="3640836" y="12192"/>
                  </a:lnTo>
                  <a:lnTo>
                    <a:pt x="3653028" y="25908"/>
                  </a:lnTo>
                  <a:lnTo>
                    <a:pt x="3653028" y="440436"/>
                  </a:lnTo>
                  <a:lnTo>
                    <a:pt x="3666744" y="440436"/>
                  </a:lnTo>
                  <a:close/>
                </a:path>
                <a:path w="3667125" h="440689">
                  <a:moveTo>
                    <a:pt x="25908" y="25908"/>
                  </a:moveTo>
                  <a:lnTo>
                    <a:pt x="25908" y="12192"/>
                  </a:lnTo>
                  <a:lnTo>
                    <a:pt x="13716" y="25908"/>
                  </a:lnTo>
                  <a:lnTo>
                    <a:pt x="25908" y="25908"/>
                  </a:lnTo>
                  <a:close/>
                </a:path>
                <a:path w="3667125" h="440689">
                  <a:moveTo>
                    <a:pt x="25908" y="440436"/>
                  </a:moveTo>
                  <a:lnTo>
                    <a:pt x="25908" y="25908"/>
                  </a:lnTo>
                  <a:lnTo>
                    <a:pt x="13716" y="25908"/>
                  </a:lnTo>
                  <a:lnTo>
                    <a:pt x="13716" y="440436"/>
                  </a:lnTo>
                  <a:lnTo>
                    <a:pt x="25908" y="440436"/>
                  </a:lnTo>
                  <a:close/>
                </a:path>
                <a:path w="3667125" h="440689">
                  <a:moveTo>
                    <a:pt x="3653028" y="25908"/>
                  </a:moveTo>
                  <a:lnTo>
                    <a:pt x="3640836" y="12192"/>
                  </a:lnTo>
                  <a:lnTo>
                    <a:pt x="3640836" y="25908"/>
                  </a:lnTo>
                  <a:lnTo>
                    <a:pt x="3653028" y="25908"/>
                  </a:lnTo>
                  <a:close/>
                </a:path>
                <a:path w="3667125" h="440689">
                  <a:moveTo>
                    <a:pt x="3653028" y="440436"/>
                  </a:moveTo>
                  <a:lnTo>
                    <a:pt x="3653028" y="25908"/>
                  </a:lnTo>
                  <a:lnTo>
                    <a:pt x="3640836" y="25908"/>
                  </a:lnTo>
                  <a:lnTo>
                    <a:pt x="3640836" y="440436"/>
                  </a:lnTo>
                  <a:lnTo>
                    <a:pt x="3653028" y="44043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0585" y="3777996"/>
              <a:ext cx="3357879" cy="2377440"/>
            </a:xfrm>
            <a:custGeom>
              <a:avLst/>
              <a:gdLst/>
              <a:ahLst/>
              <a:cxnLst/>
              <a:rect l="l" t="t" r="r" b="b"/>
              <a:pathLst>
                <a:path w="3357879" h="2377440">
                  <a:moveTo>
                    <a:pt x="3357371" y="2377439"/>
                  </a:moveTo>
                  <a:lnTo>
                    <a:pt x="3357371" y="0"/>
                  </a:lnTo>
                  <a:lnTo>
                    <a:pt x="0" y="0"/>
                  </a:lnTo>
                  <a:lnTo>
                    <a:pt x="0" y="2377439"/>
                  </a:lnTo>
                  <a:lnTo>
                    <a:pt x="3357371" y="2377439"/>
                  </a:lnTo>
                  <a:close/>
                </a:path>
              </a:pathLst>
            </a:custGeom>
            <a:solidFill>
              <a:srgbClr val="FFFF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393" y="3777996"/>
              <a:ext cx="3382010" cy="2390140"/>
            </a:xfrm>
            <a:custGeom>
              <a:avLst/>
              <a:gdLst/>
              <a:ahLst/>
              <a:cxnLst/>
              <a:rect l="l" t="t" r="r" b="b"/>
              <a:pathLst>
                <a:path w="3382010" h="2390140">
                  <a:moveTo>
                    <a:pt x="24384" y="2365247"/>
                  </a:moveTo>
                  <a:lnTo>
                    <a:pt x="24384" y="0"/>
                  </a:lnTo>
                  <a:lnTo>
                    <a:pt x="0" y="0"/>
                  </a:lnTo>
                  <a:lnTo>
                    <a:pt x="0" y="2383535"/>
                  </a:lnTo>
                  <a:lnTo>
                    <a:pt x="4572" y="2389631"/>
                  </a:lnTo>
                  <a:lnTo>
                    <a:pt x="12192" y="2389631"/>
                  </a:lnTo>
                  <a:lnTo>
                    <a:pt x="12192" y="2365247"/>
                  </a:lnTo>
                  <a:lnTo>
                    <a:pt x="24384" y="2365247"/>
                  </a:lnTo>
                  <a:close/>
                </a:path>
                <a:path w="3382010" h="2390140">
                  <a:moveTo>
                    <a:pt x="3369561" y="2365247"/>
                  </a:moveTo>
                  <a:lnTo>
                    <a:pt x="12192" y="2365247"/>
                  </a:lnTo>
                  <a:lnTo>
                    <a:pt x="24384" y="2377439"/>
                  </a:lnTo>
                  <a:lnTo>
                    <a:pt x="24384" y="2389631"/>
                  </a:lnTo>
                  <a:lnTo>
                    <a:pt x="3357369" y="2389631"/>
                  </a:lnTo>
                  <a:lnTo>
                    <a:pt x="3357369" y="2377439"/>
                  </a:lnTo>
                  <a:lnTo>
                    <a:pt x="3369561" y="2365247"/>
                  </a:lnTo>
                  <a:close/>
                </a:path>
                <a:path w="3382010" h="2390140">
                  <a:moveTo>
                    <a:pt x="24384" y="2389631"/>
                  </a:moveTo>
                  <a:lnTo>
                    <a:pt x="24384" y="2377439"/>
                  </a:lnTo>
                  <a:lnTo>
                    <a:pt x="12192" y="2365247"/>
                  </a:lnTo>
                  <a:lnTo>
                    <a:pt x="12192" y="2389631"/>
                  </a:lnTo>
                  <a:lnTo>
                    <a:pt x="24384" y="2389631"/>
                  </a:lnTo>
                  <a:close/>
                </a:path>
                <a:path w="3382010" h="2390140">
                  <a:moveTo>
                    <a:pt x="3381753" y="2383535"/>
                  </a:moveTo>
                  <a:lnTo>
                    <a:pt x="3381753" y="0"/>
                  </a:lnTo>
                  <a:lnTo>
                    <a:pt x="3357369" y="0"/>
                  </a:lnTo>
                  <a:lnTo>
                    <a:pt x="3357369" y="2365247"/>
                  </a:lnTo>
                  <a:lnTo>
                    <a:pt x="3369561" y="2365247"/>
                  </a:lnTo>
                  <a:lnTo>
                    <a:pt x="3369561" y="2389631"/>
                  </a:lnTo>
                  <a:lnTo>
                    <a:pt x="3377181" y="2389631"/>
                  </a:lnTo>
                  <a:lnTo>
                    <a:pt x="3381753" y="2383535"/>
                  </a:lnTo>
                  <a:close/>
                </a:path>
                <a:path w="3382010" h="2390140">
                  <a:moveTo>
                    <a:pt x="3369561" y="2389631"/>
                  </a:moveTo>
                  <a:lnTo>
                    <a:pt x="3369561" y="2365247"/>
                  </a:lnTo>
                  <a:lnTo>
                    <a:pt x="3357369" y="2377439"/>
                  </a:lnTo>
                  <a:lnTo>
                    <a:pt x="3357369" y="2389631"/>
                  </a:lnTo>
                  <a:lnTo>
                    <a:pt x="3369561" y="2389631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665616" y="3873498"/>
            <a:ext cx="21609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u="heavy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Modèle </a:t>
            </a:r>
            <a:r>
              <a:rPr sz="1600" b="1" u="heavy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 </a:t>
            </a:r>
            <a:r>
              <a:rPr sz="1600" b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coût </a:t>
            </a:r>
            <a:r>
              <a:rPr sz="1600" b="1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</a:t>
            </a:r>
            <a:r>
              <a:rPr sz="1600" b="1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normal)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52024" y="4361178"/>
            <a:ext cx="31877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145" dirty="0">
                <a:latin typeface="Arial"/>
                <a:cs typeface="Arial"/>
              </a:rPr>
              <a:t>Après </a:t>
            </a:r>
            <a:r>
              <a:rPr sz="1600" b="1" spc="-80" dirty="0">
                <a:latin typeface="Arial"/>
                <a:cs typeface="Arial"/>
              </a:rPr>
              <a:t>la </a:t>
            </a:r>
            <a:r>
              <a:rPr sz="1600" b="1" spc="-105" dirty="0">
                <a:latin typeface="Arial"/>
                <a:cs typeface="Arial"/>
              </a:rPr>
              <a:t>comptabilisation </a:t>
            </a:r>
            <a:r>
              <a:rPr sz="1600" b="1" spc="-65" dirty="0">
                <a:latin typeface="Arial"/>
                <a:cs typeface="Arial"/>
              </a:rPr>
              <a:t>initiale, </a:t>
            </a:r>
            <a:r>
              <a:rPr sz="1600" b="1" spc="-75" dirty="0">
                <a:latin typeface="Arial"/>
                <a:cs typeface="Arial"/>
              </a:rPr>
              <a:t>le  </a:t>
            </a:r>
            <a:r>
              <a:rPr sz="1600" b="1" spc="-114" dirty="0">
                <a:latin typeface="Arial"/>
                <a:cs typeface="Arial"/>
              </a:rPr>
              <a:t>coût </a:t>
            </a:r>
            <a:r>
              <a:rPr sz="1600" b="1" spc="-110" dirty="0">
                <a:latin typeface="Arial"/>
                <a:cs typeface="Arial"/>
              </a:rPr>
              <a:t>de </a:t>
            </a:r>
            <a:r>
              <a:rPr sz="1600" b="1" spc="-95" dirty="0">
                <a:latin typeface="Arial"/>
                <a:cs typeface="Arial"/>
              </a:rPr>
              <a:t>l’immobilisation</a:t>
            </a:r>
            <a:r>
              <a:rPr sz="1600" b="1" spc="250" dirty="0">
                <a:latin typeface="Arial"/>
                <a:cs typeface="Arial"/>
              </a:rPr>
              <a:t> </a:t>
            </a:r>
            <a:r>
              <a:rPr sz="1600" b="1" spc="-70" dirty="0">
                <a:latin typeface="Arial"/>
                <a:cs typeface="Arial"/>
              </a:rPr>
              <a:t>doit  </a:t>
            </a:r>
            <a:r>
              <a:rPr sz="1600" b="1" spc="-65" dirty="0">
                <a:latin typeface="Arial"/>
                <a:cs typeface="Arial"/>
              </a:rPr>
              <a:t>être  </a:t>
            </a:r>
            <a:r>
              <a:rPr sz="1600" b="1" spc="-100" dirty="0">
                <a:latin typeface="Arial"/>
                <a:cs typeface="Arial"/>
              </a:rPr>
              <a:t>diminué           </a:t>
            </a:r>
            <a:r>
              <a:rPr sz="1600" b="1" spc="-120" dirty="0">
                <a:latin typeface="Arial"/>
                <a:cs typeface="Arial"/>
              </a:rPr>
              <a:t>du          </a:t>
            </a:r>
            <a:r>
              <a:rPr sz="1600" b="1" spc="200" dirty="0">
                <a:latin typeface="Arial"/>
                <a:cs typeface="Arial"/>
              </a:rPr>
              <a:t> </a:t>
            </a:r>
            <a:r>
              <a:rPr sz="1600" b="1" spc="-130" dirty="0">
                <a:latin typeface="Arial"/>
                <a:cs typeface="Arial"/>
              </a:rPr>
              <a:t>cumul          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b="1" spc="-160" dirty="0">
                <a:latin typeface="Arial"/>
                <a:cs typeface="Arial"/>
              </a:rPr>
              <a:t>des</a:t>
            </a:r>
            <a:endParaRPr sz="1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600" b="1" spc="-120" dirty="0">
                <a:latin typeface="Arial"/>
                <a:cs typeface="Arial"/>
              </a:rPr>
              <a:t>d</a:t>
            </a:r>
            <a:r>
              <a:rPr sz="1600" b="1" spc="-90" dirty="0">
                <a:latin typeface="Arial"/>
                <a:cs typeface="Arial"/>
              </a:rPr>
              <a:t>e</a:t>
            </a:r>
            <a:r>
              <a:rPr sz="1600" b="1" spc="-254" dirty="0"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52024" y="5092698"/>
            <a:ext cx="27571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  <a:tabLst>
                <a:tab pos="1491615" algn="l"/>
                <a:tab pos="1797685" algn="l"/>
                <a:tab pos="2224405" algn="l"/>
              </a:tabLst>
            </a:pPr>
            <a:r>
              <a:rPr sz="1600" b="1" spc="-105" dirty="0">
                <a:latin typeface="Arial"/>
                <a:cs typeface="Arial"/>
              </a:rPr>
              <a:t>a</a:t>
            </a:r>
            <a:r>
              <a:rPr sz="1600" b="1" spc="-130" dirty="0">
                <a:latin typeface="Arial"/>
                <a:cs typeface="Arial"/>
              </a:rPr>
              <a:t>m</a:t>
            </a:r>
            <a:r>
              <a:rPr sz="1600" b="1" spc="-114" dirty="0">
                <a:latin typeface="Arial"/>
                <a:cs typeface="Arial"/>
              </a:rPr>
              <a:t>o</a:t>
            </a:r>
            <a:r>
              <a:rPr sz="1600" b="1" spc="-65" dirty="0">
                <a:latin typeface="Arial"/>
                <a:cs typeface="Arial"/>
              </a:rPr>
              <a:t>r</a:t>
            </a:r>
            <a:r>
              <a:rPr sz="1600" b="1" spc="15" dirty="0">
                <a:latin typeface="Arial"/>
                <a:cs typeface="Arial"/>
              </a:rPr>
              <a:t>t</a:t>
            </a:r>
            <a:r>
              <a:rPr sz="1600" b="1" spc="-55" dirty="0">
                <a:latin typeface="Arial"/>
                <a:cs typeface="Arial"/>
              </a:rPr>
              <a:t>i</a:t>
            </a:r>
            <a:r>
              <a:rPr sz="1600" b="1" spc="-260" dirty="0">
                <a:latin typeface="Arial"/>
                <a:cs typeface="Arial"/>
              </a:rPr>
              <a:t>ss</a:t>
            </a:r>
            <a:r>
              <a:rPr sz="1600" b="1" spc="-90" dirty="0">
                <a:latin typeface="Arial"/>
                <a:cs typeface="Arial"/>
              </a:rPr>
              <a:t>e</a:t>
            </a:r>
            <a:r>
              <a:rPr sz="1600" b="1" spc="-130" dirty="0">
                <a:latin typeface="Arial"/>
                <a:cs typeface="Arial"/>
              </a:rPr>
              <a:t>m</a:t>
            </a:r>
            <a:r>
              <a:rPr sz="1600" b="1" spc="-90" dirty="0">
                <a:latin typeface="Arial"/>
                <a:cs typeface="Arial"/>
              </a:rPr>
              <a:t>e</a:t>
            </a:r>
            <a:r>
              <a:rPr sz="1600" b="1" spc="-145" dirty="0">
                <a:latin typeface="Arial"/>
                <a:cs typeface="Arial"/>
              </a:rPr>
              <a:t>n</a:t>
            </a:r>
            <a:r>
              <a:rPr sz="1600" b="1" spc="15" dirty="0">
                <a:latin typeface="Arial"/>
                <a:cs typeface="Arial"/>
              </a:rPr>
              <a:t>t</a:t>
            </a:r>
            <a:r>
              <a:rPr sz="1600" b="1" spc="-254" dirty="0">
                <a:latin typeface="Arial"/>
                <a:cs typeface="Arial"/>
              </a:rPr>
              <a:t>s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b="1" spc="-105" dirty="0">
                <a:latin typeface="Arial"/>
                <a:cs typeface="Arial"/>
              </a:rPr>
              <a:t>e</a:t>
            </a:r>
            <a:r>
              <a:rPr sz="1600" b="1" spc="20" dirty="0">
                <a:latin typeface="Arial"/>
                <a:cs typeface="Arial"/>
              </a:rPr>
              <a:t>t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b="1" spc="-130" dirty="0">
                <a:latin typeface="Arial"/>
                <a:cs typeface="Arial"/>
              </a:rPr>
              <a:t>d</a:t>
            </a:r>
            <a:r>
              <a:rPr sz="1600" b="1" spc="-90" dirty="0">
                <a:latin typeface="Arial"/>
                <a:cs typeface="Arial"/>
              </a:rPr>
              <a:t>e</a:t>
            </a:r>
            <a:r>
              <a:rPr sz="1600" b="1" spc="-254" dirty="0">
                <a:latin typeface="Arial"/>
                <a:cs typeface="Arial"/>
              </a:rPr>
              <a:t>s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b="1" spc="-210" dirty="0">
                <a:latin typeface="Arial"/>
                <a:cs typeface="Arial"/>
              </a:rPr>
              <a:t>c</a:t>
            </a:r>
            <a:r>
              <a:rPr sz="1600" b="1" spc="-130" dirty="0">
                <a:latin typeface="Arial"/>
                <a:cs typeface="Arial"/>
              </a:rPr>
              <a:t>u</a:t>
            </a:r>
            <a:r>
              <a:rPr sz="1600" b="1" spc="-120" dirty="0">
                <a:latin typeface="Arial"/>
                <a:cs typeface="Arial"/>
              </a:rPr>
              <a:t>m</a:t>
            </a:r>
            <a:r>
              <a:rPr sz="1600" b="1" spc="-130" dirty="0">
                <a:latin typeface="Arial"/>
                <a:cs typeface="Arial"/>
              </a:rPr>
              <a:t>u</a:t>
            </a:r>
            <a:r>
              <a:rPr sz="1600" b="1" spc="-55" dirty="0">
                <a:latin typeface="Arial"/>
                <a:cs typeface="Arial"/>
              </a:rPr>
              <a:t>l 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b="1" spc="-105" dirty="0">
                <a:latin typeface="Arial"/>
                <a:cs typeface="Arial"/>
              </a:rPr>
              <a:t>pertes </a:t>
            </a:r>
            <a:r>
              <a:rPr sz="1600" b="1" spc="-110" dirty="0">
                <a:latin typeface="Arial"/>
                <a:cs typeface="Arial"/>
              </a:rPr>
              <a:t>de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spc="-110" dirty="0">
                <a:latin typeface="Arial"/>
                <a:cs typeface="Arial"/>
              </a:rPr>
              <a:t>valeur.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65170" y="3777996"/>
            <a:ext cx="3667125" cy="2461260"/>
            <a:chOff x="5765170" y="3777996"/>
            <a:chExt cx="3667125" cy="2461260"/>
          </a:xfrm>
        </p:grpSpPr>
        <p:sp>
          <p:nvSpPr>
            <p:cNvPr id="20" name="object 20"/>
            <p:cNvSpPr/>
            <p:nvPr/>
          </p:nvSpPr>
          <p:spPr>
            <a:xfrm>
              <a:off x="5778885" y="3777996"/>
              <a:ext cx="3639820" cy="2449195"/>
            </a:xfrm>
            <a:custGeom>
              <a:avLst/>
              <a:gdLst/>
              <a:ahLst/>
              <a:cxnLst/>
              <a:rect l="l" t="t" r="r" b="b"/>
              <a:pathLst>
                <a:path w="3639820" h="2449195">
                  <a:moveTo>
                    <a:pt x="3639311" y="2449067"/>
                  </a:moveTo>
                  <a:lnTo>
                    <a:pt x="3639311" y="0"/>
                  </a:lnTo>
                  <a:lnTo>
                    <a:pt x="0" y="0"/>
                  </a:lnTo>
                  <a:lnTo>
                    <a:pt x="0" y="2449067"/>
                  </a:lnTo>
                  <a:lnTo>
                    <a:pt x="3639311" y="2449067"/>
                  </a:lnTo>
                  <a:close/>
                </a:path>
              </a:pathLst>
            </a:custGeom>
            <a:solidFill>
              <a:srgbClr val="91D0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65170" y="3777996"/>
              <a:ext cx="3667125" cy="2461260"/>
            </a:xfrm>
            <a:custGeom>
              <a:avLst/>
              <a:gdLst/>
              <a:ahLst/>
              <a:cxnLst/>
              <a:rect l="l" t="t" r="r" b="b"/>
              <a:pathLst>
                <a:path w="3667125" h="2461260">
                  <a:moveTo>
                    <a:pt x="25908" y="2435351"/>
                  </a:moveTo>
                  <a:lnTo>
                    <a:pt x="25908" y="0"/>
                  </a:lnTo>
                  <a:lnTo>
                    <a:pt x="0" y="0"/>
                  </a:lnTo>
                  <a:lnTo>
                    <a:pt x="0" y="2455163"/>
                  </a:lnTo>
                  <a:lnTo>
                    <a:pt x="6096" y="2461259"/>
                  </a:lnTo>
                  <a:lnTo>
                    <a:pt x="13716" y="2461259"/>
                  </a:lnTo>
                  <a:lnTo>
                    <a:pt x="13716" y="2435351"/>
                  </a:lnTo>
                  <a:lnTo>
                    <a:pt x="25908" y="2435351"/>
                  </a:lnTo>
                  <a:close/>
                </a:path>
                <a:path w="3667125" h="2461260">
                  <a:moveTo>
                    <a:pt x="3653028" y="2435351"/>
                  </a:moveTo>
                  <a:lnTo>
                    <a:pt x="13716" y="2435351"/>
                  </a:lnTo>
                  <a:lnTo>
                    <a:pt x="25908" y="2449067"/>
                  </a:lnTo>
                  <a:lnTo>
                    <a:pt x="25908" y="2461259"/>
                  </a:lnTo>
                  <a:lnTo>
                    <a:pt x="3640836" y="2461259"/>
                  </a:lnTo>
                  <a:lnTo>
                    <a:pt x="3640836" y="2449067"/>
                  </a:lnTo>
                  <a:lnTo>
                    <a:pt x="3653028" y="2435351"/>
                  </a:lnTo>
                  <a:close/>
                </a:path>
                <a:path w="3667125" h="2461260">
                  <a:moveTo>
                    <a:pt x="25908" y="2461259"/>
                  </a:moveTo>
                  <a:lnTo>
                    <a:pt x="25908" y="2449067"/>
                  </a:lnTo>
                  <a:lnTo>
                    <a:pt x="13716" y="2435351"/>
                  </a:lnTo>
                  <a:lnTo>
                    <a:pt x="13716" y="2461259"/>
                  </a:lnTo>
                  <a:lnTo>
                    <a:pt x="25908" y="2461259"/>
                  </a:lnTo>
                  <a:close/>
                </a:path>
                <a:path w="3667125" h="2461260">
                  <a:moveTo>
                    <a:pt x="3666744" y="2455163"/>
                  </a:moveTo>
                  <a:lnTo>
                    <a:pt x="3666744" y="0"/>
                  </a:lnTo>
                  <a:lnTo>
                    <a:pt x="3640836" y="0"/>
                  </a:lnTo>
                  <a:lnTo>
                    <a:pt x="3640836" y="2435351"/>
                  </a:lnTo>
                  <a:lnTo>
                    <a:pt x="3653028" y="2435351"/>
                  </a:lnTo>
                  <a:lnTo>
                    <a:pt x="3653028" y="2461259"/>
                  </a:lnTo>
                  <a:lnTo>
                    <a:pt x="3660648" y="2461259"/>
                  </a:lnTo>
                  <a:lnTo>
                    <a:pt x="3666744" y="2455163"/>
                  </a:lnTo>
                  <a:close/>
                </a:path>
                <a:path w="3667125" h="2461260">
                  <a:moveTo>
                    <a:pt x="3653028" y="2461259"/>
                  </a:moveTo>
                  <a:lnTo>
                    <a:pt x="3653028" y="2435351"/>
                  </a:lnTo>
                  <a:lnTo>
                    <a:pt x="3640836" y="2449067"/>
                  </a:lnTo>
                  <a:lnTo>
                    <a:pt x="3640836" y="2461259"/>
                  </a:lnTo>
                  <a:lnTo>
                    <a:pt x="3653028" y="2461259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778886" y="3349752"/>
            <a:ext cx="3639820" cy="2877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50">
              <a:latin typeface="Times New Roman"/>
              <a:cs typeface="Times New Roman"/>
            </a:endParaRPr>
          </a:p>
          <a:p>
            <a:pPr marL="725170" algn="just">
              <a:lnSpc>
                <a:spcPct val="100000"/>
              </a:lnSpc>
            </a:pPr>
            <a:r>
              <a:rPr sz="1600" b="1" u="heavy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Modèle </a:t>
            </a:r>
            <a:r>
              <a:rPr sz="1600" b="1" u="heavy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 </a:t>
            </a:r>
            <a:r>
              <a:rPr sz="1600" b="1" u="heavy" spc="-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 </a:t>
            </a:r>
            <a:r>
              <a:rPr sz="1600" b="1" u="heavy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juste</a:t>
            </a:r>
            <a:r>
              <a:rPr sz="1600" b="1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1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valeur:</a:t>
            </a:r>
            <a:endParaRPr sz="1600">
              <a:latin typeface="Arial"/>
              <a:cs typeface="Arial"/>
            </a:endParaRPr>
          </a:p>
          <a:p>
            <a:pPr marL="89535" marR="84455" algn="just">
              <a:lnSpc>
                <a:spcPct val="100000"/>
              </a:lnSpc>
            </a:pPr>
            <a:r>
              <a:rPr sz="1600" b="1" spc="-200" dirty="0">
                <a:latin typeface="Arial"/>
                <a:cs typeface="Arial"/>
              </a:rPr>
              <a:t>L’IAS </a:t>
            </a:r>
            <a:r>
              <a:rPr sz="1600" b="1" spc="-80" dirty="0">
                <a:latin typeface="Arial"/>
                <a:cs typeface="Arial"/>
              </a:rPr>
              <a:t>38 </a:t>
            </a:r>
            <a:r>
              <a:rPr sz="1600" b="1" spc="-100" dirty="0">
                <a:latin typeface="Arial"/>
                <a:cs typeface="Arial"/>
              </a:rPr>
              <a:t>autorise </a:t>
            </a:r>
            <a:r>
              <a:rPr sz="1600" b="1" spc="-110" dirty="0">
                <a:latin typeface="Arial"/>
                <a:cs typeface="Arial"/>
              </a:rPr>
              <a:t>de comptabiliser  </a:t>
            </a:r>
            <a:r>
              <a:rPr sz="1600" b="1" spc="-95" dirty="0">
                <a:latin typeface="Arial"/>
                <a:cs typeface="Arial"/>
              </a:rPr>
              <a:t>l’immobilisation </a:t>
            </a:r>
            <a:r>
              <a:rPr sz="1600" b="1" spc="-100" dirty="0">
                <a:latin typeface="Arial"/>
                <a:cs typeface="Arial"/>
              </a:rPr>
              <a:t>incorporelle </a:t>
            </a:r>
            <a:r>
              <a:rPr sz="1600" b="1" spc="-105" dirty="0">
                <a:latin typeface="Arial"/>
                <a:cs typeface="Arial"/>
              </a:rPr>
              <a:t>à </a:t>
            </a:r>
            <a:r>
              <a:rPr sz="1600" b="1" spc="-125" dirty="0">
                <a:latin typeface="Arial"/>
                <a:cs typeface="Arial"/>
              </a:rPr>
              <a:t>un  </a:t>
            </a:r>
            <a:r>
              <a:rPr sz="1600" b="1" spc="-90" dirty="0">
                <a:latin typeface="Arial"/>
                <a:cs typeface="Arial"/>
              </a:rPr>
              <a:t>montant </a:t>
            </a:r>
            <a:r>
              <a:rPr sz="1600" b="1" spc="-100" dirty="0">
                <a:latin typeface="Arial"/>
                <a:cs typeface="Arial"/>
              </a:rPr>
              <a:t>réévalué </a:t>
            </a:r>
            <a:r>
              <a:rPr sz="1600" b="1" spc="-105" dirty="0">
                <a:latin typeface="Arial"/>
                <a:cs typeface="Arial"/>
              </a:rPr>
              <a:t>à </a:t>
            </a:r>
            <a:r>
              <a:rPr sz="1600" b="1" spc="-185" dirty="0">
                <a:latin typeface="Arial"/>
                <a:cs typeface="Arial"/>
              </a:rPr>
              <a:t>sa </a:t>
            </a:r>
            <a:r>
              <a:rPr sz="1600" b="1" spc="-110" dirty="0">
                <a:latin typeface="Arial"/>
                <a:cs typeface="Arial"/>
              </a:rPr>
              <a:t>juste</a:t>
            </a:r>
            <a:r>
              <a:rPr sz="1600" b="1" spc="-200" dirty="0">
                <a:latin typeface="Arial"/>
                <a:cs typeface="Arial"/>
              </a:rPr>
              <a:t> </a:t>
            </a:r>
            <a:r>
              <a:rPr sz="1600" b="1" spc="-110" dirty="0">
                <a:latin typeface="Arial"/>
                <a:cs typeface="Arial"/>
              </a:rPr>
              <a:t>valeur.</a:t>
            </a:r>
            <a:endParaRPr sz="1600">
              <a:latin typeface="Arial"/>
              <a:cs typeface="Arial"/>
            </a:endParaRPr>
          </a:p>
          <a:p>
            <a:pPr marL="89535" marR="83820" algn="just">
              <a:lnSpc>
                <a:spcPct val="100000"/>
              </a:lnSpc>
            </a:pPr>
            <a:r>
              <a:rPr sz="1600" b="1" spc="-120" dirty="0">
                <a:latin typeface="Arial"/>
                <a:cs typeface="Arial"/>
              </a:rPr>
              <a:t>Un </a:t>
            </a:r>
            <a:r>
              <a:rPr sz="1600" b="1" spc="-95" dirty="0">
                <a:latin typeface="Arial"/>
                <a:cs typeface="Arial"/>
              </a:rPr>
              <a:t>écart</a:t>
            </a:r>
            <a:r>
              <a:rPr sz="1600" b="1" spc="250" dirty="0">
                <a:latin typeface="Arial"/>
                <a:cs typeface="Arial"/>
              </a:rPr>
              <a:t> </a:t>
            </a:r>
            <a:r>
              <a:rPr sz="1600" b="1" spc="-110" dirty="0">
                <a:latin typeface="Arial"/>
                <a:cs typeface="Arial"/>
              </a:rPr>
              <a:t>de </a:t>
            </a:r>
            <a:r>
              <a:rPr sz="1600" b="1" spc="-90" dirty="0">
                <a:latin typeface="Arial"/>
                <a:cs typeface="Arial"/>
              </a:rPr>
              <a:t>réévaluation </a:t>
            </a:r>
            <a:r>
              <a:rPr sz="1600" b="1" spc="-140" dirty="0">
                <a:latin typeface="Arial"/>
                <a:cs typeface="Arial"/>
              </a:rPr>
              <a:t>sera </a:t>
            </a:r>
            <a:r>
              <a:rPr sz="1600" b="1" spc="-125" dirty="0">
                <a:latin typeface="Arial"/>
                <a:cs typeface="Arial"/>
              </a:rPr>
              <a:t>alors  </a:t>
            </a:r>
            <a:r>
              <a:rPr sz="1600" b="1" spc="-120" dirty="0">
                <a:latin typeface="Arial"/>
                <a:cs typeface="Arial"/>
              </a:rPr>
              <a:t>constaté</a:t>
            </a:r>
            <a:r>
              <a:rPr sz="1600" b="1" spc="200" dirty="0">
                <a:latin typeface="Arial"/>
                <a:cs typeface="Arial"/>
              </a:rPr>
              <a:t> </a:t>
            </a:r>
            <a:r>
              <a:rPr sz="1600" b="1" spc="-105" dirty="0">
                <a:latin typeface="Arial"/>
                <a:cs typeface="Arial"/>
              </a:rPr>
              <a:t>en </a:t>
            </a:r>
            <a:r>
              <a:rPr sz="1600" b="1" spc="-200" dirty="0">
                <a:latin typeface="Arial"/>
                <a:cs typeface="Arial"/>
              </a:rPr>
              <a:t>cas </a:t>
            </a:r>
            <a:r>
              <a:rPr sz="1600" b="1" spc="-105" dirty="0">
                <a:latin typeface="Arial"/>
                <a:cs typeface="Arial"/>
              </a:rPr>
              <a:t>d’augmentation de </a:t>
            </a:r>
            <a:r>
              <a:rPr sz="1600" b="1" spc="-80" dirty="0">
                <a:latin typeface="Arial"/>
                <a:cs typeface="Arial"/>
              </a:rPr>
              <a:t>la  </a:t>
            </a:r>
            <a:r>
              <a:rPr sz="1600" b="1" spc="-100" dirty="0">
                <a:latin typeface="Arial"/>
                <a:cs typeface="Arial"/>
              </a:rPr>
              <a:t>valeur </a:t>
            </a:r>
            <a:r>
              <a:rPr sz="1600" b="1" spc="-45" dirty="0">
                <a:latin typeface="Arial"/>
                <a:cs typeface="Arial"/>
              </a:rPr>
              <a:t>et </a:t>
            </a:r>
            <a:r>
              <a:rPr sz="1600" b="1" spc="-110" dirty="0">
                <a:latin typeface="Arial"/>
                <a:cs typeface="Arial"/>
              </a:rPr>
              <a:t>une </a:t>
            </a:r>
            <a:r>
              <a:rPr sz="1600" b="1" spc="-100" dirty="0">
                <a:latin typeface="Arial"/>
                <a:cs typeface="Arial"/>
              </a:rPr>
              <a:t>dépréciation </a:t>
            </a:r>
            <a:r>
              <a:rPr sz="1600" b="1" spc="-140" dirty="0">
                <a:latin typeface="Arial"/>
                <a:cs typeface="Arial"/>
              </a:rPr>
              <a:t>sera  </a:t>
            </a:r>
            <a:r>
              <a:rPr sz="1600" b="1" spc="-114" dirty="0">
                <a:latin typeface="Arial"/>
                <a:cs typeface="Arial"/>
              </a:rPr>
              <a:t>comptabilisée </a:t>
            </a:r>
            <a:r>
              <a:rPr sz="1600" b="1" spc="-105" dirty="0">
                <a:latin typeface="Arial"/>
                <a:cs typeface="Arial"/>
              </a:rPr>
              <a:t>en </a:t>
            </a:r>
            <a:r>
              <a:rPr sz="1600" b="1" spc="-200" dirty="0">
                <a:latin typeface="Arial"/>
                <a:cs typeface="Arial"/>
              </a:rPr>
              <a:t>cas </a:t>
            </a:r>
            <a:r>
              <a:rPr sz="1600" b="1" spc="-110" dirty="0">
                <a:latin typeface="Arial"/>
                <a:cs typeface="Arial"/>
              </a:rPr>
              <a:t>de </a:t>
            </a:r>
            <a:r>
              <a:rPr sz="1600" b="1" spc="-150" dirty="0">
                <a:latin typeface="Arial"/>
                <a:cs typeface="Arial"/>
              </a:rPr>
              <a:t>baisse </a:t>
            </a:r>
            <a:r>
              <a:rPr sz="1600" b="1" spc="-110" dirty="0">
                <a:latin typeface="Arial"/>
                <a:cs typeface="Arial"/>
              </a:rPr>
              <a:t>de </a:t>
            </a:r>
            <a:r>
              <a:rPr sz="1600" b="1" spc="-80" dirty="0">
                <a:latin typeface="Arial"/>
                <a:cs typeface="Arial"/>
              </a:rPr>
              <a:t>la  </a:t>
            </a:r>
            <a:r>
              <a:rPr sz="1600" b="1" spc="-100" dirty="0">
                <a:latin typeface="Arial"/>
                <a:cs typeface="Arial"/>
              </a:rPr>
              <a:t>valeur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Espace réservé du numéro de diapositive 22">
            <a:extLst>
              <a:ext uri="{FF2B5EF4-FFF2-40B4-BE49-F238E27FC236}">
                <a16:creationId xmlns:a16="http://schemas.microsoft.com/office/drawing/2014/main" id="{2672D280-A107-EF7D-EED5-981EC43B0BA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80</a:t>
            </a:fld>
            <a:endParaRPr lang="fr-FR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197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00260" y="429259"/>
            <a:ext cx="568960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2565">
              <a:lnSpc>
                <a:spcPct val="100000"/>
              </a:lnSpc>
              <a:spcBef>
                <a:spcPts val="100"/>
              </a:spcBef>
            </a:pPr>
            <a:r>
              <a:rPr sz="3200" spc="-220" dirty="0">
                <a:latin typeface="Arial"/>
                <a:cs typeface="Arial"/>
              </a:rPr>
              <a:t>Amortissement </a:t>
            </a:r>
            <a:r>
              <a:rPr sz="3200" spc="-80" dirty="0">
                <a:latin typeface="Arial"/>
                <a:cs typeface="Arial"/>
              </a:rPr>
              <a:t>et </a:t>
            </a:r>
            <a:r>
              <a:rPr sz="3200" spc="-190" dirty="0">
                <a:latin typeface="Arial"/>
                <a:cs typeface="Arial"/>
              </a:rPr>
              <a:t>dépréciation  </a:t>
            </a:r>
            <a:r>
              <a:rPr sz="3200" spc="-305" dirty="0">
                <a:latin typeface="Arial"/>
                <a:cs typeface="Arial"/>
              </a:rPr>
              <a:t>des </a:t>
            </a:r>
            <a:r>
              <a:rPr sz="3200" spc="-210" dirty="0">
                <a:latin typeface="Arial"/>
                <a:cs typeface="Arial"/>
              </a:rPr>
              <a:t>immobilisations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220" dirty="0">
                <a:latin typeface="Arial"/>
                <a:cs typeface="Arial"/>
              </a:rPr>
              <a:t>incorporelles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634874" y="2551176"/>
            <a:ext cx="5016500" cy="812800"/>
            <a:chOff x="2634874" y="2551176"/>
            <a:chExt cx="5016500" cy="812800"/>
          </a:xfrm>
        </p:grpSpPr>
        <p:sp>
          <p:nvSpPr>
            <p:cNvPr id="5" name="object 5"/>
            <p:cNvSpPr/>
            <p:nvPr/>
          </p:nvSpPr>
          <p:spPr>
            <a:xfrm>
              <a:off x="2648590" y="2564892"/>
              <a:ext cx="5001895" cy="784860"/>
            </a:xfrm>
            <a:custGeom>
              <a:avLst/>
              <a:gdLst/>
              <a:ahLst/>
              <a:cxnLst/>
              <a:rect l="l" t="t" r="r" b="b"/>
              <a:pathLst>
                <a:path w="5001895" h="784860">
                  <a:moveTo>
                    <a:pt x="5001768" y="391668"/>
                  </a:moveTo>
                  <a:lnTo>
                    <a:pt x="4983678" y="344309"/>
                  </a:lnTo>
                  <a:lnTo>
                    <a:pt x="4947172" y="309875"/>
                  </a:lnTo>
                  <a:lnTo>
                    <a:pt x="4912402" y="287513"/>
                  </a:lnTo>
                  <a:lnTo>
                    <a:pt x="4869592" y="265674"/>
                  </a:lnTo>
                  <a:lnTo>
                    <a:pt x="4819003" y="244398"/>
                  </a:lnTo>
                  <a:lnTo>
                    <a:pt x="4760899" y="223727"/>
                  </a:lnTo>
                  <a:lnTo>
                    <a:pt x="4695540" y="203701"/>
                  </a:lnTo>
                  <a:lnTo>
                    <a:pt x="4623189" y="184361"/>
                  </a:lnTo>
                  <a:lnTo>
                    <a:pt x="4584474" y="174961"/>
                  </a:lnTo>
                  <a:lnTo>
                    <a:pt x="4544108" y="165748"/>
                  </a:lnTo>
                  <a:lnTo>
                    <a:pt x="4502126" y="156727"/>
                  </a:lnTo>
                  <a:lnTo>
                    <a:pt x="4458559" y="147903"/>
                  </a:lnTo>
                  <a:lnTo>
                    <a:pt x="4413441" y="139281"/>
                  </a:lnTo>
                  <a:lnTo>
                    <a:pt x="4366804" y="130867"/>
                  </a:lnTo>
                  <a:lnTo>
                    <a:pt x="4318681" y="122665"/>
                  </a:lnTo>
                  <a:lnTo>
                    <a:pt x="4269105" y="114681"/>
                  </a:lnTo>
                  <a:lnTo>
                    <a:pt x="4218108" y="106919"/>
                  </a:lnTo>
                  <a:lnTo>
                    <a:pt x="4165723" y="99385"/>
                  </a:lnTo>
                  <a:lnTo>
                    <a:pt x="4111984" y="92083"/>
                  </a:lnTo>
                  <a:lnTo>
                    <a:pt x="4056922" y="85020"/>
                  </a:lnTo>
                  <a:lnTo>
                    <a:pt x="4000570" y="78200"/>
                  </a:lnTo>
                  <a:lnTo>
                    <a:pt x="3942962" y="71628"/>
                  </a:lnTo>
                  <a:lnTo>
                    <a:pt x="3884130" y="65309"/>
                  </a:lnTo>
                  <a:lnTo>
                    <a:pt x="3824107" y="59249"/>
                  </a:lnTo>
                  <a:lnTo>
                    <a:pt x="3762925" y="53452"/>
                  </a:lnTo>
                  <a:lnTo>
                    <a:pt x="3700617" y="47924"/>
                  </a:lnTo>
                  <a:lnTo>
                    <a:pt x="3637217" y="42670"/>
                  </a:lnTo>
                  <a:lnTo>
                    <a:pt x="3572756" y="37694"/>
                  </a:lnTo>
                  <a:lnTo>
                    <a:pt x="3507267" y="33003"/>
                  </a:lnTo>
                  <a:lnTo>
                    <a:pt x="3440784" y="28600"/>
                  </a:lnTo>
                  <a:lnTo>
                    <a:pt x="3373339" y="24492"/>
                  </a:lnTo>
                  <a:lnTo>
                    <a:pt x="3304965" y="20683"/>
                  </a:lnTo>
                  <a:lnTo>
                    <a:pt x="3235694" y="17179"/>
                  </a:lnTo>
                  <a:lnTo>
                    <a:pt x="3165559" y="13984"/>
                  </a:lnTo>
                  <a:lnTo>
                    <a:pt x="3094594" y="11103"/>
                  </a:lnTo>
                  <a:lnTo>
                    <a:pt x="3022830" y="8542"/>
                  </a:lnTo>
                  <a:lnTo>
                    <a:pt x="2950301" y="6307"/>
                  </a:lnTo>
                  <a:lnTo>
                    <a:pt x="2877038" y="4401"/>
                  </a:lnTo>
                  <a:lnTo>
                    <a:pt x="2803076" y="2830"/>
                  </a:lnTo>
                  <a:lnTo>
                    <a:pt x="2728447" y="1599"/>
                  </a:lnTo>
                  <a:lnTo>
                    <a:pt x="2653183" y="714"/>
                  </a:lnTo>
                  <a:lnTo>
                    <a:pt x="2577318" y="179"/>
                  </a:lnTo>
                  <a:lnTo>
                    <a:pt x="2500884" y="0"/>
                  </a:lnTo>
                  <a:lnTo>
                    <a:pt x="2424368" y="179"/>
                  </a:lnTo>
                  <a:lnTo>
                    <a:pt x="2348427" y="714"/>
                  </a:lnTo>
                  <a:lnTo>
                    <a:pt x="2273093" y="1599"/>
                  </a:lnTo>
                  <a:lnTo>
                    <a:pt x="2198400" y="2830"/>
                  </a:lnTo>
                  <a:lnTo>
                    <a:pt x="2124380" y="4401"/>
                  </a:lnTo>
                  <a:lnTo>
                    <a:pt x="2051065" y="6307"/>
                  </a:lnTo>
                  <a:lnTo>
                    <a:pt x="1978488" y="8542"/>
                  </a:lnTo>
                  <a:lnTo>
                    <a:pt x="1906682" y="11103"/>
                  </a:lnTo>
                  <a:lnTo>
                    <a:pt x="1835679" y="13984"/>
                  </a:lnTo>
                  <a:lnTo>
                    <a:pt x="1765511" y="17179"/>
                  </a:lnTo>
                  <a:lnTo>
                    <a:pt x="1696212" y="20683"/>
                  </a:lnTo>
                  <a:lnTo>
                    <a:pt x="1627813" y="24492"/>
                  </a:lnTo>
                  <a:lnTo>
                    <a:pt x="1560348" y="28600"/>
                  </a:lnTo>
                  <a:lnTo>
                    <a:pt x="1493849" y="33003"/>
                  </a:lnTo>
                  <a:lnTo>
                    <a:pt x="1428349" y="37694"/>
                  </a:lnTo>
                  <a:lnTo>
                    <a:pt x="1363880" y="42670"/>
                  </a:lnTo>
                  <a:lnTo>
                    <a:pt x="1300474" y="47924"/>
                  </a:lnTo>
                  <a:lnTo>
                    <a:pt x="1238165" y="53452"/>
                  </a:lnTo>
                  <a:lnTo>
                    <a:pt x="1176985" y="59249"/>
                  </a:lnTo>
                  <a:lnTo>
                    <a:pt x="1116966" y="65309"/>
                  </a:lnTo>
                  <a:lnTo>
                    <a:pt x="1058141" y="71628"/>
                  </a:lnTo>
                  <a:lnTo>
                    <a:pt x="1000543" y="78200"/>
                  </a:lnTo>
                  <a:lnTo>
                    <a:pt x="944204" y="85020"/>
                  </a:lnTo>
                  <a:lnTo>
                    <a:pt x="889156" y="92083"/>
                  </a:lnTo>
                  <a:lnTo>
                    <a:pt x="835433" y="99385"/>
                  </a:lnTo>
                  <a:lnTo>
                    <a:pt x="783067" y="106919"/>
                  </a:lnTo>
                  <a:lnTo>
                    <a:pt x="732091" y="114681"/>
                  </a:lnTo>
                  <a:lnTo>
                    <a:pt x="682537" y="122665"/>
                  </a:lnTo>
                  <a:lnTo>
                    <a:pt x="634437" y="130867"/>
                  </a:lnTo>
                  <a:lnTo>
                    <a:pt x="587825" y="139281"/>
                  </a:lnTo>
                  <a:lnTo>
                    <a:pt x="542732" y="147903"/>
                  </a:lnTo>
                  <a:lnTo>
                    <a:pt x="499192" y="156727"/>
                  </a:lnTo>
                  <a:lnTo>
                    <a:pt x="457236" y="165748"/>
                  </a:lnTo>
                  <a:lnTo>
                    <a:pt x="416899" y="174961"/>
                  </a:lnTo>
                  <a:lnTo>
                    <a:pt x="378211" y="184361"/>
                  </a:lnTo>
                  <a:lnTo>
                    <a:pt x="341206" y="193943"/>
                  </a:lnTo>
                  <a:lnTo>
                    <a:pt x="272375" y="213631"/>
                  </a:lnTo>
                  <a:lnTo>
                    <a:pt x="210665" y="233985"/>
                  </a:lnTo>
                  <a:lnTo>
                    <a:pt x="156338" y="254963"/>
                  </a:lnTo>
                  <a:lnTo>
                    <a:pt x="109654" y="276526"/>
                  </a:lnTo>
                  <a:lnTo>
                    <a:pt x="70873" y="298632"/>
                  </a:lnTo>
                  <a:lnTo>
                    <a:pt x="28092" y="332719"/>
                  </a:lnTo>
                  <a:lnTo>
                    <a:pt x="4559" y="367798"/>
                  </a:lnTo>
                  <a:lnTo>
                    <a:pt x="0" y="391668"/>
                  </a:lnTo>
                  <a:lnTo>
                    <a:pt x="1145" y="403730"/>
                  </a:lnTo>
                  <a:lnTo>
                    <a:pt x="18065" y="439341"/>
                  </a:lnTo>
                  <a:lnTo>
                    <a:pt x="54528" y="473979"/>
                  </a:lnTo>
                  <a:lnTo>
                    <a:pt x="89259" y="496464"/>
                  </a:lnTo>
                  <a:lnTo>
                    <a:pt x="132024" y="518415"/>
                  </a:lnTo>
                  <a:lnTo>
                    <a:pt x="182563" y="539794"/>
                  </a:lnTo>
                  <a:lnTo>
                    <a:pt x="240614" y="560558"/>
                  </a:lnTo>
                  <a:lnTo>
                    <a:pt x="305917" y="580668"/>
                  </a:lnTo>
                  <a:lnTo>
                    <a:pt x="378211" y="600083"/>
                  </a:lnTo>
                  <a:lnTo>
                    <a:pt x="416899" y="609518"/>
                  </a:lnTo>
                  <a:lnTo>
                    <a:pt x="457236" y="618763"/>
                  </a:lnTo>
                  <a:lnTo>
                    <a:pt x="499192" y="627815"/>
                  </a:lnTo>
                  <a:lnTo>
                    <a:pt x="542732" y="636668"/>
                  </a:lnTo>
                  <a:lnTo>
                    <a:pt x="587825" y="645316"/>
                  </a:lnTo>
                  <a:lnTo>
                    <a:pt x="634437" y="653756"/>
                  </a:lnTo>
                  <a:lnTo>
                    <a:pt x="682537" y="661982"/>
                  </a:lnTo>
                  <a:lnTo>
                    <a:pt x="732091" y="669988"/>
                  </a:lnTo>
                  <a:lnTo>
                    <a:pt x="783067" y="677770"/>
                  </a:lnTo>
                  <a:lnTo>
                    <a:pt x="835433" y="685323"/>
                  </a:lnTo>
                  <a:lnTo>
                    <a:pt x="889156" y="692642"/>
                  </a:lnTo>
                  <a:lnTo>
                    <a:pt x="944204" y="699721"/>
                  </a:lnTo>
                  <a:lnTo>
                    <a:pt x="1000543" y="706556"/>
                  </a:lnTo>
                  <a:lnTo>
                    <a:pt x="1058141" y="713141"/>
                  </a:lnTo>
                  <a:lnTo>
                    <a:pt x="1116966" y="719472"/>
                  </a:lnTo>
                  <a:lnTo>
                    <a:pt x="1176985" y="725544"/>
                  </a:lnTo>
                  <a:lnTo>
                    <a:pt x="1238165" y="731350"/>
                  </a:lnTo>
                  <a:lnTo>
                    <a:pt x="1300474" y="736887"/>
                  </a:lnTo>
                  <a:lnTo>
                    <a:pt x="1363880" y="742149"/>
                  </a:lnTo>
                  <a:lnTo>
                    <a:pt x="1428349" y="747132"/>
                  </a:lnTo>
                  <a:lnTo>
                    <a:pt x="1493849" y="751830"/>
                  </a:lnTo>
                  <a:lnTo>
                    <a:pt x="1560348" y="756237"/>
                  </a:lnTo>
                  <a:lnTo>
                    <a:pt x="1627813" y="760350"/>
                  </a:lnTo>
                  <a:lnTo>
                    <a:pt x="1696212" y="764163"/>
                  </a:lnTo>
                  <a:lnTo>
                    <a:pt x="1765511" y="767671"/>
                  </a:lnTo>
                  <a:lnTo>
                    <a:pt x="1835679" y="770868"/>
                  </a:lnTo>
                  <a:lnTo>
                    <a:pt x="1906682" y="773751"/>
                  </a:lnTo>
                  <a:lnTo>
                    <a:pt x="1978488" y="776313"/>
                  </a:lnTo>
                  <a:lnTo>
                    <a:pt x="2051065" y="778550"/>
                  </a:lnTo>
                  <a:lnTo>
                    <a:pt x="2124380" y="780457"/>
                  </a:lnTo>
                  <a:lnTo>
                    <a:pt x="2198400" y="782028"/>
                  </a:lnTo>
                  <a:lnTo>
                    <a:pt x="2273093" y="783259"/>
                  </a:lnTo>
                  <a:lnTo>
                    <a:pt x="2348427" y="784145"/>
                  </a:lnTo>
                  <a:lnTo>
                    <a:pt x="2424368" y="784680"/>
                  </a:lnTo>
                  <a:lnTo>
                    <a:pt x="2500884" y="784860"/>
                  </a:lnTo>
                  <a:lnTo>
                    <a:pt x="2577318" y="784680"/>
                  </a:lnTo>
                  <a:lnTo>
                    <a:pt x="2653183" y="784145"/>
                  </a:lnTo>
                  <a:lnTo>
                    <a:pt x="2728447" y="783259"/>
                  </a:lnTo>
                  <a:lnTo>
                    <a:pt x="2803076" y="782028"/>
                  </a:lnTo>
                  <a:lnTo>
                    <a:pt x="2877038" y="780457"/>
                  </a:lnTo>
                  <a:lnTo>
                    <a:pt x="2950301" y="778550"/>
                  </a:lnTo>
                  <a:lnTo>
                    <a:pt x="3022830" y="776313"/>
                  </a:lnTo>
                  <a:lnTo>
                    <a:pt x="3094594" y="773751"/>
                  </a:lnTo>
                  <a:lnTo>
                    <a:pt x="3165559" y="770868"/>
                  </a:lnTo>
                  <a:lnTo>
                    <a:pt x="3235694" y="767671"/>
                  </a:lnTo>
                  <a:lnTo>
                    <a:pt x="3304965" y="764163"/>
                  </a:lnTo>
                  <a:lnTo>
                    <a:pt x="3373339" y="760350"/>
                  </a:lnTo>
                  <a:lnTo>
                    <a:pt x="3440784" y="756237"/>
                  </a:lnTo>
                  <a:lnTo>
                    <a:pt x="3507267" y="751830"/>
                  </a:lnTo>
                  <a:lnTo>
                    <a:pt x="3572756" y="747132"/>
                  </a:lnTo>
                  <a:lnTo>
                    <a:pt x="3637217" y="742149"/>
                  </a:lnTo>
                  <a:lnTo>
                    <a:pt x="3700617" y="736887"/>
                  </a:lnTo>
                  <a:lnTo>
                    <a:pt x="3762925" y="731350"/>
                  </a:lnTo>
                  <a:lnTo>
                    <a:pt x="3824107" y="725544"/>
                  </a:lnTo>
                  <a:lnTo>
                    <a:pt x="3884130" y="719472"/>
                  </a:lnTo>
                  <a:lnTo>
                    <a:pt x="3942962" y="713141"/>
                  </a:lnTo>
                  <a:lnTo>
                    <a:pt x="4000570" y="706556"/>
                  </a:lnTo>
                  <a:lnTo>
                    <a:pt x="4056922" y="699721"/>
                  </a:lnTo>
                  <a:lnTo>
                    <a:pt x="4111984" y="692642"/>
                  </a:lnTo>
                  <a:lnTo>
                    <a:pt x="4165723" y="685323"/>
                  </a:lnTo>
                  <a:lnTo>
                    <a:pt x="4218108" y="677770"/>
                  </a:lnTo>
                  <a:lnTo>
                    <a:pt x="4269105" y="669988"/>
                  </a:lnTo>
                  <a:lnTo>
                    <a:pt x="4318681" y="661982"/>
                  </a:lnTo>
                  <a:lnTo>
                    <a:pt x="4366804" y="653756"/>
                  </a:lnTo>
                  <a:lnTo>
                    <a:pt x="4413441" y="645316"/>
                  </a:lnTo>
                  <a:lnTo>
                    <a:pt x="4458559" y="636668"/>
                  </a:lnTo>
                  <a:lnTo>
                    <a:pt x="4502126" y="627815"/>
                  </a:lnTo>
                  <a:lnTo>
                    <a:pt x="4544108" y="618763"/>
                  </a:lnTo>
                  <a:lnTo>
                    <a:pt x="4584474" y="609518"/>
                  </a:lnTo>
                  <a:lnTo>
                    <a:pt x="4623189" y="600083"/>
                  </a:lnTo>
                  <a:lnTo>
                    <a:pt x="4660222" y="590465"/>
                  </a:lnTo>
                  <a:lnTo>
                    <a:pt x="4729110" y="570697"/>
                  </a:lnTo>
                  <a:lnTo>
                    <a:pt x="4790874" y="550255"/>
                  </a:lnTo>
                  <a:lnTo>
                    <a:pt x="4845253" y="529179"/>
                  </a:lnTo>
                  <a:lnTo>
                    <a:pt x="4891986" y="507509"/>
                  </a:lnTo>
                  <a:lnTo>
                    <a:pt x="4930808" y="485285"/>
                  </a:lnTo>
                  <a:lnTo>
                    <a:pt x="4961460" y="462549"/>
                  </a:lnTo>
                  <a:lnTo>
                    <a:pt x="4991543" y="427572"/>
                  </a:lnTo>
                  <a:lnTo>
                    <a:pt x="5001768" y="391668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34874" y="2551176"/>
              <a:ext cx="5016500" cy="812800"/>
            </a:xfrm>
            <a:custGeom>
              <a:avLst/>
              <a:gdLst/>
              <a:ahLst/>
              <a:cxnLst/>
              <a:rect l="l" t="t" r="r" b="b"/>
              <a:pathLst>
                <a:path w="5016500" h="812800">
                  <a:moveTo>
                    <a:pt x="5003800" y="463296"/>
                  </a:moveTo>
                  <a:lnTo>
                    <a:pt x="5003800" y="347472"/>
                  </a:lnTo>
                  <a:lnTo>
                    <a:pt x="4991100" y="336804"/>
                  </a:lnTo>
                  <a:lnTo>
                    <a:pt x="4940300" y="297180"/>
                  </a:lnTo>
                  <a:lnTo>
                    <a:pt x="4902200" y="277368"/>
                  </a:lnTo>
                  <a:lnTo>
                    <a:pt x="4864100" y="259080"/>
                  </a:lnTo>
                  <a:lnTo>
                    <a:pt x="4813300" y="240792"/>
                  </a:lnTo>
                  <a:lnTo>
                    <a:pt x="4762500" y="224028"/>
                  </a:lnTo>
                  <a:lnTo>
                    <a:pt x="4711700" y="205740"/>
                  </a:lnTo>
                  <a:lnTo>
                    <a:pt x="4648200" y="190500"/>
                  </a:lnTo>
                  <a:lnTo>
                    <a:pt x="4584700" y="173736"/>
                  </a:lnTo>
                  <a:lnTo>
                    <a:pt x="4521200" y="158496"/>
                  </a:lnTo>
                  <a:lnTo>
                    <a:pt x="4445000" y="143256"/>
                  </a:lnTo>
                  <a:lnTo>
                    <a:pt x="4356100" y="129540"/>
                  </a:lnTo>
                  <a:lnTo>
                    <a:pt x="4279900" y="115824"/>
                  </a:lnTo>
                  <a:lnTo>
                    <a:pt x="4191000" y="102108"/>
                  </a:lnTo>
                  <a:lnTo>
                    <a:pt x="4102100" y="89916"/>
                  </a:lnTo>
                  <a:lnTo>
                    <a:pt x="4000500" y="79248"/>
                  </a:lnTo>
                  <a:lnTo>
                    <a:pt x="3911600" y="67056"/>
                  </a:lnTo>
                  <a:lnTo>
                    <a:pt x="3810000" y="57912"/>
                  </a:lnTo>
                  <a:lnTo>
                    <a:pt x="3695700" y="47244"/>
                  </a:lnTo>
                  <a:lnTo>
                    <a:pt x="3594100" y="39624"/>
                  </a:lnTo>
                  <a:lnTo>
                    <a:pt x="3365500" y="24384"/>
                  </a:lnTo>
                  <a:lnTo>
                    <a:pt x="3136900" y="12192"/>
                  </a:lnTo>
                  <a:lnTo>
                    <a:pt x="3009900" y="9144"/>
                  </a:lnTo>
                  <a:lnTo>
                    <a:pt x="2882900" y="4572"/>
                  </a:lnTo>
                  <a:lnTo>
                    <a:pt x="2768600" y="3048"/>
                  </a:lnTo>
                  <a:lnTo>
                    <a:pt x="2501900" y="0"/>
                  </a:lnTo>
                  <a:lnTo>
                    <a:pt x="2120900" y="4572"/>
                  </a:lnTo>
                  <a:lnTo>
                    <a:pt x="2006600" y="9144"/>
                  </a:lnTo>
                  <a:lnTo>
                    <a:pt x="1879600" y="12192"/>
                  </a:lnTo>
                  <a:lnTo>
                    <a:pt x="1651000" y="24384"/>
                  </a:lnTo>
                  <a:lnTo>
                    <a:pt x="1422400" y="39624"/>
                  </a:lnTo>
                  <a:lnTo>
                    <a:pt x="1320800" y="47244"/>
                  </a:lnTo>
                  <a:lnTo>
                    <a:pt x="1206500" y="57912"/>
                  </a:lnTo>
                  <a:lnTo>
                    <a:pt x="1104900" y="67056"/>
                  </a:lnTo>
                  <a:lnTo>
                    <a:pt x="1016000" y="79248"/>
                  </a:lnTo>
                  <a:lnTo>
                    <a:pt x="914400" y="89916"/>
                  </a:lnTo>
                  <a:lnTo>
                    <a:pt x="825500" y="102108"/>
                  </a:lnTo>
                  <a:lnTo>
                    <a:pt x="647700" y="129540"/>
                  </a:lnTo>
                  <a:lnTo>
                    <a:pt x="571500" y="143256"/>
                  </a:lnTo>
                  <a:lnTo>
                    <a:pt x="495300" y="158496"/>
                  </a:lnTo>
                  <a:lnTo>
                    <a:pt x="431800" y="173736"/>
                  </a:lnTo>
                  <a:lnTo>
                    <a:pt x="304800" y="207264"/>
                  </a:lnTo>
                  <a:lnTo>
                    <a:pt x="203200" y="240792"/>
                  </a:lnTo>
                  <a:lnTo>
                    <a:pt x="152400" y="259080"/>
                  </a:lnTo>
                  <a:lnTo>
                    <a:pt x="114300" y="277368"/>
                  </a:lnTo>
                  <a:lnTo>
                    <a:pt x="76200" y="297180"/>
                  </a:lnTo>
                  <a:lnTo>
                    <a:pt x="12700" y="348996"/>
                  </a:lnTo>
                  <a:lnTo>
                    <a:pt x="12700" y="359664"/>
                  </a:lnTo>
                  <a:lnTo>
                    <a:pt x="0" y="370332"/>
                  </a:lnTo>
                  <a:lnTo>
                    <a:pt x="0" y="441960"/>
                  </a:lnTo>
                  <a:lnTo>
                    <a:pt x="12700" y="454152"/>
                  </a:lnTo>
                  <a:lnTo>
                    <a:pt x="25400" y="475488"/>
                  </a:lnTo>
                  <a:lnTo>
                    <a:pt x="25400" y="371856"/>
                  </a:lnTo>
                  <a:lnTo>
                    <a:pt x="38100" y="362712"/>
                  </a:lnTo>
                  <a:lnTo>
                    <a:pt x="50800" y="355092"/>
                  </a:lnTo>
                  <a:lnTo>
                    <a:pt x="63500" y="336804"/>
                  </a:lnTo>
                  <a:lnTo>
                    <a:pt x="165100" y="281940"/>
                  </a:lnTo>
                  <a:lnTo>
                    <a:pt x="203200" y="265176"/>
                  </a:lnTo>
                  <a:lnTo>
                    <a:pt x="254000" y="248412"/>
                  </a:lnTo>
                  <a:lnTo>
                    <a:pt x="317500" y="230124"/>
                  </a:lnTo>
                  <a:lnTo>
                    <a:pt x="368300" y="214884"/>
                  </a:lnTo>
                  <a:lnTo>
                    <a:pt x="431800" y="198120"/>
                  </a:lnTo>
                  <a:lnTo>
                    <a:pt x="508000" y="182880"/>
                  </a:lnTo>
                  <a:lnTo>
                    <a:pt x="584200" y="169164"/>
                  </a:lnTo>
                  <a:lnTo>
                    <a:pt x="660400" y="153924"/>
                  </a:lnTo>
                  <a:lnTo>
                    <a:pt x="736600" y="140208"/>
                  </a:lnTo>
                  <a:lnTo>
                    <a:pt x="914400" y="115824"/>
                  </a:lnTo>
                  <a:lnTo>
                    <a:pt x="1104900" y="92964"/>
                  </a:lnTo>
                  <a:lnTo>
                    <a:pt x="1206500" y="82296"/>
                  </a:lnTo>
                  <a:lnTo>
                    <a:pt x="1320800" y="73152"/>
                  </a:lnTo>
                  <a:lnTo>
                    <a:pt x="1422400" y="64008"/>
                  </a:lnTo>
                  <a:lnTo>
                    <a:pt x="1536700" y="56388"/>
                  </a:lnTo>
                  <a:lnTo>
                    <a:pt x="1879600" y="38100"/>
                  </a:lnTo>
                  <a:lnTo>
                    <a:pt x="2006600" y="33528"/>
                  </a:lnTo>
                  <a:lnTo>
                    <a:pt x="2120900" y="30480"/>
                  </a:lnTo>
                  <a:lnTo>
                    <a:pt x="2247900" y="27432"/>
                  </a:lnTo>
                  <a:lnTo>
                    <a:pt x="2374900" y="25908"/>
                  </a:lnTo>
                  <a:lnTo>
                    <a:pt x="2641600" y="25908"/>
                  </a:lnTo>
                  <a:lnTo>
                    <a:pt x="2768600" y="27432"/>
                  </a:lnTo>
                  <a:lnTo>
                    <a:pt x="2882900" y="30480"/>
                  </a:lnTo>
                  <a:lnTo>
                    <a:pt x="3009900" y="33528"/>
                  </a:lnTo>
                  <a:lnTo>
                    <a:pt x="3136900" y="38100"/>
                  </a:lnTo>
                  <a:lnTo>
                    <a:pt x="3479800" y="56388"/>
                  </a:lnTo>
                  <a:lnTo>
                    <a:pt x="3594100" y="64008"/>
                  </a:lnTo>
                  <a:lnTo>
                    <a:pt x="3797300" y="82296"/>
                  </a:lnTo>
                  <a:lnTo>
                    <a:pt x="3911600" y="92964"/>
                  </a:lnTo>
                  <a:lnTo>
                    <a:pt x="4102100" y="115824"/>
                  </a:lnTo>
                  <a:lnTo>
                    <a:pt x="4279900" y="140208"/>
                  </a:lnTo>
                  <a:lnTo>
                    <a:pt x="4356100" y="153924"/>
                  </a:lnTo>
                  <a:lnTo>
                    <a:pt x="4432300" y="169164"/>
                  </a:lnTo>
                  <a:lnTo>
                    <a:pt x="4508500" y="182880"/>
                  </a:lnTo>
                  <a:lnTo>
                    <a:pt x="4584700" y="198120"/>
                  </a:lnTo>
                  <a:lnTo>
                    <a:pt x="4648200" y="214884"/>
                  </a:lnTo>
                  <a:lnTo>
                    <a:pt x="4699000" y="231648"/>
                  </a:lnTo>
                  <a:lnTo>
                    <a:pt x="4762500" y="248412"/>
                  </a:lnTo>
                  <a:lnTo>
                    <a:pt x="4813300" y="265176"/>
                  </a:lnTo>
                  <a:lnTo>
                    <a:pt x="4851400" y="283464"/>
                  </a:lnTo>
                  <a:lnTo>
                    <a:pt x="4889500" y="300228"/>
                  </a:lnTo>
                  <a:lnTo>
                    <a:pt x="4927600" y="318516"/>
                  </a:lnTo>
                  <a:lnTo>
                    <a:pt x="4978400" y="355092"/>
                  </a:lnTo>
                  <a:lnTo>
                    <a:pt x="4978400" y="364236"/>
                  </a:lnTo>
                  <a:lnTo>
                    <a:pt x="4991100" y="373380"/>
                  </a:lnTo>
                  <a:lnTo>
                    <a:pt x="4991100" y="473964"/>
                  </a:lnTo>
                  <a:lnTo>
                    <a:pt x="5003800" y="463296"/>
                  </a:lnTo>
                  <a:close/>
                </a:path>
                <a:path w="5016500" h="812800">
                  <a:moveTo>
                    <a:pt x="4991100" y="473964"/>
                  </a:moveTo>
                  <a:lnTo>
                    <a:pt x="4991100" y="422148"/>
                  </a:lnTo>
                  <a:lnTo>
                    <a:pt x="4978400" y="440436"/>
                  </a:lnTo>
                  <a:lnTo>
                    <a:pt x="4978400" y="448056"/>
                  </a:lnTo>
                  <a:lnTo>
                    <a:pt x="4965700" y="457200"/>
                  </a:lnTo>
                  <a:lnTo>
                    <a:pt x="4927600" y="493776"/>
                  </a:lnTo>
                  <a:lnTo>
                    <a:pt x="4851400" y="530352"/>
                  </a:lnTo>
                  <a:lnTo>
                    <a:pt x="4813300" y="547116"/>
                  </a:lnTo>
                  <a:lnTo>
                    <a:pt x="4762500" y="563880"/>
                  </a:lnTo>
                  <a:lnTo>
                    <a:pt x="4699000" y="580644"/>
                  </a:lnTo>
                  <a:lnTo>
                    <a:pt x="4648200" y="597408"/>
                  </a:lnTo>
                  <a:lnTo>
                    <a:pt x="4584700" y="612648"/>
                  </a:lnTo>
                  <a:lnTo>
                    <a:pt x="4508500" y="629412"/>
                  </a:lnTo>
                  <a:lnTo>
                    <a:pt x="4432300" y="643128"/>
                  </a:lnTo>
                  <a:lnTo>
                    <a:pt x="4356100" y="658368"/>
                  </a:lnTo>
                  <a:lnTo>
                    <a:pt x="4279900" y="672084"/>
                  </a:lnTo>
                  <a:lnTo>
                    <a:pt x="4102100" y="696468"/>
                  </a:lnTo>
                  <a:lnTo>
                    <a:pt x="4000500" y="708660"/>
                  </a:lnTo>
                  <a:lnTo>
                    <a:pt x="3797300" y="729996"/>
                  </a:lnTo>
                  <a:lnTo>
                    <a:pt x="3594100" y="748284"/>
                  </a:lnTo>
                  <a:lnTo>
                    <a:pt x="3479800" y="755904"/>
                  </a:lnTo>
                  <a:lnTo>
                    <a:pt x="3136900" y="774192"/>
                  </a:lnTo>
                  <a:lnTo>
                    <a:pt x="3009900" y="778764"/>
                  </a:lnTo>
                  <a:lnTo>
                    <a:pt x="2882900" y="781812"/>
                  </a:lnTo>
                  <a:lnTo>
                    <a:pt x="2768600" y="784860"/>
                  </a:lnTo>
                  <a:lnTo>
                    <a:pt x="2641600" y="786384"/>
                  </a:lnTo>
                  <a:lnTo>
                    <a:pt x="2374900" y="786384"/>
                  </a:lnTo>
                  <a:lnTo>
                    <a:pt x="2247900" y="784860"/>
                  </a:lnTo>
                  <a:lnTo>
                    <a:pt x="2120900" y="781812"/>
                  </a:lnTo>
                  <a:lnTo>
                    <a:pt x="2006600" y="778764"/>
                  </a:lnTo>
                  <a:lnTo>
                    <a:pt x="1879600" y="774192"/>
                  </a:lnTo>
                  <a:lnTo>
                    <a:pt x="1536700" y="755904"/>
                  </a:lnTo>
                  <a:lnTo>
                    <a:pt x="1422400" y="748284"/>
                  </a:lnTo>
                  <a:lnTo>
                    <a:pt x="1320800" y="739140"/>
                  </a:lnTo>
                  <a:lnTo>
                    <a:pt x="1206500" y="729996"/>
                  </a:lnTo>
                  <a:lnTo>
                    <a:pt x="1104900" y="719328"/>
                  </a:lnTo>
                  <a:lnTo>
                    <a:pt x="914400" y="696468"/>
                  </a:lnTo>
                  <a:lnTo>
                    <a:pt x="736600" y="672084"/>
                  </a:lnTo>
                  <a:lnTo>
                    <a:pt x="660400" y="658368"/>
                  </a:lnTo>
                  <a:lnTo>
                    <a:pt x="584200" y="643128"/>
                  </a:lnTo>
                  <a:lnTo>
                    <a:pt x="508000" y="629412"/>
                  </a:lnTo>
                  <a:lnTo>
                    <a:pt x="431800" y="612648"/>
                  </a:lnTo>
                  <a:lnTo>
                    <a:pt x="368300" y="597408"/>
                  </a:lnTo>
                  <a:lnTo>
                    <a:pt x="317500" y="580644"/>
                  </a:lnTo>
                  <a:lnTo>
                    <a:pt x="254000" y="563880"/>
                  </a:lnTo>
                  <a:lnTo>
                    <a:pt x="203200" y="547116"/>
                  </a:lnTo>
                  <a:lnTo>
                    <a:pt x="165100" y="528828"/>
                  </a:lnTo>
                  <a:lnTo>
                    <a:pt x="127000" y="512064"/>
                  </a:lnTo>
                  <a:lnTo>
                    <a:pt x="88900" y="493776"/>
                  </a:lnTo>
                  <a:lnTo>
                    <a:pt x="63500" y="475488"/>
                  </a:lnTo>
                  <a:lnTo>
                    <a:pt x="38100" y="455676"/>
                  </a:lnTo>
                  <a:lnTo>
                    <a:pt x="38100" y="448056"/>
                  </a:lnTo>
                  <a:lnTo>
                    <a:pt x="25400" y="438912"/>
                  </a:lnTo>
                  <a:lnTo>
                    <a:pt x="25400" y="475488"/>
                  </a:lnTo>
                  <a:lnTo>
                    <a:pt x="76200" y="515112"/>
                  </a:lnTo>
                  <a:lnTo>
                    <a:pt x="114300" y="534924"/>
                  </a:lnTo>
                  <a:lnTo>
                    <a:pt x="152400" y="553212"/>
                  </a:lnTo>
                  <a:lnTo>
                    <a:pt x="203200" y="571500"/>
                  </a:lnTo>
                  <a:lnTo>
                    <a:pt x="304800" y="605028"/>
                  </a:lnTo>
                  <a:lnTo>
                    <a:pt x="431800" y="638556"/>
                  </a:lnTo>
                  <a:lnTo>
                    <a:pt x="495300" y="653796"/>
                  </a:lnTo>
                  <a:lnTo>
                    <a:pt x="571500" y="669036"/>
                  </a:lnTo>
                  <a:lnTo>
                    <a:pt x="660400" y="682752"/>
                  </a:lnTo>
                  <a:lnTo>
                    <a:pt x="736600" y="696468"/>
                  </a:lnTo>
                  <a:lnTo>
                    <a:pt x="825500" y="710184"/>
                  </a:lnTo>
                  <a:lnTo>
                    <a:pt x="914400" y="722376"/>
                  </a:lnTo>
                  <a:lnTo>
                    <a:pt x="1016000" y="733044"/>
                  </a:lnTo>
                  <a:lnTo>
                    <a:pt x="1104900" y="745236"/>
                  </a:lnTo>
                  <a:lnTo>
                    <a:pt x="1206500" y="754380"/>
                  </a:lnTo>
                  <a:lnTo>
                    <a:pt x="1320800" y="763524"/>
                  </a:lnTo>
                  <a:lnTo>
                    <a:pt x="1422400" y="772668"/>
                  </a:lnTo>
                  <a:lnTo>
                    <a:pt x="1651000" y="787908"/>
                  </a:lnTo>
                  <a:lnTo>
                    <a:pt x="1765300" y="794004"/>
                  </a:lnTo>
                  <a:lnTo>
                    <a:pt x="1879600" y="798576"/>
                  </a:lnTo>
                  <a:lnTo>
                    <a:pt x="2006600" y="803148"/>
                  </a:lnTo>
                  <a:lnTo>
                    <a:pt x="2120900" y="807720"/>
                  </a:lnTo>
                  <a:lnTo>
                    <a:pt x="2501900" y="812292"/>
                  </a:lnTo>
                  <a:lnTo>
                    <a:pt x="2768600" y="809244"/>
                  </a:lnTo>
                  <a:lnTo>
                    <a:pt x="2882900" y="807720"/>
                  </a:lnTo>
                  <a:lnTo>
                    <a:pt x="3136900" y="798576"/>
                  </a:lnTo>
                  <a:lnTo>
                    <a:pt x="3251200" y="794004"/>
                  </a:lnTo>
                  <a:lnTo>
                    <a:pt x="3365500" y="787908"/>
                  </a:lnTo>
                  <a:lnTo>
                    <a:pt x="3594100" y="772668"/>
                  </a:lnTo>
                  <a:lnTo>
                    <a:pt x="3695700" y="763524"/>
                  </a:lnTo>
                  <a:lnTo>
                    <a:pt x="3810000" y="754380"/>
                  </a:lnTo>
                  <a:lnTo>
                    <a:pt x="3911600" y="745236"/>
                  </a:lnTo>
                  <a:lnTo>
                    <a:pt x="4000500" y="733044"/>
                  </a:lnTo>
                  <a:lnTo>
                    <a:pt x="4102100" y="722376"/>
                  </a:lnTo>
                  <a:lnTo>
                    <a:pt x="4191000" y="710184"/>
                  </a:lnTo>
                  <a:lnTo>
                    <a:pt x="4279900" y="696468"/>
                  </a:lnTo>
                  <a:lnTo>
                    <a:pt x="4356100" y="682752"/>
                  </a:lnTo>
                  <a:lnTo>
                    <a:pt x="4445000" y="669036"/>
                  </a:lnTo>
                  <a:lnTo>
                    <a:pt x="4521200" y="653796"/>
                  </a:lnTo>
                  <a:lnTo>
                    <a:pt x="4584700" y="638556"/>
                  </a:lnTo>
                  <a:lnTo>
                    <a:pt x="4711700" y="605028"/>
                  </a:lnTo>
                  <a:lnTo>
                    <a:pt x="4813300" y="571500"/>
                  </a:lnTo>
                  <a:lnTo>
                    <a:pt x="4864100" y="553212"/>
                  </a:lnTo>
                  <a:lnTo>
                    <a:pt x="4902200" y="533400"/>
                  </a:lnTo>
                  <a:lnTo>
                    <a:pt x="4940300" y="515112"/>
                  </a:lnTo>
                  <a:lnTo>
                    <a:pt x="4965700" y="495300"/>
                  </a:lnTo>
                  <a:lnTo>
                    <a:pt x="4991100" y="473964"/>
                  </a:lnTo>
                  <a:close/>
                </a:path>
                <a:path w="5016500" h="812800">
                  <a:moveTo>
                    <a:pt x="5016500" y="431292"/>
                  </a:moveTo>
                  <a:lnTo>
                    <a:pt x="5016500" y="370332"/>
                  </a:lnTo>
                  <a:lnTo>
                    <a:pt x="5003800" y="358140"/>
                  </a:lnTo>
                  <a:lnTo>
                    <a:pt x="5003800" y="452628"/>
                  </a:lnTo>
                  <a:lnTo>
                    <a:pt x="5016500" y="431292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39329" y="1656079"/>
            <a:ext cx="7878445" cy="1572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150" dirty="0">
                <a:latin typeface="Arial"/>
                <a:cs typeface="Arial"/>
              </a:rPr>
              <a:t>Après </a:t>
            </a:r>
            <a:r>
              <a:rPr sz="1600" b="1" spc="-185" dirty="0">
                <a:latin typeface="Arial"/>
                <a:cs typeface="Arial"/>
              </a:rPr>
              <a:t>sa </a:t>
            </a:r>
            <a:r>
              <a:rPr sz="1600" b="1" spc="-105" dirty="0">
                <a:latin typeface="Arial"/>
                <a:cs typeface="Arial"/>
              </a:rPr>
              <a:t>comptabilisation </a:t>
            </a:r>
            <a:r>
              <a:rPr sz="1600" b="1" spc="-65" dirty="0">
                <a:latin typeface="Arial"/>
                <a:cs typeface="Arial"/>
              </a:rPr>
              <a:t>initiale, </a:t>
            </a:r>
            <a:r>
              <a:rPr sz="1600" b="1" spc="-95" dirty="0">
                <a:latin typeface="Arial"/>
                <a:cs typeface="Arial"/>
              </a:rPr>
              <a:t>l’immobilisation </a:t>
            </a:r>
            <a:r>
              <a:rPr sz="1600" b="1" spc="-100" dirty="0">
                <a:latin typeface="Arial"/>
                <a:cs typeface="Arial"/>
              </a:rPr>
              <a:t>incorporelle </a:t>
            </a:r>
            <a:r>
              <a:rPr sz="1600" b="1" spc="-80" dirty="0">
                <a:latin typeface="Arial"/>
                <a:cs typeface="Arial"/>
              </a:rPr>
              <a:t>peut </a:t>
            </a:r>
            <a:r>
              <a:rPr sz="1600" b="1" spc="-75" dirty="0">
                <a:latin typeface="Arial"/>
                <a:cs typeface="Arial"/>
              </a:rPr>
              <a:t>faire </a:t>
            </a:r>
            <a:r>
              <a:rPr sz="1600" b="1" spc="-85" dirty="0">
                <a:latin typeface="Arial"/>
                <a:cs typeface="Arial"/>
              </a:rPr>
              <a:t>l’objet </a:t>
            </a:r>
            <a:r>
              <a:rPr sz="1600" b="1" spc="-110" dirty="0">
                <a:latin typeface="Arial"/>
                <a:cs typeface="Arial"/>
              </a:rPr>
              <a:t>d’un  amortissement lorsqu’elle </a:t>
            </a:r>
            <a:r>
              <a:rPr sz="1600" b="1" spc="-105" dirty="0">
                <a:latin typeface="Arial"/>
                <a:cs typeface="Arial"/>
              </a:rPr>
              <a:t>a </a:t>
            </a:r>
            <a:r>
              <a:rPr sz="1600" b="1" spc="-114" dirty="0">
                <a:latin typeface="Arial"/>
                <a:cs typeface="Arial"/>
              </a:rPr>
              <a:t>une </a:t>
            </a:r>
            <a:r>
              <a:rPr sz="1600" b="1" spc="-100" dirty="0">
                <a:latin typeface="Arial"/>
                <a:cs typeface="Arial"/>
              </a:rPr>
              <a:t>durée </a:t>
            </a:r>
            <a:r>
              <a:rPr sz="1600" b="1" spc="-65" dirty="0">
                <a:latin typeface="Arial"/>
                <a:cs typeface="Arial"/>
              </a:rPr>
              <a:t>d’utilité </a:t>
            </a:r>
            <a:r>
              <a:rPr sz="1600" b="1" spc="-85" dirty="0">
                <a:latin typeface="Arial"/>
                <a:cs typeface="Arial"/>
              </a:rPr>
              <a:t>définie </a:t>
            </a:r>
            <a:r>
              <a:rPr sz="1600" b="1" spc="-45" dirty="0">
                <a:latin typeface="Arial"/>
                <a:cs typeface="Arial"/>
              </a:rPr>
              <a:t>et </a:t>
            </a:r>
            <a:r>
              <a:rPr sz="1600" b="1" spc="-90" dirty="0">
                <a:latin typeface="Arial"/>
                <a:cs typeface="Arial"/>
              </a:rPr>
              <a:t>éventuellement </a:t>
            </a:r>
            <a:r>
              <a:rPr sz="1600" b="1" spc="-110" dirty="0">
                <a:latin typeface="Arial"/>
                <a:cs typeface="Arial"/>
              </a:rPr>
              <a:t>d’une</a:t>
            </a:r>
            <a:r>
              <a:rPr sz="1600" b="1" spc="180" dirty="0">
                <a:latin typeface="Arial"/>
                <a:cs typeface="Arial"/>
              </a:rPr>
              <a:t> </a:t>
            </a:r>
            <a:r>
              <a:rPr sz="1600" b="1" spc="-95" dirty="0">
                <a:latin typeface="Arial"/>
                <a:cs typeface="Arial"/>
              </a:rPr>
              <a:t>dépréciation.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Arial"/>
              <a:cs typeface="Arial"/>
            </a:endParaRPr>
          </a:p>
          <a:p>
            <a:pPr marL="2644140" marR="2496820" indent="120014">
              <a:lnSpc>
                <a:spcPct val="100000"/>
              </a:lnSpc>
            </a:pPr>
            <a:r>
              <a:rPr sz="1800" b="1" spc="-130" dirty="0">
                <a:latin typeface="Arial"/>
                <a:cs typeface="Arial"/>
              </a:rPr>
              <a:t>Correction </a:t>
            </a:r>
            <a:r>
              <a:rPr sz="1800" b="1" spc="-114" dirty="0">
                <a:latin typeface="Arial"/>
                <a:cs typeface="Arial"/>
              </a:rPr>
              <a:t>de </a:t>
            </a:r>
            <a:r>
              <a:rPr sz="1800" b="1" spc="-90" dirty="0">
                <a:latin typeface="Arial"/>
                <a:cs typeface="Arial"/>
              </a:rPr>
              <a:t>la </a:t>
            </a:r>
            <a:r>
              <a:rPr sz="1800" b="1" spc="-105" dirty="0">
                <a:latin typeface="Arial"/>
                <a:cs typeface="Arial"/>
              </a:rPr>
              <a:t>valeur </a:t>
            </a:r>
            <a:r>
              <a:rPr sz="1800" b="1" spc="-114" dirty="0">
                <a:latin typeface="Arial"/>
                <a:cs typeface="Arial"/>
              </a:rPr>
              <a:t>de  </a:t>
            </a:r>
            <a:r>
              <a:rPr sz="1800" b="1" spc="-105" dirty="0">
                <a:latin typeface="Arial"/>
                <a:cs typeface="Arial"/>
              </a:rPr>
              <a:t>l’immobilisation</a:t>
            </a:r>
            <a:r>
              <a:rPr sz="1800" b="1" spc="-125" dirty="0">
                <a:latin typeface="Arial"/>
                <a:cs typeface="Arial"/>
              </a:rPr>
              <a:t> </a:t>
            </a:r>
            <a:r>
              <a:rPr sz="1800" b="1" spc="-114" dirty="0">
                <a:latin typeface="Arial"/>
                <a:cs typeface="Arial"/>
              </a:rPr>
              <a:t>incorporelle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48393" y="3346704"/>
            <a:ext cx="6850380" cy="3540760"/>
            <a:chOff x="1048393" y="3346704"/>
            <a:chExt cx="6850380" cy="3540760"/>
          </a:xfrm>
        </p:grpSpPr>
        <p:sp>
          <p:nvSpPr>
            <p:cNvPr id="9" name="object 9"/>
            <p:cNvSpPr/>
            <p:nvPr/>
          </p:nvSpPr>
          <p:spPr>
            <a:xfrm>
              <a:off x="2625331" y="3346716"/>
              <a:ext cx="5227955" cy="431800"/>
            </a:xfrm>
            <a:custGeom>
              <a:avLst/>
              <a:gdLst/>
              <a:ahLst/>
              <a:cxnLst/>
              <a:rect l="l" t="t" r="r" b="b"/>
              <a:pathLst>
                <a:path w="5227955" h="431800">
                  <a:moveTo>
                    <a:pt x="5227713" y="361188"/>
                  </a:moveTo>
                  <a:lnTo>
                    <a:pt x="5221617" y="361188"/>
                  </a:lnTo>
                  <a:lnTo>
                    <a:pt x="5221617" y="355079"/>
                  </a:lnTo>
                  <a:lnTo>
                    <a:pt x="2438298" y="354266"/>
                  </a:lnTo>
                  <a:lnTo>
                    <a:pt x="2484513" y="275844"/>
                  </a:lnTo>
                  <a:lnTo>
                    <a:pt x="2486037" y="272796"/>
                  </a:lnTo>
                  <a:lnTo>
                    <a:pt x="2484513" y="268224"/>
                  </a:lnTo>
                  <a:lnTo>
                    <a:pt x="2478417" y="265176"/>
                  </a:lnTo>
                  <a:lnTo>
                    <a:pt x="2475369" y="265176"/>
                  </a:lnTo>
                  <a:lnTo>
                    <a:pt x="2473845" y="268224"/>
                  </a:lnTo>
                  <a:lnTo>
                    <a:pt x="2440419" y="323926"/>
                  </a:lnTo>
                  <a:lnTo>
                    <a:pt x="2441841" y="0"/>
                  </a:lnTo>
                  <a:lnTo>
                    <a:pt x="2434323" y="0"/>
                  </a:lnTo>
                  <a:lnTo>
                    <a:pt x="2434323" y="334086"/>
                  </a:lnTo>
                  <a:lnTo>
                    <a:pt x="2428138" y="344424"/>
                  </a:lnTo>
                  <a:lnTo>
                    <a:pt x="2434323" y="334086"/>
                  </a:lnTo>
                  <a:lnTo>
                    <a:pt x="2434323" y="0"/>
                  </a:lnTo>
                  <a:lnTo>
                    <a:pt x="2429649" y="0"/>
                  </a:lnTo>
                  <a:lnTo>
                    <a:pt x="2428227" y="323583"/>
                  </a:lnTo>
                  <a:lnTo>
                    <a:pt x="2396121" y="268224"/>
                  </a:lnTo>
                  <a:lnTo>
                    <a:pt x="2393073" y="265176"/>
                  </a:lnTo>
                  <a:lnTo>
                    <a:pt x="2390025" y="263652"/>
                  </a:lnTo>
                  <a:lnTo>
                    <a:pt x="2386977" y="266700"/>
                  </a:lnTo>
                  <a:lnTo>
                    <a:pt x="2383929" y="268224"/>
                  </a:lnTo>
                  <a:lnTo>
                    <a:pt x="2382405" y="271272"/>
                  </a:lnTo>
                  <a:lnTo>
                    <a:pt x="2383929" y="274320"/>
                  </a:lnTo>
                  <a:lnTo>
                    <a:pt x="2428125" y="350647"/>
                  </a:lnTo>
                  <a:lnTo>
                    <a:pt x="2430208" y="354266"/>
                  </a:lnTo>
                  <a:lnTo>
                    <a:pt x="6489" y="353555"/>
                  </a:lnTo>
                  <a:lnTo>
                    <a:pt x="6489" y="361188"/>
                  </a:lnTo>
                  <a:lnTo>
                    <a:pt x="393" y="361188"/>
                  </a:lnTo>
                  <a:lnTo>
                    <a:pt x="0" y="431292"/>
                  </a:lnTo>
                  <a:lnTo>
                    <a:pt x="12192" y="431292"/>
                  </a:lnTo>
                  <a:lnTo>
                    <a:pt x="12547" y="367284"/>
                  </a:lnTo>
                  <a:lnTo>
                    <a:pt x="5215521" y="368795"/>
                  </a:lnTo>
                  <a:lnTo>
                    <a:pt x="5215521" y="431292"/>
                  </a:lnTo>
                  <a:lnTo>
                    <a:pt x="5227713" y="431292"/>
                  </a:lnTo>
                  <a:lnTo>
                    <a:pt x="5227713" y="361188"/>
                  </a:lnTo>
                  <a:close/>
                </a:path>
              </a:pathLst>
            </a:custGeom>
            <a:solidFill>
              <a:srgbClr val="497E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80010" y="3777996"/>
              <a:ext cx="102108" cy="21488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95138" y="3777996"/>
              <a:ext cx="103632" cy="21488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60585" y="3992880"/>
              <a:ext cx="3926204" cy="2882265"/>
            </a:xfrm>
            <a:custGeom>
              <a:avLst/>
              <a:gdLst/>
              <a:ahLst/>
              <a:cxnLst/>
              <a:rect l="l" t="t" r="r" b="b"/>
              <a:pathLst>
                <a:path w="3926204" h="2882265">
                  <a:moveTo>
                    <a:pt x="3925823" y="2881883"/>
                  </a:moveTo>
                  <a:lnTo>
                    <a:pt x="3925823" y="0"/>
                  </a:lnTo>
                  <a:lnTo>
                    <a:pt x="0" y="0"/>
                  </a:lnTo>
                  <a:lnTo>
                    <a:pt x="0" y="2881883"/>
                  </a:lnTo>
                  <a:lnTo>
                    <a:pt x="3925823" y="2881883"/>
                  </a:lnTo>
                  <a:close/>
                </a:path>
              </a:pathLst>
            </a:custGeom>
            <a:solidFill>
              <a:srgbClr val="D7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8393" y="3980688"/>
              <a:ext cx="3950335" cy="2906395"/>
            </a:xfrm>
            <a:custGeom>
              <a:avLst/>
              <a:gdLst/>
              <a:ahLst/>
              <a:cxnLst/>
              <a:rect l="l" t="t" r="r" b="b"/>
              <a:pathLst>
                <a:path w="3950335" h="2906395">
                  <a:moveTo>
                    <a:pt x="3950205" y="2900172"/>
                  </a:moveTo>
                  <a:lnTo>
                    <a:pt x="3950205" y="4572"/>
                  </a:lnTo>
                  <a:lnTo>
                    <a:pt x="3945633" y="0"/>
                  </a:lnTo>
                  <a:lnTo>
                    <a:pt x="4572" y="0"/>
                  </a:lnTo>
                  <a:lnTo>
                    <a:pt x="0" y="4572"/>
                  </a:lnTo>
                  <a:lnTo>
                    <a:pt x="0" y="2900172"/>
                  </a:lnTo>
                  <a:lnTo>
                    <a:pt x="4572" y="2906268"/>
                  </a:lnTo>
                  <a:lnTo>
                    <a:pt x="12192" y="2906268"/>
                  </a:lnTo>
                  <a:lnTo>
                    <a:pt x="12192" y="24384"/>
                  </a:lnTo>
                  <a:lnTo>
                    <a:pt x="24384" y="12192"/>
                  </a:lnTo>
                  <a:lnTo>
                    <a:pt x="24384" y="24384"/>
                  </a:lnTo>
                  <a:lnTo>
                    <a:pt x="3925821" y="24384"/>
                  </a:lnTo>
                  <a:lnTo>
                    <a:pt x="3925821" y="12192"/>
                  </a:lnTo>
                  <a:lnTo>
                    <a:pt x="3938013" y="24384"/>
                  </a:lnTo>
                  <a:lnTo>
                    <a:pt x="3938013" y="2906268"/>
                  </a:lnTo>
                  <a:lnTo>
                    <a:pt x="3945633" y="2906268"/>
                  </a:lnTo>
                  <a:lnTo>
                    <a:pt x="3950205" y="2900172"/>
                  </a:lnTo>
                  <a:close/>
                </a:path>
                <a:path w="3950335" h="2906395">
                  <a:moveTo>
                    <a:pt x="24384" y="24384"/>
                  </a:moveTo>
                  <a:lnTo>
                    <a:pt x="24384" y="12192"/>
                  </a:lnTo>
                  <a:lnTo>
                    <a:pt x="12192" y="24384"/>
                  </a:lnTo>
                  <a:lnTo>
                    <a:pt x="24384" y="24384"/>
                  </a:lnTo>
                  <a:close/>
                </a:path>
                <a:path w="3950335" h="2906395">
                  <a:moveTo>
                    <a:pt x="24384" y="2880360"/>
                  </a:moveTo>
                  <a:lnTo>
                    <a:pt x="24384" y="24384"/>
                  </a:lnTo>
                  <a:lnTo>
                    <a:pt x="12192" y="24384"/>
                  </a:lnTo>
                  <a:lnTo>
                    <a:pt x="12192" y="2880360"/>
                  </a:lnTo>
                  <a:lnTo>
                    <a:pt x="24384" y="2880360"/>
                  </a:lnTo>
                  <a:close/>
                </a:path>
                <a:path w="3950335" h="2906395">
                  <a:moveTo>
                    <a:pt x="3938013" y="2880360"/>
                  </a:moveTo>
                  <a:lnTo>
                    <a:pt x="12192" y="2880360"/>
                  </a:lnTo>
                  <a:lnTo>
                    <a:pt x="24384" y="2894076"/>
                  </a:lnTo>
                  <a:lnTo>
                    <a:pt x="24384" y="2906268"/>
                  </a:lnTo>
                  <a:lnTo>
                    <a:pt x="3925821" y="2906268"/>
                  </a:lnTo>
                  <a:lnTo>
                    <a:pt x="3925821" y="2894076"/>
                  </a:lnTo>
                  <a:lnTo>
                    <a:pt x="3938013" y="2880360"/>
                  </a:lnTo>
                  <a:close/>
                </a:path>
                <a:path w="3950335" h="2906395">
                  <a:moveTo>
                    <a:pt x="24384" y="2906268"/>
                  </a:moveTo>
                  <a:lnTo>
                    <a:pt x="24384" y="2894076"/>
                  </a:lnTo>
                  <a:lnTo>
                    <a:pt x="12192" y="2880360"/>
                  </a:lnTo>
                  <a:lnTo>
                    <a:pt x="12192" y="2906268"/>
                  </a:lnTo>
                  <a:lnTo>
                    <a:pt x="24384" y="2906268"/>
                  </a:lnTo>
                  <a:close/>
                </a:path>
                <a:path w="3950335" h="2906395">
                  <a:moveTo>
                    <a:pt x="3938013" y="24384"/>
                  </a:moveTo>
                  <a:lnTo>
                    <a:pt x="3925821" y="12192"/>
                  </a:lnTo>
                  <a:lnTo>
                    <a:pt x="3925821" y="24384"/>
                  </a:lnTo>
                  <a:lnTo>
                    <a:pt x="3938013" y="24384"/>
                  </a:lnTo>
                  <a:close/>
                </a:path>
                <a:path w="3950335" h="2906395">
                  <a:moveTo>
                    <a:pt x="3938013" y="2880360"/>
                  </a:moveTo>
                  <a:lnTo>
                    <a:pt x="3938013" y="24384"/>
                  </a:lnTo>
                  <a:lnTo>
                    <a:pt x="3925821" y="24384"/>
                  </a:lnTo>
                  <a:lnTo>
                    <a:pt x="3925821" y="2880360"/>
                  </a:lnTo>
                  <a:lnTo>
                    <a:pt x="3938013" y="2880360"/>
                  </a:lnTo>
                  <a:close/>
                </a:path>
                <a:path w="3950335" h="2906395">
                  <a:moveTo>
                    <a:pt x="3938013" y="2906268"/>
                  </a:moveTo>
                  <a:lnTo>
                    <a:pt x="3938013" y="2880360"/>
                  </a:lnTo>
                  <a:lnTo>
                    <a:pt x="3925821" y="2894076"/>
                  </a:lnTo>
                  <a:lnTo>
                    <a:pt x="3925821" y="2906268"/>
                  </a:lnTo>
                  <a:lnTo>
                    <a:pt x="3938013" y="2906268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267482" y="4033518"/>
            <a:ext cx="1524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i="1" u="heavy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Amortissement: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52024" y="6228077"/>
            <a:ext cx="30695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049655" algn="l"/>
                <a:tab pos="1642745" algn="l"/>
              </a:tabLst>
            </a:pPr>
            <a:r>
              <a:rPr sz="1800" b="1" spc="-95" dirty="0">
                <a:latin typeface="Arial"/>
                <a:cs typeface="Arial"/>
              </a:rPr>
              <a:t>rythme</a:t>
            </a:r>
            <a:r>
              <a:rPr sz="1800" spc="-95" dirty="0">
                <a:latin typeface="Times New Roman"/>
                <a:cs typeface="Times New Roman"/>
              </a:rPr>
              <a:t>	</a:t>
            </a:r>
            <a:r>
              <a:rPr sz="1800" b="1" spc="-120" dirty="0">
                <a:latin typeface="Arial"/>
                <a:cs typeface="Arial"/>
              </a:rPr>
              <a:t>de</a:t>
            </a:r>
            <a:r>
              <a:rPr sz="1800" spc="-120" dirty="0">
                <a:latin typeface="Times New Roman"/>
                <a:cs typeface="Times New Roman"/>
              </a:rPr>
              <a:t>	</a:t>
            </a:r>
            <a:r>
              <a:rPr sz="1800" b="1" spc="-145" dirty="0">
                <a:latin typeface="Arial"/>
                <a:cs typeface="Arial"/>
              </a:rPr>
              <a:t>consommation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52024" y="4582158"/>
            <a:ext cx="375602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110" dirty="0">
                <a:latin typeface="Arial"/>
                <a:cs typeface="Arial"/>
              </a:rPr>
              <a:t>-</a:t>
            </a:r>
            <a:r>
              <a:rPr sz="1800" b="1" spc="-110" dirty="0">
                <a:latin typeface="Arial"/>
                <a:cs typeface="Arial"/>
              </a:rPr>
              <a:t>Durée </a:t>
            </a:r>
            <a:r>
              <a:rPr sz="1800" b="1" spc="-70" dirty="0">
                <a:latin typeface="Arial"/>
                <a:cs typeface="Arial"/>
              </a:rPr>
              <a:t>d’utilité </a:t>
            </a:r>
            <a:r>
              <a:rPr sz="1800" b="1" spc="-95" dirty="0">
                <a:latin typeface="Arial"/>
                <a:cs typeface="Arial"/>
              </a:rPr>
              <a:t>définie: </a:t>
            </a:r>
            <a:r>
              <a:rPr sz="1800" b="1" spc="-130" dirty="0">
                <a:latin typeface="Arial"/>
                <a:cs typeface="Arial"/>
              </a:rPr>
              <a:t>Amortissement  </a:t>
            </a:r>
            <a:r>
              <a:rPr sz="1800" b="1" spc="-160" dirty="0">
                <a:latin typeface="Arial"/>
                <a:cs typeface="Arial"/>
              </a:rPr>
              <a:t>sur </a:t>
            </a:r>
            <a:r>
              <a:rPr sz="1800" b="1" spc="-95" dirty="0">
                <a:latin typeface="Arial"/>
                <a:cs typeface="Arial"/>
              </a:rPr>
              <a:t>cette </a:t>
            </a:r>
            <a:r>
              <a:rPr sz="1800" b="1" spc="-114" dirty="0">
                <a:latin typeface="Arial"/>
                <a:cs typeface="Arial"/>
              </a:rPr>
              <a:t>durée </a:t>
            </a:r>
            <a:r>
              <a:rPr sz="1800" b="1" spc="-120" dirty="0">
                <a:latin typeface="Arial"/>
                <a:cs typeface="Arial"/>
              </a:rPr>
              <a:t>en </a:t>
            </a:r>
            <a:r>
              <a:rPr sz="1800" b="1" spc="-85" dirty="0">
                <a:latin typeface="Arial"/>
                <a:cs typeface="Arial"/>
              </a:rPr>
              <a:t>tenant </a:t>
            </a:r>
            <a:r>
              <a:rPr sz="1800" b="1" spc="-135" dirty="0">
                <a:latin typeface="Arial"/>
                <a:cs typeface="Arial"/>
              </a:rPr>
              <a:t>compte </a:t>
            </a:r>
            <a:r>
              <a:rPr sz="1800" b="1" spc="-120" dirty="0">
                <a:latin typeface="Arial"/>
                <a:cs typeface="Arial"/>
              </a:rPr>
              <a:t>de </a:t>
            </a:r>
            <a:r>
              <a:rPr sz="1800" b="1" spc="-90" dirty="0">
                <a:latin typeface="Arial"/>
                <a:cs typeface="Arial"/>
              </a:rPr>
              <a:t>la  </a:t>
            </a:r>
            <a:r>
              <a:rPr sz="1800" b="1" spc="-105" dirty="0">
                <a:latin typeface="Arial"/>
                <a:cs typeface="Arial"/>
              </a:rPr>
              <a:t>valeur </a:t>
            </a:r>
            <a:r>
              <a:rPr sz="1800" b="1" spc="-114" dirty="0">
                <a:latin typeface="Arial"/>
                <a:cs typeface="Arial"/>
              </a:rPr>
              <a:t>résiduelle</a:t>
            </a:r>
            <a:r>
              <a:rPr sz="1800" b="1" spc="-135" dirty="0">
                <a:latin typeface="Arial"/>
                <a:cs typeface="Arial"/>
              </a:rPr>
              <a:t> </a:t>
            </a:r>
            <a:r>
              <a:rPr sz="1800" b="1" spc="-95" dirty="0">
                <a:latin typeface="Arial"/>
                <a:cs typeface="Arial"/>
              </a:rPr>
              <a:t>éventuelle.</a:t>
            </a:r>
            <a:endParaRPr sz="1800">
              <a:latin typeface="Arial"/>
              <a:cs typeface="Arial"/>
            </a:endParaRPr>
          </a:p>
          <a:p>
            <a:pPr marR="5080" algn="just">
              <a:lnSpc>
                <a:spcPct val="100000"/>
              </a:lnSpc>
            </a:pPr>
            <a:r>
              <a:rPr sz="1800" spc="-50" dirty="0">
                <a:latin typeface="Arial"/>
                <a:cs typeface="Arial"/>
              </a:rPr>
              <a:t>- </a:t>
            </a:r>
            <a:r>
              <a:rPr sz="1800" b="1" spc="-175" dirty="0">
                <a:latin typeface="Arial"/>
                <a:cs typeface="Arial"/>
              </a:rPr>
              <a:t>Aucun </a:t>
            </a:r>
            <a:r>
              <a:rPr sz="1800" b="1" spc="-135" dirty="0">
                <a:latin typeface="Arial"/>
                <a:cs typeface="Arial"/>
              </a:rPr>
              <a:t>mode </a:t>
            </a:r>
            <a:r>
              <a:rPr sz="1800" b="1" spc="-125" dirty="0">
                <a:latin typeface="Arial"/>
                <a:cs typeface="Arial"/>
              </a:rPr>
              <a:t>d’amortissement </a:t>
            </a:r>
            <a:r>
              <a:rPr sz="1800" b="1" spc="-140" dirty="0">
                <a:latin typeface="Arial"/>
                <a:cs typeface="Arial"/>
              </a:rPr>
              <a:t>n’est  </a:t>
            </a:r>
            <a:r>
              <a:rPr sz="1800" b="1" spc="-125" dirty="0">
                <a:latin typeface="Arial"/>
                <a:cs typeface="Arial"/>
              </a:rPr>
              <a:t>prévu </a:t>
            </a:r>
            <a:r>
              <a:rPr sz="1800" b="1" spc="-105" dirty="0">
                <a:latin typeface="Arial"/>
                <a:cs typeface="Arial"/>
              </a:rPr>
              <a:t>par </a:t>
            </a:r>
            <a:r>
              <a:rPr sz="1800" b="1" spc="-95" dirty="0">
                <a:latin typeface="Arial"/>
                <a:cs typeface="Arial"/>
              </a:rPr>
              <a:t>la </a:t>
            </a:r>
            <a:r>
              <a:rPr sz="1800" b="1" spc="-114" dirty="0">
                <a:latin typeface="Arial"/>
                <a:cs typeface="Arial"/>
              </a:rPr>
              <a:t>norme </a:t>
            </a:r>
            <a:r>
              <a:rPr sz="1800" b="1" spc="-200" dirty="0">
                <a:latin typeface="Arial"/>
                <a:cs typeface="Arial"/>
              </a:rPr>
              <a:t>IAS </a:t>
            </a:r>
            <a:r>
              <a:rPr sz="1800" b="1" spc="-70" dirty="0">
                <a:latin typeface="Arial"/>
                <a:cs typeface="Arial"/>
              </a:rPr>
              <a:t>38.  </a:t>
            </a:r>
            <a:r>
              <a:rPr sz="1800" b="1" spc="-150" dirty="0">
                <a:latin typeface="Arial"/>
                <a:cs typeface="Arial"/>
              </a:rPr>
              <a:t>L’amortissement       </a:t>
            </a:r>
            <a:r>
              <a:rPr sz="1800" b="1" spc="-80" dirty="0">
                <a:latin typeface="Arial"/>
                <a:cs typeface="Arial"/>
              </a:rPr>
              <a:t>doit      </a:t>
            </a:r>
            <a:r>
              <a:rPr sz="1800" b="1" spc="-95" dirty="0">
                <a:latin typeface="Arial"/>
                <a:cs typeface="Arial"/>
              </a:rPr>
              <a:t>traduire   </a:t>
            </a:r>
            <a:r>
              <a:rPr sz="1800" b="1" spc="195" dirty="0">
                <a:latin typeface="Arial"/>
                <a:cs typeface="Arial"/>
              </a:rPr>
              <a:t> </a:t>
            </a:r>
            <a:r>
              <a:rPr sz="1800" b="1" spc="-85" dirty="0">
                <a:latin typeface="Arial"/>
                <a:cs typeface="Arial"/>
              </a:rPr>
              <a:t>le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800" b="1" spc="-145" dirty="0">
                <a:latin typeface="Arial"/>
                <a:cs typeface="Arial"/>
              </a:rPr>
              <a:t>d</a:t>
            </a:r>
            <a:r>
              <a:rPr sz="1800" b="1" spc="-90" dirty="0">
                <a:latin typeface="Arial"/>
                <a:cs typeface="Arial"/>
              </a:rPr>
              <a:t>e</a:t>
            </a:r>
            <a:r>
              <a:rPr sz="1800" b="1" spc="-285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52024" y="6502397"/>
            <a:ext cx="29006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150" dirty="0">
                <a:latin typeface="Arial"/>
                <a:cs typeface="Arial"/>
              </a:rPr>
              <a:t>avantages économiques</a:t>
            </a:r>
            <a:r>
              <a:rPr sz="1800" b="1" spc="-114" dirty="0">
                <a:latin typeface="Arial"/>
                <a:cs typeface="Arial"/>
              </a:rPr>
              <a:t> </a:t>
            </a:r>
            <a:r>
              <a:rPr sz="1800" b="1" spc="-110" dirty="0">
                <a:latin typeface="Arial"/>
                <a:cs typeface="Arial"/>
              </a:rPr>
              <a:t>futurs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981578" y="3980688"/>
            <a:ext cx="3592195" cy="2834640"/>
            <a:chOff x="5981578" y="3980688"/>
            <a:chExt cx="3592195" cy="2834640"/>
          </a:xfrm>
        </p:grpSpPr>
        <p:sp>
          <p:nvSpPr>
            <p:cNvPr id="19" name="object 19"/>
            <p:cNvSpPr/>
            <p:nvPr/>
          </p:nvSpPr>
          <p:spPr>
            <a:xfrm>
              <a:off x="5993769" y="3992879"/>
              <a:ext cx="3568065" cy="2810510"/>
            </a:xfrm>
            <a:custGeom>
              <a:avLst/>
              <a:gdLst/>
              <a:ahLst/>
              <a:cxnLst/>
              <a:rect l="l" t="t" r="r" b="b"/>
              <a:pathLst>
                <a:path w="3568065" h="2810509">
                  <a:moveTo>
                    <a:pt x="3567683" y="2810255"/>
                  </a:moveTo>
                  <a:lnTo>
                    <a:pt x="3567683" y="0"/>
                  </a:lnTo>
                  <a:lnTo>
                    <a:pt x="0" y="0"/>
                  </a:lnTo>
                  <a:lnTo>
                    <a:pt x="0" y="2810255"/>
                  </a:lnTo>
                  <a:lnTo>
                    <a:pt x="3567683" y="2810255"/>
                  </a:lnTo>
                  <a:close/>
                </a:path>
              </a:pathLst>
            </a:custGeom>
            <a:solidFill>
              <a:srgbClr val="D7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81578" y="3980688"/>
              <a:ext cx="3592195" cy="2834640"/>
            </a:xfrm>
            <a:custGeom>
              <a:avLst/>
              <a:gdLst/>
              <a:ahLst/>
              <a:cxnLst/>
              <a:rect l="l" t="t" r="r" b="b"/>
              <a:pathLst>
                <a:path w="3592195" h="2834640">
                  <a:moveTo>
                    <a:pt x="3592068" y="2828544"/>
                  </a:moveTo>
                  <a:lnTo>
                    <a:pt x="3592068" y="4572"/>
                  </a:lnTo>
                  <a:lnTo>
                    <a:pt x="3587496" y="0"/>
                  </a:lnTo>
                  <a:lnTo>
                    <a:pt x="6096" y="0"/>
                  </a:lnTo>
                  <a:lnTo>
                    <a:pt x="0" y="4572"/>
                  </a:lnTo>
                  <a:lnTo>
                    <a:pt x="0" y="2828544"/>
                  </a:lnTo>
                  <a:lnTo>
                    <a:pt x="6096" y="2834640"/>
                  </a:lnTo>
                  <a:lnTo>
                    <a:pt x="12192" y="2834640"/>
                  </a:lnTo>
                  <a:lnTo>
                    <a:pt x="12192" y="24384"/>
                  </a:lnTo>
                  <a:lnTo>
                    <a:pt x="25908" y="12192"/>
                  </a:lnTo>
                  <a:lnTo>
                    <a:pt x="25908" y="24384"/>
                  </a:lnTo>
                  <a:lnTo>
                    <a:pt x="3567684" y="24384"/>
                  </a:lnTo>
                  <a:lnTo>
                    <a:pt x="3567684" y="12192"/>
                  </a:lnTo>
                  <a:lnTo>
                    <a:pt x="3579876" y="24384"/>
                  </a:lnTo>
                  <a:lnTo>
                    <a:pt x="3579876" y="2834640"/>
                  </a:lnTo>
                  <a:lnTo>
                    <a:pt x="3587496" y="2834640"/>
                  </a:lnTo>
                  <a:lnTo>
                    <a:pt x="3592068" y="2828544"/>
                  </a:lnTo>
                  <a:close/>
                </a:path>
                <a:path w="3592195" h="2834640">
                  <a:moveTo>
                    <a:pt x="25908" y="24384"/>
                  </a:moveTo>
                  <a:lnTo>
                    <a:pt x="25908" y="12192"/>
                  </a:lnTo>
                  <a:lnTo>
                    <a:pt x="12192" y="24384"/>
                  </a:lnTo>
                  <a:lnTo>
                    <a:pt x="25908" y="24384"/>
                  </a:lnTo>
                  <a:close/>
                </a:path>
                <a:path w="3592195" h="2834640">
                  <a:moveTo>
                    <a:pt x="25908" y="2810256"/>
                  </a:moveTo>
                  <a:lnTo>
                    <a:pt x="25908" y="24384"/>
                  </a:lnTo>
                  <a:lnTo>
                    <a:pt x="12192" y="24384"/>
                  </a:lnTo>
                  <a:lnTo>
                    <a:pt x="12192" y="2810256"/>
                  </a:lnTo>
                  <a:lnTo>
                    <a:pt x="25908" y="2810256"/>
                  </a:lnTo>
                  <a:close/>
                </a:path>
                <a:path w="3592195" h="2834640">
                  <a:moveTo>
                    <a:pt x="3579876" y="2810256"/>
                  </a:moveTo>
                  <a:lnTo>
                    <a:pt x="12192" y="2810256"/>
                  </a:lnTo>
                  <a:lnTo>
                    <a:pt x="25908" y="2822448"/>
                  </a:lnTo>
                  <a:lnTo>
                    <a:pt x="25908" y="2834640"/>
                  </a:lnTo>
                  <a:lnTo>
                    <a:pt x="3567684" y="2834640"/>
                  </a:lnTo>
                  <a:lnTo>
                    <a:pt x="3567684" y="2822448"/>
                  </a:lnTo>
                  <a:lnTo>
                    <a:pt x="3579876" y="2810256"/>
                  </a:lnTo>
                  <a:close/>
                </a:path>
                <a:path w="3592195" h="2834640">
                  <a:moveTo>
                    <a:pt x="25908" y="2834640"/>
                  </a:moveTo>
                  <a:lnTo>
                    <a:pt x="25908" y="2822448"/>
                  </a:lnTo>
                  <a:lnTo>
                    <a:pt x="12192" y="2810256"/>
                  </a:lnTo>
                  <a:lnTo>
                    <a:pt x="12192" y="2834640"/>
                  </a:lnTo>
                  <a:lnTo>
                    <a:pt x="25908" y="2834640"/>
                  </a:lnTo>
                  <a:close/>
                </a:path>
                <a:path w="3592195" h="2834640">
                  <a:moveTo>
                    <a:pt x="3579876" y="24384"/>
                  </a:moveTo>
                  <a:lnTo>
                    <a:pt x="3567684" y="12192"/>
                  </a:lnTo>
                  <a:lnTo>
                    <a:pt x="3567684" y="24384"/>
                  </a:lnTo>
                  <a:lnTo>
                    <a:pt x="3579876" y="24384"/>
                  </a:lnTo>
                  <a:close/>
                </a:path>
                <a:path w="3592195" h="2834640">
                  <a:moveTo>
                    <a:pt x="3579876" y="2810256"/>
                  </a:moveTo>
                  <a:lnTo>
                    <a:pt x="3579876" y="24384"/>
                  </a:lnTo>
                  <a:lnTo>
                    <a:pt x="3567684" y="24384"/>
                  </a:lnTo>
                  <a:lnTo>
                    <a:pt x="3567684" y="2810256"/>
                  </a:lnTo>
                  <a:lnTo>
                    <a:pt x="3579876" y="2810256"/>
                  </a:lnTo>
                  <a:close/>
                </a:path>
                <a:path w="3592195" h="2834640">
                  <a:moveTo>
                    <a:pt x="3579876" y="2834640"/>
                  </a:moveTo>
                  <a:lnTo>
                    <a:pt x="3579876" y="2810256"/>
                  </a:lnTo>
                  <a:lnTo>
                    <a:pt x="3567684" y="2822448"/>
                  </a:lnTo>
                  <a:lnTo>
                    <a:pt x="3567684" y="2834640"/>
                  </a:lnTo>
                  <a:lnTo>
                    <a:pt x="3579876" y="2834640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135250" y="4135626"/>
            <a:ext cx="1295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i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Dépréciation: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85215" y="4684266"/>
            <a:ext cx="33978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695960" algn="l"/>
                <a:tab pos="1892300" algn="l"/>
                <a:tab pos="2191385" algn="l"/>
              </a:tabLst>
            </a:pPr>
            <a:r>
              <a:rPr sz="1800" spc="-50" dirty="0">
                <a:latin typeface="Arial"/>
                <a:cs typeface="Arial"/>
              </a:rPr>
              <a:t>-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spc="-270" dirty="0">
                <a:latin typeface="Arial"/>
                <a:cs typeface="Arial"/>
              </a:rPr>
              <a:t>P</a:t>
            </a:r>
            <a:r>
              <a:rPr sz="1800" b="1" spc="-135" dirty="0">
                <a:latin typeface="Arial"/>
                <a:cs typeface="Arial"/>
              </a:rPr>
              <a:t>o</a:t>
            </a:r>
            <a:r>
              <a:rPr sz="1800" b="1" spc="-130" dirty="0">
                <a:latin typeface="Arial"/>
                <a:cs typeface="Arial"/>
              </a:rPr>
              <a:t>u</a:t>
            </a:r>
            <a:r>
              <a:rPr sz="1800" b="1" spc="-65" dirty="0">
                <a:latin typeface="Arial"/>
                <a:cs typeface="Arial"/>
              </a:rPr>
              <a:t>r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b="1" spc="-145" dirty="0">
                <a:latin typeface="Arial"/>
                <a:cs typeface="Arial"/>
              </a:rPr>
              <a:t>d</a:t>
            </a:r>
            <a:r>
              <a:rPr sz="1800" b="1" spc="-105" dirty="0">
                <a:latin typeface="Arial"/>
                <a:cs typeface="Arial"/>
              </a:rPr>
              <a:t>é</a:t>
            </a:r>
            <a:r>
              <a:rPr sz="1800" b="1" spc="-5" dirty="0">
                <a:latin typeface="Arial"/>
                <a:cs typeface="Arial"/>
              </a:rPr>
              <a:t>t</a:t>
            </a:r>
            <a:r>
              <a:rPr sz="1800" b="1" spc="-90" dirty="0">
                <a:latin typeface="Arial"/>
                <a:cs typeface="Arial"/>
              </a:rPr>
              <a:t>e</a:t>
            </a:r>
            <a:r>
              <a:rPr sz="1800" b="1" spc="-70" dirty="0">
                <a:latin typeface="Arial"/>
                <a:cs typeface="Arial"/>
              </a:rPr>
              <a:t>r</a:t>
            </a:r>
            <a:r>
              <a:rPr sz="1800" b="1" spc="-155" dirty="0">
                <a:latin typeface="Arial"/>
                <a:cs typeface="Arial"/>
              </a:rPr>
              <a:t>m</a:t>
            </a:r>
            <a:r>
              <a:rPr sz="1800" b="1" spc="-75" dirty="0">
                <a:latin typeface="Arial"/>
                <a:cs typeface="Arial"/>
              </a:rPr>
              <a:t>i</a:t>
            </a:r>
            <a:r>
              <a:rPr sz="1800" b="1" spc="-145" dirty="0">
                <a:latin typeface="Arial"/>
                <a:cs typeface="Arial"/>
              </a:rPr>
              <a:t>n</a:t>
            </a:r>
            <a:r>
              <a:rPr sz="1800" b="1" spc="-90" dirty="0">
                <a:latin typeface="Arial"/>
                <a:cs typeface="Arial"/>
              </a:rPr>
              <a:t>e</a:t>
            </a:r>
            <a:r>
              <a:rPr sz="1800" b="1" spc="-65" dirty="0">
                <a:latin typeface="Arial"/>
                <a:cs typeface="Arial"/>
              </a:rPr>
              <a:t>r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b="1" spc="-60" dirty="0">
                <a:latin typeface="Arial"/>
                <a:cs typeface="Arial"/>
              </a:rPr>
              <a:t>l</a:t>
            </a:r>
            <a:r>
              <a:rPr sz="1800" b="1" spc="-114" dirty="0">
                <a:latin typeface="Arial"/>
                <a:cs typeface="Arial"/>
              </a:rPr>
              <a:t>a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b="1" spc="-145" dirty="0">
                <a:latin typeface="Arial"/>
                <a:cs typeface="Arial"/>
              </a:rPr>
              <a:t>d</a:t>
            </a:r>
            <a:r>
              <a:rPr sz="1800" b="1" spc="-105" dirty="0">
                <a:latin typeface="Arial"/>
                <a:cs typeface="Arial"/>
              </a:rPr>
              <a:t>é</a:t>
            </a:r>
            <a:r>
              <a:rPr sz="1800" b="1" spc="-130" dirty="0">
                <a:latin typeface="Arial"/>
                <a:cs typeface="Arial"/>
              </a:rPr>
              <a:t>p</a:t>
            </a:r>
            <a:r>
              <a:rPr sz="1800" b="1" spc="-105" dirty="0">
                <a:latin typeface="Arial"/>
                <a:cs typeface="Arial"/>
              </a:rPr>
              <a:t>r</a:t>
            </a:r>
            <a:r>
              <a:rPr sz="1800" b="1" spc="-90" dirty="0">
                <a:latin typeface="Arial"/>
                <a:cs typeface="Arial"/>
              </a:rPr>
              <a:t>é</a:t>
            </a:r>
            <a:r>
              <a:rPr sz="1800" b="1" spc="-260" dirty="0">
                <a:latin typeface="Arial"/>
                <a:cs typeface="Arial"/>
              </a:rPr>
              <a:t>c</a:t>
            </a:r>
            <a:r>
              <a:rPr sz="1800" b="1" spc="-60" dirty="0">
                <a:latin typeface="Arial"/>
                <a:cs typeface="Arial"/>
              </a:rPr>
              <a:t>i</a:t>
            </a:r>
            <a:r>
              <a:rPr sz="1800" b="1" spc="-130" dirty="0">
                <a:latin typeface="Arial"/>
                <a:cs typeface="Arial"/>
              </a:rPr>
              <a:t>a</a:t>
            </a:r>
            <a:r>
              <a:rPr sz="1800" b="1" spc="5" dirty="0">
                <a:latin typeface="Arial"/>
                <a:cs typeface="Arial"/>
              </a:rPr>
              <a:t>t</a:t>
            </a:r>
            <a:r>
              <a:rPr sz="1800" b="1" spc="-60" dirty="0">
                <a:latin typeface="Arial"/>
                <a:cs typeface="Arial"/>
              </a:rPr>
              <a:t>i</a:t>
            </a:r>
            <a:r>
              <a:rPr sz="1800" b="1" spc="-145" dirty="0">
                <a:latin typeface="Arial"/>
                <a:cs typeface="Arial"/>
              </a:rPr>
              <a:t>o</a:t>
            </a:r>
            <a:r>
              <a:rPr sz="1800" b="1" spc="-100" dirty="0">
                <a:latin typeface="Arial"/>
                <a:cs typeface="Arial"/>
              </a:rPr>
              <a:t>n 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spc="-120" dirty="0">
                <a:latin typeface="Arial"/>
                <a:cs typeface="Arial"/>
              </a:rPr>
              <a:t>d’une </a:t>
            </a:r>
            <a:r>
              <a:rPr sz="1800" b="1" spc="-110" dirty="0">
                <a:latin typeface="Arial"/>
                <a:cs typeface="Arial"/>
              </a:rPr>
              <a:t>immobilisation, </a:t>
            </a:r>
            <a:r>
              <a:rPr sz="1800" b="1" spc="-80" dirty="0">
                <a:latin typeface="Arial"/>
                <a:cs typeface="Arial"/>
              </a:rPr>
              <a:t>l’entité</a:t>
            </a:r>
            <a:r>
              <a:rPr sz="1800" b="1" spc="110" dirty="0">
                <a:latin typeface="Arial"/>
                <a:cs typeface="Arial"/>
              </a:rPr>
              <a:t> </a:t>
            </a:r>
            <a:r>
              <a:rPr sz="1800" b="1" spc="-80" dirty="0">
                <a:latin typeface="Arial"/>
                <a:cs typeface="Arial"/>
              </a:rPr>
              <a:t>doit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85215" y="5232905"/>
            <a:ext cx="3396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570480" algn="l"/>
                <a:tab pos="3151505" algn="l"/>
              </a:tabLst>
            </a:pPr>
            <a:r>
              <a:rPr sz="1800" b="1" spc="-120" dirty="0">
                <a:latin typeface="Arial"/>
                <a:cs typeface="Arial"/>
              </a:rPr>
              <a:t>a</a:t>
            </a:r>
            <a:r>
              <a:rPr sz="1800" b="1" spc="-145" dirty="0">
                <a:latin typeface="Arial"/>
                <a:cs typeface="Arial"/>
              </a:rPr>
              <a:t>p</a:t>
            </a:r>
            <a:r>
              <a:rPr sz="1800" b="1" spc="-130" dirty="0">
                <a:latin typeface="Arial"/>
                <a:cs typeface="Arial"/>
              </a:rPr>
              <a:t>p</a:t>
            </a:r>
            <a:r>
              <a:rPr sz="1800" b="1" spc="-75" dirty="0">
                <a:latin typeface="Arial"/>
                <a:cs typeface="Arial"/>
              </a:rPr>
              <a:t>li</a:t>
            </a:r>
            <a:r>
              <a:rPr sz="1800" b="1" spc="-130" dirty="0">
                <a:latin typeface="Arial"/>
                <a:cs typeface="Arial"/>
              </a:rPr>
              <a:t>q</a:t>
            </a:r>
            <a:r>
              <a:rPr sz="1800" b="1" spc="-145" dirty="0">
                <a:latin typeface="Arial"/>
                <a:cs typeface="Arial"/>
              </a:rPr>
              <a:t>u</a:t>
            </a:r>
            <a:r>
              <a:rPr sz="1800" b="1" spc="-95" dirty="0">
                <a:latin typeface="Arial"/>
                <a:cs typeface="Arial"/>
              </a:rPr>
              <a:t>é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b="1" spc="-60" dirty="0">
                <a:latin typeface="Arial"/>
                <a:cs typeface="Arial"/>
              </a:rPr>
              <a:t>l</a:t>
            </a:r>
            <a:r>
              <a:rPr sz="1800" b="1" spc="-40" dirty="0">
                <a:latin typeface="Arial"/>
                <a:cs typeface="Arial"/>
              </a:rPr>
              <a:t>’</a:t>
            </a:r>
            <a:r>
              <a:rPr sz="1800" b="1" spc="-25" dirty="0">
                <a:latin typeface="Arial"/>
                <a:cs typeface="Arial"/>
              </a:rPr>
              <a:t>I</a:t>
            </a:r>
            <a:r>
              <a:rPr sz="1800" b="1" spc="-210" dirty="0">
                <a:latin typeface="Arial"/>
                <a:cs typeface="Arial"/>
              </a:rPr>
              <a:t>A</a:t>
            </a:r>
            <a:r>
              <a:rPr sz="1800" b="1" spc="-350" dirty="0">
                <a:latin typeface="Arial"/>
                <a:cs typeface="Arial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b="1" spc="-95" dirty="0">
                <a:latin typeface="Arial"/>
                <a:cs typeface="Arial"/>
              </a:rPr>
              <a:t>3</a:t>
            </a:r>
            <a:r>
              <a:rPr sz="1800" b="1" spc="-90" dirty="0"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800" b="1" spc="-35" dirty="0">
                <a:latin typeface="Arial"/>
                <a:cs typeface="Arial"/>
              </a:rPr>
              <a:t>« </a:t>
            </a:r>
            <a:r>
              <a:rPr sz="1800" b="1" spc="-110" dirty="0">
                <a:latin typeface="Arial"/>
                <a:cs typeface="Arial"/>
              </a:rPr>
              <a:t>Dépréciation </a:t>
            </a:r>
            <a:r>
              <a:rPr sz="1800" b="1" spc="-130" dirty="0">
                <a:latin typeface="Arial"/>
                <a:cs typeface="Arial"/>
              </a:rPr>
              <a:t>d’actifs</a:t>
            </a:r>
            <a:r>
              <a:rPr sz="1800" b="1" spc="-204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».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85215" y="5781545"/>
            <a:ext cx="33985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Arial"/>
                <a:cs typeface="Arial"/>
              </a:rPr>
              <a:t>- </a:t>
            </a:r>
            <a:r>
              <a:rPr sz="1800" b="1" spc="-160" dirty="0">
                <a:latin typeface="Arial"/>
                <a:cs typeface="Arial"/>
              </a:rPr>
              <a:t>Comparaison </a:t>
            </a:r>
            <a:r>
              <a:rPr sz="1800" b="1" spc="-120" dirty="0">
                <a:latin typeface="Arial"/>
                <a:cs typeface="Arial"/>
              </a:rPr>
              <a:t>de </a:t>
            </a:r>
            <a:r>
              <a:rPr sz="1800" b="1" spc="-90" dirty="0">
                <a:latin typeface="Arial"/>
                <a:cs typeface="Arial"/>
              </a:rPr>
              <a:t>la </a:t>
            </a:r>
            <a:r>
              <a:rPr sz="1800" b="1" spc="-114" dirty="0">
                <a:latin typeface="Arial"/>
                <a:cs typeface="Arial"/>
              </a:rPr>
              <a:t>valeur </a:t>
            </a:r>
            <a:r>
              <a:rPr sz="1800" b="1" spc="-75" dirty="0">
                <a:latin typeface="Arial"/>
                <a:cs typeface="Arial"/>
              </a:rPr>
              <a:t>nette  </a:t>
            </a:r>
            <a:r>
              <a:rPr sz="1800" b="1" spc="-125" dirty="0">
                <a:latin typeface="Arial"/>
                <a:cs typeface="Arial"/>
              </a:rPr>
              <a:t>comptable </a:t>
            </a:r>
            <a:r>
              <a:rPr sz="1800" b="1" spc="-105" dirty="0">
                <a:latin typeface="Arial"/>
                <a:cs typeface="Arial"/>
              </a:rPr>
              <a:t>par </a:t>
            </a:r>
            <a:r>
              <a:rPr sz="1800" b="1" spc="-100" dirty="0">
                <a:latin typeface="Arial"/>
                <a:cs typeface="Arial"/>
              </a:rPr>
              <a:t>rapport </a:t>
            </a:r>
            <a:r>
              <a:rPr sz="1800" b="1" spc="-114" dirty="0">
                <a:latin typeface="Arial"/>
                <a:cs typeface="Arial"/>
              </a:rPr>
              <a:t>à </a:t>
            </a:r>
            <a:r>
              <a:rPr sz="1800" b="1" spc="-200" dirty="0">
                <a:latin typeface="Arial"/>
                <a:cs typeface="Arial"/>
              </a:rPr>
              <a:t>sa </a:t>
            </a:r>
            <a:r>
              <a:rPr sz="1800" b="1" spc="-105" dirty="0">
                <a:latin typeface="Arial"/>
                <a:cs typeface="Arial"/>
              </a:rPr>
              <a:t>valeur  </a:t>
            </a:r>
            <a:r>
              <a:rPr sz="1800" b="1" spc="-120" dirty="0">
                <a:latin typeface="Arial"/>
                <a:cs typeface="Arial"/>
              </a:rPr>
              <a:t>recouvrable.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Espace réservé du numéro de diapositive 24">
            <a:extLst>
              <a:ext uri="{FF2B5EF4-FFF2-40B4-BE49-F238E27FC236}">
                <a16:creationId xmlns:a16="http://schemas.microsoft.com/office/drawing/2014/main" id="{F478417C-7D93-CBCF-2B1F-DEC5655798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81</a:t>
            </a:fld>
            <a:endParaRPr lang="fr-FR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197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00260" y="429259"/>
            <a:ext cx="568960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2565">
              <a:lnSpc>
                <a:spcPct val="100000"/>
              </a:lnSpc>
              <a:spcBef>
                <a:spcPts val="100"/>
              </a:spcBef>
            </a:pPr>
            <a:r>
              <a:rPr sz="3200" spc="-220" dirty="0">
                <a:latin typeface="Arial"/>
                <a:cs typeface="Arial"/>
              </a:rPr>
              <a:t>Amortissement </a:t>
            </a:r>
            <a:r>
              <a:rPr sz="3200" spc="-80" dirty="0">
                <a:latin typeface="Arial"/>
                <a:cs typeface="Arial"/>
              </a:rPr>
              <a:t>et </a:t>
            </a:r>
            <a:r>
              <a:rPr sz="3200" spc="-190" dirty="0">
                <a:latin typeface="Arial"/>
                <a:cs typeface="Arial"/>
              </a:rPr>
              <a:t>dépréciation  </a:t>
            </a:r>
            <a:r>
              <a:rPr sz="3200" spc="-305" dirty="0">
                <a:latin typeface="Arial"/>
                <a:cs typeface="Arial"/>
              </a:rPr>
              <a:t>des </a:t>
            </a:r>
            <a:r>
              <a:rPr sz="3200" spc="-210" dirty="0">
                <a:latin typeface="Arial"/>
                <a:cs typeface="Arial"/>
              </a:rPr>
              <a:t>immobilisations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220" dirty="0">
                <a:latin typeface="Arial"/>
                <a:cs typeface="Arial"/>
              </a:rPr>
              <a:t>incorporelles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494842" y="2122932"/>
            <a:ext cx="4451350" cy="1655445"/>
            <a:chOff x="3494842" y="2122932"/>
            <a:chExt cx="4451350" cy="1655445"/>
          </a:xfrm>
        </p:grpSpPr>
        <p:sp>
          <p:nvSpPr>
            <p:cNvPr id="5" name="object 5"/>
            <p:cNvSpPr/>
            <p:nvPr/>
          </p:nvSpPr>
          <p:spPr>
            <a:xfrm>
              <a:off x="3494842" y="2122932"/>
              <a:ext cx="4451350" cy="1655445"/>
            </a:xfrm>
            <a:custGeom>
              <a:avLst/>
              <a:gdLst/>
              <a:ahLst/>
              <a:cxnLst/>
              <a:rect l="l" t="t" r="r" b="b"/>
              <a:pathLst>
                <a:path w="4451350" h="1655445">
                  <a:moveTo>
                    <a:pt x="3335603" y="1655064"/>
                  </a:moveTo>
                  <a:lnTo>
                    <a:pt x="3335603" y="557784"/>
                  </a:lnTo>
                  <a:lnTo>
                    <a:pt x="3272936" y="569953"/>
                  </a:lnTo>
                  <a:lnTo>
                    <a:pt x="3210577" y="582295"/>
                  </a:lnTo>
                  <a:lnTo>
                    <a:pt x="3148526" y="594809"/>
                  </a:lnTo>
                  <a:lnTo>
                    <a:pt x="3086782" y="607495"/>
                  </a:lnTo>
                  <a:lnTo>
                    <a:pt x="3025346" y="620354"/>
                  </a:lnTo>
                  <a:lnTo>
                    <a:pt x="2964218" y="633385"/>
                  </a:lnTo>
                  <a:lnTo>
                    <a:pt x="2903397" y="646588"/>
                  </a:lnTo>
                  <a:lnTo>
                    <a:pt x="2842884" y="659964"/>
                  </a:lnTo>
                  <a:lnTo>
                    <a:pt x="2782679" y="673512"/>
                  </a:lnTo>
                  <a:lnTo>
                    <a:pt x="2722782" y="687233"/>
                  </a:lnTo>
                  <a:lnTo>
                    <a:pt x="2663192" y="701126"/>
                  </a:lnTo>
                  <a:lnTo>
                    <a:pt x="2603909" y="715191"/>
                  </a:lnTo>
                  <a:lnTo>
                    <a:pt x="2544935" y="729429"/>
                  </a:lnTo>
                  <a:lnTo>
                    <a:pt x="2486268" y="743839"/>
                  </a:lnTo>
                  <a:lnTo>
                    <a:pt x="2427908" y="758421"/>
                  </a:lnTo>
                  <a:lnTo>
                    <a:pt x="2369856" y="773176"/>
                  </a:lnTo>
                  <a:lnTo>
                    <a:pt x="2312112" y="788103"/>
                  </a:lnTo>
                  <a:lnTo>
                    <a:pt x="2254676" y="803203"/>
                  </a:lnTo>
                  <a:lnTo>
                    <a:pt x="2197547" y="818475"/>
                  </a:lnTo>
                  <a:lnTo>
                    <a:pt x="2140726" y="833919"/>
                  </a:lnTo>
                  <a:lnTo>
                    <a:pt x="2084212" y="849536"/>
                  </a:lnTo>
                  <a:lnTo>
                    <a:pt x="2028006" y="865325"/>
                  </a:lnTo>
                  <a:lnTo>
                    <a:pt x="1972108" y="881287"/>
                  </a:lnTo>
                  <a:lnTo>
                    <a:pt x="1916517" y="897420"/>
                  </a:lnTo>
                  <a:lnTo>
                    <a:pt x="1861234" y="913727"/>
                  </a:lnTo>
                  <a:lnTo>
                    <a:pt x="1806259" y="930206"/>
                  </a:lnTo>
                  <a:lnTo>
                    <a:pt x="1751591" y="946857"/>
                  </a:lnTo>
                  <a:lnTo>
                    <a:pt x="1697231" y="963680"/>
                  </a:lnTo>
                  <a:lnTo>
                    <a:pt x="1643178" y="980677"/>
                  </a:lnTo>
                  <a:lnTo>
                    <a:pt x="1589433" y="997845"/>
                  </a:lnTo>
                  <a:lnTo>
                    <a:pt x="1535995" y="1015186"/>
                  </a:lnTo>
                  <a:lnTo>
                    <a:pt x="1482866" y="1032699"/>
                  </a:lnTo>
                  <a:lnTo>
                    <a:pt x="1430043" y="1050385"/>
                  </a:lnTo>
                  <a:lnTo>
                    <a:pt x="1377529" y="1068243"/>
                  </a:lnTo>
                  <a:lnTo>
                    <a:pt x="1325322" y="1086274"/>
                  </a:lnTo>
                  <a:lnTo>
                    <a:pt x="1273422" y="1104477"/>
                  </a:lnTo>
                  <a:lnTo>
                    <a:pt x="1221830" y="1122852"/>
                  </a:lnTo>
                  <a:lnTo>
                    <a:pt x="1170546" y="1141400"/>
                  </a:lnTo>
                  <a:lnTo>
                    <a:pt x="1119570" y="1160120"/>
                  </a:lnTo>
                  <a:lnTo>
                    <a:pt x="1068900" y="1179013"/>
                  </a:lnTo>
                  <a:lnTo>
                    <a:pt x="1018539" y="1198078"/>
                  </a:lnTo>
                  <a:lnTo>
                    <a:pt x="968485" y="1217316"/>
                  </a:lnTo>
                  <a:lnTo>
                    <a:pt x="918739" y="1236726"/>
                  </a:lnTo>
                  <a:lnTo>
                    <a:pt x="869300" y="1256309"/>
                  </a:lnTo>
                  <a:lnTo>
                    <a:pt x="820169" y="1276064"/>
                  </a:lnTo>
                  <a:lnTo>
                    <a:pt x="771345" y="1295991"/>
                  </a:lnTo>
                  <a:lnTo>
                    <a:pt x="722829" y="1316091"/>
                  </a:lnTo>
                  <a:lnTo>
                    <a:pt x="674620" y="1336364"/>
                  </a:lnTo>
                  <a:lnTo>
                    <a:pt x="626719" y="1356809"/>
                  </a:lnTo>
                  <a:lnTo>
                    <a:pt x="579126" y="1377426"/>
                  </a:lnTo>
                  <a:lnTo>
                    <a:pt x="531840" y="1398216"/>
                  </a:lnTo>
                  <a:lnTo>
                    <a:pt x="484862" y="1419178"/>
                  </a:lnTo>
                  <a:lnTo>
                    <a:pt x="438191" y="1440313"/>
                  </a:lnTo>
                  <a:lnTo>
                    <a:pt x="391828" y="1461620"/>
                  </a:lnTo>
                  <a:lnTo>
                    <a:pt x="345772" y="1483100"/>
                  </a:lnTo>
                  <a:lnTo>
                    <a:pt x="300024" y="1504752"/>
                  </a:lnTo>
                  <a:lnTo>
                    <a:pt x="254583" y="1526577"/>
                  </a:lnTo>
                  <a:lnTo>
                    <a:pt x="209450" y="1548574"/>
                  </a:lnTo>
                  <a:lnTo>
                    <a:pt x="164625" y="1570744"/>
                  </a:lnTo>
                  <a:lnTo>
                    <a:pt x="120107" y="1593086"/>
                  </a:lnTo>
                  <a:lnTo>
                    <a:pt x="75896" y="1615601"/>
                  </a:lnTo>
                  <a:lnTo>
                    <a:pt x="31993" y="1638288"/>
                  </a:lnTo>
                  <a:lnTo>
                    <a:pt x="0" y="1655064"/>
                  </a:lnTo>
                  <a:lnTo>
                    <a:pt x="3335603" y="1655064"/>
                  </a:lnTo>
                  <a:close/>
                </a:path>
                <a:path w="4451350" h="1655445">
                  <a:moveTo>
                    <a:pt x="4451171" y="893064"/>
                  </a:moveTo>
                  <a:lnTo>
                    <a:pt x="3273119" y="0"/>
                  </a:lnTo>
                  <a:lnTo>
                    <a:pt x="3335603" y="557784"/>
                  </a:lnTo>
                  <a:lnTo>
                    <a:pt x="3335603" y="1655064"/>
                  </a:lnTo>
                  <a:lnTo>
                    <a:pt x="3923499" y="1655064"/>
                  </a:lnTo>
                  <a:lnTo>
                    <a:pt x="4451171" y="893064"/>
                  </a:lnTo>
                  <a:close/>
                </a:path>
              </a:pathLst>
            </a:custGeom>
            <a:solidFill>
              <a:srgbClr val="D0D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66950" y="3416808"/>
              <a:ext cx="429895" cy="361315"/>
            </a:xfrm>
            <a:custGeom>
              <a:avLst/>
              <a:gdLst/>
              <a:ahLst/>
              <a:cxnLst/>
              <a:rect l="l" t="t" r="r" b="b"/>
              <a:pathLst>
                <a:path w="429895" h="361314">
                  <a:moveTo>
                    <a:pt x="429768" y="214884"/>
                  </a:moveTo>
                  <a:lnTo>
                    <a:pt x="424102" y="165551"/>
                  </a:lnTo>
                  <a:lnTo>
                    <a:pt x="407961" y="120298"/>
                  </a:lnTo>
                  <a:lnTo>
                    <a:pt x="382621" y="80403"/>
                  </a:lnTo>
                  <a:lnTo>
                    <a:pt x="349364" y="47146"/>
                  </a:lnTo>
                  <a:lnTo>
                    <a:pt x="309469" y="21806"/>
                  </a:lnTo>
                  <a:lnTo>
                    <a:pt x="264216" y="5665"/>
                  </a:lnTo>
                  <a:lnTo>
                    <a:pt x="214884" y="0"/>
                  </a:lnTo>
                  <a:lnTo>
                    <a:pt x="165551" y="5665"/>
                  </a:lnTo>
                  <a:lnTo>
                    <a:pt x="120298" y="21806"/>
                  </a:lnTo>
                  <a:lnTo>
                    <a:pt x="80403" y="47146"/>
                  </a:lnTo>
                  <a:lnTo>
                    <a:pt x="47146" y="80403"/>
                  </a:lnTo>
                  <a:lnTo>
                    <a:pt x="21806" y="120298"/>
                  </a:lnTo>
                  <a:lnTo>
                    <a:pt x="5665" y="165551"/>
                  </a:lnTo>
                  <a:lnTo>
                    <a:pt x="0" y="214884"/>
                  </a:lnTo>
                  <a:lnTo>
                    <a:pt x="5665" y="264216"/>
                  </a:lnTo>
                  <a:lnTo>
                    <a:pt x="21806" y="309469"/>
                  </a:lnTo>
                  <a:lnTo>
                    <a:pt x="47146" y="349364"/>
                  </a:lnTo>
                  <a:lnTo>
                    <a:pt x="58969" y="361188"/>
                  </a:lnTo>
                  <a:lnTo>
                    <a:pt x="370798" y="361188"/>
                  </a:lnTo>
                  <a:lnTo>
                    <a:pt x="382621" y="349364"/>
                  </a:lnTo>
                  <a:lnTo>
                    <a:pt x="407961" y="309469"/>
                  </a:lnTo>
                  <a:lnTo>
                    <a:pt x="424102" y="264216"/>
                  </a:lnTo>
                  <a:lnTo>
                    <a:pt x="429768" y="2148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54758" y="3404616"/>
              <a:ext cx="454659" cy="373380"/>
            </a:xfrm>
            <a:custGeom>
              <a:avLst/>
              <a:gdLst/>
              <a:ahLst/>
              <a:cxnLst/>
              <a:rect l="l" t="t" r="r" b="b"/>
              <a:pathLst>
                <a:path w="454660" h="373379">
                  <a:moveTo>
                    <a:pt x="454152" y="225552"/>
                  </a:moveTo>
                  <a:lnTo>
                    <a:pt x="449580" y="181356"/>
                  </a:lnTo>
                  <a:lnTo>
                    <a:pt x="435864" y="138684"/>
                  </a:lnTo>
                  <a:lnTo>
                    <a:pt x="414528" y="99060"/>
                  </a:lnTo>
                  <a:lnTo>
                    <a:pt x="387096" y="65532"/>
                  </a:lnTo>
                  <a:lnTo>
                    <a:pt x="353568" y="38100"/>
                  </a:lnTo>
                  <a:lnTo>
                    <a:pt x="315468" y="18288"/>
                  </a:lnTo>
                  <a:lnTo>
                    <a:pt x="272796" y="4572"/>
                  </a:lnTo>
                  <a:lnTo>
                    <a:pt x="227076" y="0"/>
                  </a:lnTo>
                  <a:lnTo>
                    <a:pt x="202692" y="1524"/>
                  </a:lnTo>
                  <a:lnTo>
                    <a:pt x="158496" y="10668"/>
                  </a:lnTo>
                  <a:lnTo>
                    <a:pt x="118872" y="27432"/>
                  </a:lnTo>
                  <a:lnTo>
                    <a:pt x="82296" y="51816"/>
                  </a:lnTo>
                  <a:lnTo>
                    <a:pt x="51816" y="82296"/>
                  </a:lnTo>
                  <a:lnTo>
                    <a:pt x="27432" y="118872"/>
                  </a:lnTo>
                  <a:lnTo>
                    <a:pt x="10668" y="160020"/>
                  </a:lnTo>
                  <a:lnTo>
                    <a:pt x="1524" y="204216"/>
                  </a:lnTo>
                  <a:lnTo>
                    <a:pt x="0" y="227076"/>
                  </a:lnTo>
                  <a:lnTo>
                    <a:pt x="1524" y="251460"/>
                  </a:lnTo>
                  <a:lnTo>
                    <a:pt x="4572" y="272796"/>
                  </a:lnTo>
                  <a:lnTo>
                    <a:pt x="10668" y="295656"/>
                  </a:lnTo>
                  <a:lnTo>
                    <a:pt x="18288" y="315468"/>
                  </a:lnTo>
                  <a:lnTo>
                    <a:pt x="25908" y="331978"/>
                  </a:lnTo>
                  <a:lnTo>
                    <a:pt x="25908" y="205740"/>
                  </a:lnTo>
                  <a:lnTo>
                    <a:pt x="35052" y="166116"/>
                  </a:lnTo>
                  <a:lnTo>
                    <a:pt x="50292" y="131064"/>
                  </a:lnTo>
                  <a:lnTo>
                    <a:pt x="71628" y="97536"/>
                  </a:lnTo>
                  <a:lnTo>
                    <a:pt x="114300" y="59436"/>
                  </a:lnTo>
                  <a:lnTo>
                    <a:pt x="167640" y="33528"/>
                  </a:lnTo>
                  <a:lnTo>
                    <a:pt x="207264" y="25908"/>
                  </a:lnTo>
                  <a:lnTo>
                    <a:pt x="248412" y="25908"/>
                  </a:lnTo>
                  <a:lnTo>
                    <a:pt x="288036" y="35052"/>
                  </a:lnTo>
                  <a:lnTo>
                    <a:pt x="339852" y="59436"/>
                  </a:lnTo>
                  <a:lnTo>
                    <a:pt x="370332" y="85344"/>
                  </a:lnTo>
                  <a:lnTo>
                    <a:pt x="405384" y="131064"/>
                  </a:lnTo>
                  <a:lnTo>
                    <a:pt x="420624" y="167640"/>
                  </a:lnTo>
                  <a:lnTo>
                    <a:pt x="428244" y="207264"/>
                  </a:lnTo>
                  <a:lnTo>
                    <a:pt x="428244" y="331978"/>
                  </a:lnTo>
                  <a:lnTo>
                    <a:pt x="435864" y="315468"/>
                  </a:lnTo>
                  <a:lnTo>
                    <a:pt x="443484" y="294132"/>
                  </a:lnTo>
                  <a:lnTo>
                    <a:pt x="449580" y="272796"/>
                  </a:lnTo>
                  <a:lnTo>
                    <a:pt x="452628" y="249936"/>
                  </a:lnTo>
                  <a:lnTo>
                    <a:pt x="454152" y="225552"/>
                  </a:lnTo>
                  <a:close/>
                </a:path>
                <a:path w="454660" h="373379">
                  <a:moveTo>
                    <a:pt x="88900" y="373380"/>
                  </a:moveTo>
                  <a:lnTo>
                    <a:pt x="59436" y="339852"/>
                  </a:lnTo>
                  <a:lnTo>
                    <a:pt x="41148" y="304800"/>
                  </a:lnTo>
                  <a:lnTo>
                    <a:pt x="28956" y="266700"/>
                  </a:lnTo>
                  <a:lnTo>
                    <a:pt x="25908" y="246888"/>
                  </a:lnTo>
                  <a:lnTo>
                    <a:pt x="25908" y="331978"/>
                  </a:lnTo>
                  <a:lnTo>
                    <a:pt x="27432" y="335280"/>
                  </a:lnTo>
                  <a:lnTo>
                    <a:pt x="39624" y="355092"/>
                  </a:lnTo>
                  <a:lnTo>
                    <a:pt x="51816" y="371856"/>
                  </a:lnTo>
                  <a:lnTo>
                    <a:pt x="53201" y="373380"/>
                  </a:lnTo>
                  <a:lnTo>
                    <a:pt x="88900" y="373380"/>
                  </a:lnTo>
                  <a:close/>
                </a:path>
                <a:path w="454660" h="373379">
                  <a:moveTo>
                    <a:pt x="428244" y="331978"/>
                  </a:moveTo>
                  <a:lnTo>
                    <a:pt x="428244" y="248412"/>
                  </a:lnTo>
                  <a:lnTo>
                    <a:pt x="425196" y="268224"/>
                  </a:lnTo>
                  <a:lnTo>
                    <a:pt x="419100" y="288036"/>
                  </a:lnTo>
                  <a:lnTo>
                    <a:pt x="394716" y="339852"/>
                  </a:lnTo>
                  <a:lnTo>
                    <a:pt x="368808" y="370332"/>
                  </a:lnTo>
                  <a:lnTo>
                    <a:pt x="365378" y="373380"/>
                  </a:lnTo>
                  <a:lnTo>
                    <a:pt x="399841" y="373380"/>
                  </a:lnTo>
                  <a:lnTo>
                    <a:pt x="416052" y="353568"/>
                  </a:lnTo>
                  <a:lnTo>
                    <a:pt x="426720" y="335280"/>
                  </a:lnTo>
                  <a:lnTo>
                    <a:pt x="428244" y="331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239810" y="2855466"/>
            <a:ext cx="258826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latin typeface="Verdana"/>
                <a:cs typeface="Verdana"/>
              </a:rPr>
              <a:t>Amortissement </a:t>
            </a:r>
            <a:r>
              <a:rPr sz="1400" b="1" i="1" dirty="0">
                <a:latin typeface="Verdana"/>
                <a:cs typeface="Verdana"/>
              </a:rPr>
              <a:t>de</a:t>
            </a:r>
            <a:r>
              <a:rPr sz="1400" b="1" i="1" spc="-85" dirty="0">
                <a:latin typeface="Verdana"/>
                <a:cs typeface="Verdana"/>
              </a:rPr>
              <a:t> </a:t>
            </a:r>
            <a:r>
              <a:rPr sz="1400" b="1" i="1" dirty="0">
                <a:latin typeface="Verdana"/>
                <a:cs typeface="Verdana"/>
              </a:rPr>
              <a:t>l’immo  incorporelle selon la  normes IAS</a:t>
            </a:r>
            <a:r>
              <a:rPr sz="1400" b="1" i="1" spc="-60" dirty="0">
                <a:latin typeface="Verdana"/>
                <a:cs typeface="Verdana"/>
              </a:rPr>
              <a:t> </a:t>
            </a:r>
            <a:r>
              <a:rPr sz="1400" b="1" i="1" dirty="0">
                <a:latin typeface="Verdana"/>
                <a:cs typeface="Verdana"/>
              </a:rPr>
              <a:t>36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03029" y="3777996"/>
            <a:ext cx="6615430" cy="2809240"/>
            <a:chOff x="803029" y="3777996"/>
            <a:chExt cx="6615430" cy="2809240"/>
          </a:xfrm>
        </p:grpSpPr>
        <p:sp>
          <p:nvSpPr>
            <p:cNvPr id="10" name="object 10"/>
            <p:cNvSpPr/>
            <p:nvPr/>
          </p:nvSpPr>
          <p:spPr>
            <a:xfrm>
              <a:off x="803029" y="3777996"/>
              <a:ext cx="6615430" cy="2809240"/>
            </a:xfrm>
            <a:custGeom>
              <a:avLst/>
              <a:gdLst/>
              <a:ahLst/>
              <a:cxnLst/>
              <a:rect l="l" t="t" r="r" b="b"/>
              <a:pathLst>
                <a:path w="6615430" h="2809240">
                  <a:moveTo>
                    <a:pt x="6615312" y="0"/>
                  </a:moveTo>
                  <a:lnTo>
                    <a:pt x="2691813" y="0"/>
                  </a:lnTo>
                  <a:lnTo>
                    <a:pt x="2636924" y="29115"/>
                  </a:lnTo>
                  <a:lnTo>
                    <a:pt x="2593943" y="52320"/>
                  </a:lnTo>
                  <a:lnTo>
                    <a:pt x="2551271" y="75697"/>
                  </a:lnTo>
                  <a:lnTo>
                    <a:pt x="2508905" y="99247"/>
                  </a:lnTo>
                  <a:lnTo>
                    <a:pt x="2466847" y="122969"/>
                  </a:lnTo>
                  <a:lnTo>
                    <a:pt x="2425097" y="146864"/>
                  </a:lnTo>
                  <a:lnTo>
                    <a:pt x="2383654" y="170931"/>
                  </a:lnTo>
                  <a:lnTo>
                    <a:pt x="2342519" y="195171"/>
                  </a:lnTo>
                  <a:lnTo>
                    <a:pt x="2301691" y="219583"/>
                  </a:lnTo>
                  <a:lnTo>
                    <a:pt x="2261171" y="244168"/>
                  </a:lnTo>
                  <a:lnTo>
                    <a:pt x="2220958" y="268925"/>
                  </a:lnTo>
                  <a:lnTo>
                    <a:pt x="2181053" y="293855"/>
                  </a:lnTo>
                  <a:lnTo>
                    <a:pt x="2141455" y="318958"/>
                  </a:lnTo>
                  <a:lnTo>
                    <a:pt x="2102164" y="344233"/>
                  </a:lnTo>
                  <a:lnTo>
                    <a:pt x="2063182" y="369680"/>
                  </a:lnTo>
                  <a:lnTo>
                    <a:pt x="2024506" y="395300"/>
                  </a:lnTo>
                  <a:lnTo>
                    <a:pt x="1986138" y="421093"/>
                  </a:lnTo>
                  <a:lnTo>
                    <a:pt x="1948078" y="447058"/>
                  </a:lnTo>
                  <a:lnTo>
                    <a:pt x="1910325" y="473196"/>
                  </a:lnTo>
                  <a:lnTo>
                    <a:pt x="1872879" y="499506"/>
                  </a:lnTo>
                  <a:lnTo>
                    <a:pt x="1835741" y="525989"/>
                  </a:lnTo>
                  <a:lnTo>
                    <a:pt x="1798911" y="552644"/>
                  </a:lnTo>
                  <a:lnTo>
                    <a:pt x="1762388" y="579472"/>
                  </a:lnTo>
                  <a:lnTo>
                    <a:pt x="1726172" y="606472"/>
                  </a:lnTo>
                  <a:lnTo>
                    <a:pt x="1690264" y="633645"/>
                  </a:lnTo>
                  <a:lnTo>
                    <a:pt x="1654663" y="660991"/>
                  </a:lnTo>
                  <a:lnTo>
                    <a:pt x="1619370" y="688509"/>
                  </a:lnTo>
                  <a:lnTo>
                    <a:pt x="1584384" y="716200"/>
                  </a:lnTo>
                  <a:lnTo>
                    <a:pt x="1549706" y="744063"/>
                  </a:lnTo>
                  <a:lnTo>
                    <a:pt x="1515335" y="772099"/>
                  </a:lnTo>
                  <a:lnTo>
                    <a:pt x="1481272" y="800308"/>
                  </a:lnTo>
                  <a:lnTo>
                    <a:pt x="1447516" y="828689"/>
                  </a:lnTo>
                  <a:lnTo>
                    <a:pt x="1414067" y="857242"/>
                  </a:lnTo>
                  <a:lnTo>
                    <a:pt x="1380926" y="885969"/>
                  </a:lnTo>
                  <a:lnTo>
                    <a:pt x="1348093" y="914867"/>
                  </a:lnTo>
                  <a:lnTo>
                    <a:pt x="1315566" y="943939"/>
                  </a:lnTo>
                  <a:lnTo>
                    <a:pt x="1283348" y="973183"/>
                  </a:lnTo>
                  <a:lnTo>
                    <a:pt x="1251436" y="1002600"/>
                  </a:lnTo>
                  <a:lnTo>
                    <a:pt x="1219832" y="1032189"/>
                  </a:lnTo>
                  <a:lnTo>
                    <a:pt x="1188536" y="1061951"/>
                  </a:lnTo>
                  <a:lnTo>
                    <a:pt x="1157547" y="1091885"/>
                  </a:lnTo>
                  <a:lnTo>
                    <a:pt x="1126865" y="1121992"/>
                  </a:lnTo>
                  <a:lnTo>
                    <a:pt x="1096491" y="1152272"/>
                  </a:lnTo>
                  <a:lnTo>
                    <a:pt x="1066424" y="1182724"/>
                  </a:lnTo>
                  <a:lnTo>
                    <a:pt x="1036665" y="1213349"/>
                  </a:lnTo>
                  <a:lnTo>
                    <a:pt x="1007213" y="1244146"/>
                  </a:lnTo>
                  <a:lnTo>
                    <a:pt x="978068" y="1275116"/>
                  </a:lnTo>
                  <a:lnTo>
                    <a:pt x="949231" y="1306259"/>
                  </a:lnTo>
                  <a:lnTo>
                    <a:pt x="920701" y="1337574"/>
                  </a:lnTo>
                  <a:lnTo>
                    <a:pt x="892478" y="1369062"/>
                  </a:lnTo>
                  <a:lnTo>
                    <a:pt x="864563" y="1400723"/>
                  </a:lnTo>
                  <a:lnTo>
                    <a:pt x="836956" y="1432556"/>
                  </a:lnTo>
                  <a:lnTo>
                    <a:pt x="809656" y="1464562"/>
                  </a:lnTo>
                  <a:lnTo>
                    <a:pt x="782663" y="1496740"/>
                  </a:lnTo>
                  <a:lnTo>
                    <a:pt x="755977" y="1529092"/>
                  </a:lnTo>
                  <a:lnTo>
                    <a:pt x="729599" y="1561615"/>
                  </a:lnTo>
                  <a:lnTo>
                    <a:pt x="703529" y="1594312"/>
                  </a:lnTo>
                  <a:lnTo>
                    <a:pt x="677765" y="1627181"/>
                  </a:lnTo>
                  <a:lnTo>
                    <a:pt x="652309" y="1660222"/>
                  </a:lnTo>
                  <a:lnTo>
                    <a:pt x="627161" y="1693437"/>
                  </a:lnTo>
                  <a:lnTo>
                    <a:pt x="602320" y="1726824"/>
                  </a:lnTo>
                  <a:lnTo>
                    <a:pt x="577786" y="1760384"/>
                  </a:lnTo>
                  <a:lnTo>
                    <a:pt x="553559" y="1794116"/>
                  </a:lnTo>
                  <a:lnTo>
                    <a:pt x="529640" y="1828021"/>
                  </a:lnTo>
                  <a:lnTo>
                    <a:pt x="506029" y="1862099"/>
                  </a:lnTo>
                  <a:lnTo>
                    <a:pt x="482724" y="1896349"/>
                  </a:lnTo>
                  <a:lnTo>
                    <a:pt x="459727" y="1930772"/>
                  </a:lnTo>
                  <a:lnTo>
                    <a:pt x="437038" y="1965368"/>
                  </a:lnTo>
                  <a:lnTo>
                    <a:pt x="414655" y="2000136"/>
                  </a:lnTo>
                  <a:lnTo>
                    <a:pt x="392580" y="2035077"/>
                  </a:lnTo>
                  <a:lnTo>
                    <a:pt x="370813" y="2070191"/>
                  </a:lnTo>
                  <a:lnTo>
                    <a:pt x="349352" y="2105477"/>
                  </a:lnTo>
                  <a:lnTo>
                    <a:pt x="328199" y="2140936"/>
                  </a:lnTo>
                  <a:lnTo>
                    <a:pt x="307354" y="2176568"/>
                  </a:lnTo>
                  <a:lnTo>
                    <a:pt x="286816" y="2212372"/>
                  </a:lnTo>
                  <a:lnTo>
                    <a:pt x="266585" y="2248349"/>
                  </a:lnTo>
                  <a:lnTo>
                    <a:pt x="246661" y="2284499"/>
                  </a:lnTo>
                  <a:lnTo>
                    <a:pt x="227045" y="2320822"/>
                  </a:lnTo>
                  <a:lnTo>
                    <a:pt x="207736" y="2357317"/>
                  </a:lnTo>
                  <a:lnTo>
                    <a:pt x="188734" y="2393985"/>
                  </a:lnTo>
                  <a:lnTo>
                    <a:pt x="170040" y="2430826"/>
                  </a:lnTo>
                  <a:lnTo>
                    <a:pt x="151653" y="2467839"/>
                  </a:lnTo>
                  <a:lnTo>
                    <a:pt x="133574" y="2505025"/>
                  </a:lnTo>
                  <a:lnTo>
                    <a:pt x="115801" y="2542384"/>
                  </a:lnTo>
                  <a:lnTo>
                    <a:pt x="98336" y="2579915"/>
                  </a:lnTo>
                  <a:lnTo>
                    <a:pt x="81178" y="2617619"/>
                  </a:lnTo>
                  <a:lnTo>
                    <a:pt x="64328" y="2655496"/>
                  </a:lnTo>
                  <a:lnTo>
                    <a:pt x="47785" y="2693546"/>
                  </a:lnTo>
                  <a:lnTo>
                    <a:pt x="31549" y="2731768"/>
                  </a:lnTo>
                  <a:lnTo>
                    <a:pt x="0" y="2808731"/>
                  </a:lnTo>
                  <a:lnTo>
                    <a:pt x="25454" y="2774528"/>
                  </a:lnTo>
                  <a:lnTo>
                    <a:pt x="51168" y="2740531"/>
                  </a:lnTo>
                  <a:lnTo>
                    <a:pt x="77142" y="2706740"/>
                  </a:lnTo>
                  <a:lnTo>
                    <a:pt x="103375" y="2673155"/>
                  </a:lnTo>
                  <a:lnTo>
                    <a:pt x="129869" y="2639776"/>
                  </a:lnTo>
                  <a:lnTo>
                    <a:pt x="156623" y="2606603"/>
                  </a:lnTo>
                  <a:lnTo>
                    <a:pt x="183636" y="2573636"/>
                  </a:lnTo>
                  <a:lnTo>
                    <a:pt x="210909" y="2540875"/>
                  </a:lnTo>
                  <a:lnTo>
                    <a:pt x="238442" y="2508320"/>
                  </a:lnTo>
                  <a:lnTo>
                    <a:pt x="266235" y="2475971"/>
                  </a:lnTo>
                  <a:lnTo>
                    <a:pt x="294288" y="2443828"/>
                  </a:lnTo>
                  <a:lnTo>
                    <a:pt x="322600" y="2411891"/>
                  </a:lnTo>
                  <a:lnTo>
                    <a:pt x="351172" y="2380161"/>
                  </a:lnTo>
                  <a:lnTo>
                    <a:pt x="380005" y="2348636"/>
                  </a:lnTo>
                  <a:lnTo>
                    <a:pt x="409097" y="2317317"/>
                  </a:lnTo>
                  <a:lnTo>
                    <a:pt x="438448" y="2286204"/>
                  </a:lnTo>
                  <a:lnTo>
                    <a:pt x="468060" y="2255297"/>
                  </a:lnTo>
                  <a:lnTo>
                    <a:pt x="497931" y="2224597"/>
                  </a:lnTo>
                  <a:lnTo>
                    <a:pt x="528063" y="2194102"/>
                  </a:lnTo>
                  <a:lnTo>
                    <a:pt x="558454" y="2163813"/>
                  </a:lnTo>
                  <a:lnTo>
                    <a:pt x="589105" y="2133730"/>
                  </a:lnTo>
                  <a:lnTo>
                    <a:pt x="620015" y="2103853"/>
                  </a:lnTo>
                  <a:lnTo>
                    <a:pt x="651186" y="2074182"/>
                  </a:lnTo>
                  <a:lnTo>
                    <a:pt x="682616" y="2044717"/>
                  </a:lnTo>
                  <a:lnTo>
                    <a:pt x="714306" y="2015459"/>
                  </a:lnTo>
                  <a:lnTo>
                    <a:pt x="746256" y="1986406"/>
                  </a:lnTo>
                  <a:lnTo>
                    <a:pt x="778465" y="1957559"/>
                  </a:lnTo>
                  <a:lnTo>
                    <a:pt x="810934" y="1928918"/>
                  </a:lnTo>
                  <a:lnTo>
                    <a:pt x="843664" y="1900482"/>
                  </a:lnTo>
                  <a:lnTo>
                    <a:pt x="876652" y="1872253"/>
                  </a:lnTo>
                  <a:lnTo>
                    <a:pt x="909901" y="1844230"/>
                  </a:lnTo>
                  <a:lnTo>
                    <a:pt x="943409" y="1816413"/>
                  </a:lnTo>
                  <a:lnTo>
                    <a:pt x="977178" y="1788802"/>
                  </a:lnTo>
                  <a:lnTo>
                    <a:pt x="1011206" y="1761396"/>
                  </a:lnTo>
                  <a:lnTo>
                    <a:pt x="1045493" y="1734197"/>
                  </a:lnTo>
                  <a:lnTo>
                    <a:pt x="1080041" y="1707204"/>
                  </a:lnTo>
                  <a:lnTo>
                    <a:pt x="1114848" y="1680416"/>
                  </a:lnTo>
                  <a:lnTo>
                    <a:pt x="1149915" y="1653835"/>
                  </a:lnTo>
                  <a:lnTo>
                    <a:pt x="1185241" y="1627459"/>
                  </a:lnTo>
                  <a:lnTo>
                    <a:pt x="1220828" y="1601289"/>
                  </a:lnTo>
                  <a:lnTo>
                    <a:pt x="1256674" y="1575325"/>
                  </a:lnTo>
                  <a:lnTo>
                    <a:pt x="1292780" y="1549568"/>
                  </a:lnTo>
                  <a:lnTo>
                    <a:pt x="1329145" y="1524016"/>
                  </a:lnTo>
                  <a:lnTo>
                    <a:pt x="1365771" y="1498669"/>
                  </a:lnTo>
                  <a:lnTo>
                    <a:pt x="1402656" y="1473529"/>
                  </a:lnTo>
                  <a:lnTo>
                    <a:pt x="1439800" y="1448595"/>
                  </a:lnTo>
                  <a:lnTo>
                    <a:pt x="1477205" y="1423867"/>
                  </a:lnTo>
                  <a:lnTo>
                    <a:pt x="1514869" y="1399344"/>
                  </a:lnTo>
                  <a:lnTo>
                    <a:pt x="1552793" y="1375028"/>
                  </a:lnTo>
                  <a:lnTo>
                    <a:pt x="1590977" y="1350917"/>
                  </a:lnTo>
                  <a:lnTo>
                    <a:pt x="1629420" y="1327012"/>
                  </a:lnTo>
                  <a:lnTo>
                    <a:pt x="1668123" y="1303313"/>
                  </a:lnTo>
                  <a:lnTo>
                    <a:pt x="1707086" y="1279820"/>
                  </a:lnTo>
                  <a:lnTo>
                    <a:pt x="1746308" y="1256533"/>
                  </a:lnTo>
                  <a:lnTo>
                    <a:pt x="1785790" y="1233452"/>
                  </a:lnTo>
                  <a:lnTo>
                    <a:pt x="1825532" y="1210577"/>
                  </a:lnTo>
                  <a:lnTo>
                    <a:pt x="1865533" y="1187907"/>
                  </a:lnTo>
                  <a:lnTo>
                    <a:pt x="1905794" y="1165444"/>
                  </a:lnTo>
                  <a:lnTo>
                    <a:pt x="1946315" y="1143186"/>
                  </a:lnTo>
                  <a:lnTo>
                    <a:pt x="1987096" y="1121134"/>
                  </a:lnTo>
                  <a:lnTo>
                    <a:pt x="2028136" y="1099288"/>
                  </a:lnTo>
                  <a:lnTo>
                    <a:pt x="2069436" y="1077648"/>
                  </a:lnTo>
                  <a:lnTo>
                    <a:pt x="2110995" y="1056213"/>
                  </a:lnTo>
                  <a:lnTo>
                    <a:pt x="2152814" y="1034985"/>
                  </a:lnTo>
                  <a:lnTo>
                    <a:pt x="2194893" y="1013962"/>
                  </a:lnTo>
                  <a:lnTo>
                    <a:pt x="2237231" y="993145"/>
                  </a:lnTo>
                  <a:lnTo>
                    <a:pt x="2279829" y="972534"/>
                  </a:lnTo>
                  <a:lnTo>
                    <a:pt x="2322687" y="952129"/>
                  </a:lnTo>
                  <a:lnTo>
                    <a:pt x="2365805" y="931930"/>
                  </a:lnTo>
                  <a:lnTo>
                    <a:pt x="2409182" y="911936"/>
                  </a:lnTo>
                  <a:lnTo>
                    <a:pt x="2452818" y="892149"/>
                  </a:lnTo>
                  <a:lnTo>
                    <a:pt x="2496714" y="872567"/>
                  </a:lnTo>
                  <a:lnTo>
                    <a:pt x="2540870" y="853191"/>
                  </a:lnTo>
                  <a:lnTo>
                    <a:pt x="2585286" y="834020"/>
                  </a:lnTo>
                  <a:lnTo>
                    <a:pt x="2629961" y="815056"/>
                  </a:lnTo>
                  <a:lnTo>
                    <a:pt x="2674896" y="796297"/>
                  </a:lnTo>
                  <a:lnTo>
                    <a:pt x="2720090" y="777745"/>
                  </a:lnTo>
                  <a:lnTo>
                    <a:pt x="2765544" y="759398"/>
                  </a:lnTo>
                  <a:lnTo>
                    <a:pt x="2811258" y="741256"/>
                  </a:lnTo>
                  <a:lnTo>
                    <a:pt x="2857231" y="723321"/>
                  </a:lnTo>
                  <a:lnTo>
                    <a:pt x="2903464" y="705591"/>
                  </a:lnTo>
                  <a:lnTo>
                    <a:pt x="2949956" y="688067"/>
                  </a:lnTo>
                  <a:lnTo>
                    <a:pt x="2996708" y="670749"/>
                  </a:lnTo>
                  <a:lnTo>
                    <a:pt x="3043720" y="653637"/>
                  </a:lnTo>
                  <a:lnTo>
                    <a:pt x="3090991" y="636731"/>
                  </a:lnTo>
                  <a:lnTo>
                    <a:pt x="3138522" y="620030"/>
                  </a:lnTo>
                  <a:lnTo>
                    <a:pt x="3186312" y="603535"/>
                  </a:lnTo>
                  <a:lnTo>
                    <a:pt x="3234362" y="587246"/>
                  </a:lnTo>
                  <a:lnTo>
                    <a:pt x="3282672" y="571162"/>
                  </a:lnTo>
                  <a:lnTo>
                    <a:pt x="3331241" y="555285"/>
                  </a:lnTo>
                  <a:lnTo>
                    <a:pt x="3380070" y="539613"/>
                  </a:lnTo>
                  <a:lnTo>
                    <a:pt x="3429158" y="524147"/>
                  </a:lnTo>
                  <a:lnTo>
                    <a:pt x="3478506" y="508886"/>
                  </a:lnTo>
                  <a:lnTo>
                    <a:pt x="3528113" y="493832"/>
                  </a:lnTo>
                  <a:lnTo>
                    <a:pt x="3577980" y="478983"/>
                  </a:lnTo>
                  <a:lnTo>
                    <a:pt x="3628107" y="464340"/>
                  </a:lnTo>
                  <a:lnTo>
                    <a:pt x="3678493" y="449902"/>
                  </a:lnTo>
                  <a:lnTo>
                    <a:pt x="3729138" y="435670"/>
                  </a:lnTo>
                  <a:lnTo>
                    <a:pt x="3780043" y="421644"/>
                  </a:lnTo>
                  <a:lnTo>
                    <a:pt x="3831208" y="407824"/>
                  </a:lnTo>
                  <a:lnTo>
                    <a:pt x="3882632" y="394210"/>
                  </a:lnTo>
                  <a:lnTo>
                    <a:pt x="3934316" y="380801"/>
                  </a:lnTo>
                  <a:lnTo>
                    <a:pt x="3986259" y="367598"/>
                  </a:lnTo>
                  <a:lnTo>
                    <a:pt x="4038462" y="354601"/>
                  </a:lnTo>
                  <a:lnTo>
                    <a:pt x="4090924" y="341809"/>
                  </a:lnTo>
                  <a:lnTo>
                    <a:pt x="4143646" y="329223"/>
                  </a:lnTo>
                  <a:lnTo>
                    <a:pt x="4196628" y="316843"/>
                  </a:lnTo>
                  <a:lnTo>
                    <a:pt x="4249869" y="304668"/>
                  </a:lnTo>
                  <a:lnTo>
                    <a:pt x="4303369" y="292699"/>
                  </a:lnTo>
                  <a:lnTo>
                    <a:pt x="4357129" y="280936"/>
                  </a:lnTo>
                  <a:lnTo>
                    <a:pt x="4411148" y="269379"/>
                  </a:lnTo>
                  <a:lnTo>
                    <a:pt x="4465427" y="258027"/>
                  </a:lnTo>
                  <a:lnTo>
                    <a:pt x="4519966" y="246881"/>
                  </a:lnTo>
                  <a:lnTo>
                    <a:pt x="4574763" y="235941"/>
                  </a:lnTo>
                  <a:lnTo>
                    <a:pt x="4629821" y="225206"/>
                  </a:lnTo>
                  <a:lnTo>
                    <a:pt x="4685138" y="214677"/>
                  </a:lnTo>
                  <a:lnTo>
                    <a:pt x="4740714" y="204354"/>
                  </a:lnTo>
                  <a:lnTo>
                    <a:pt x="4796550" y="194236"/>
                  </a:lnTo>
                  <a:lnTo>
                    <a:pt x="4852645" y="184324"/>
                  </a:lnTo>
                  <a:lnTo>
                    <a:pt x="4909000" y="174618"/>
                  </a:lnTo>
                  <a:lnTo>
                    <a:pt x="4965614" y="165117"/>
                  </a:lnTo>
                  <a:lnTo>
                    <a:pt x="5022488" y="155822"/>
                  </a:lnTo>
                  <a:lnTo>
                    <a:pt x="5079621" y="146733"/>
                  </a:lnTo>
                  <a:lnTo>
                    <a:pt x="5137014" y="137849"/>
                  </a:lnTo>
                  <a:lnTo>
                    <a:pt x="5194666" y="129171"/>
                  </a:lnTo>
                  <a:lnTo>
                    <a:pt x="5252578" y="120698"/>
                  </a:lnTo>
                  <a:lnTo>
                    <a:pt x="5310749" y="112432"/>
                  </a:lnTo>
                  <a:lnTo>
                    <a:pt x="5369180" y="104371"/>
                  </a:lnTo>
                  <a:lnTo>
                    <a:pt x="5427869" y="96515"/>
                  </a:lnTo>
                  <a:lnTo>
                    <a:pt x="5486819" y="88865"/>
                  </a:lnTo>
                  <a:lnTo>
                    <a:pt x="5546028" y="81421"/>
                  </a:lnTo>
                  <a:lnTo>
                    <a:pt x="5605496" y="74182"/>
                  </a:lnTo>
                  <a:lnTo>
                    <a:pt x="5665224" y="67149"/>
                  </a:lnTo>
                  <a:lnTo>
                    <a:pt x="5725211" y="60322"/>
                  </a:lnTo>
                  <a:lnTo>
                    <a:pt x="5785457" y="53700"/>
                  </a:lnTo>
                  <a:lnTo>
                    <a:pt x="5845963" y="47284"/>
                  </a:lnTo>
                  <a:lnTo>
                    <a:pt x="5906729" y="41073"/>
                  </a:lnTo>
                  <a:lnTo>
                    <a:pt x="5967754" y="35068"/>
                  </a:lnTo>
                  <a:lnTo>
                    <a:pt x="6029038" y="29269"/>
                  </a:lnTo>
                  <a:lnTo>
                    <a:pt x="6090582" y="23675"/>
                  </a:lnTo>
                  <a:lnTo>
                    <a:pt x="6152385" y="18287"/>
                  </a:lnTo>
                  <a:lnTo>
                    <a:pt x="6216393" y="576071"/>
                  </a:lnTo>
                  <a:lnTo>
                    <a:pt x="6615312" y="0"/>
                  </a:lnTo>
                  <a:close/>
                </a:path>
              </a:pathLst>
            </a:custGeom>
            <a:solidFill>
              <a:srgbClr val="D0D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464186" y="4555236"/>
              <a:ext cx="249936" cy="2499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51994" y="4543044"/>
              <a:ext cx="274320" cy="276225"/>
            </a:xfrm>
            <a:custGeom>
              <a:avLst/>
              <a:gdLst/>
              <a:ahLst/>
              <a:cxnLst/>
              <a:rect l="l" t="t" r="r" b="b"/>
              <a:pathLst>
                <a:path w="274319" h="276225">
                  <a:moveTo>
                    <a:pt x="274320" y="150876"/>
                  </a:moveTo>
                  <a:lnTo>
                    <a:pt x="274320" y="123444"/>
                  </a:lnTo>
                  <a:lnTo>
                    <a:pt x="268224" y="96012"/>
                  </a:lnTo>
                  <a:lnTo>
                    <a:pt x="251460" y="60960"/>
                  </a:lnTo>
                  <a:lnTo>
                    <a:pt x="224028" y="30480"/>
                  </a:lnTo>
                  <a:lnTo>
                    <a:pt x="190500" y="10668"/>
                  </a:lnTo>
                  <a:lnTo>
                    <a:pt x="150876" y="0"/>
                  </a:lnTo>
                  <a:lnTo>
                    <a:pt x="135636" y="0"/>
                  </a:lnTo>
                  <a:lnTo>
                    <a:pt x="96012" y="6096"/>
                  </a:lnTo>
                  <a:lnTo>
                    <a:pt x="48768" y="32004"/>
                  </a:lnTo>
                  <a:lnTo>
                    <a:pt x="22860" y="60960"/>
                  </a:lnTo>
                  <a:lnTo>
                    <a:pt x="4572" y="97536"/>
                  </a:lnTo>
                  <a:lnTo>
                    <a:pt x="0" y="124968"/>
                  </a:lnTo>
                  <a:lnTo>
                    <a:pt x="0" y="152400"/>
                  </a:lnTo>
                  <a:lnTo>
                    <a:pt x="10668" y="192024"/>
                  </a:lnTo>
                  <a:lnTo>
                    <a:pt x="24384" y="217017"/>
                  </a:lnTo>
                  <a:lnTo>
                    <a:pt x="24384" y="137160"/>
                  </a:lnTo>
                  <a:lnTo>
                    <a:pt x="25908" y="124968"/>
                  </a:lnTo>
                  <a:lnTo>
                    <a:pt x="38100" y="83820"/>
                  </a:lnTo>
                  <a:lnTo>
                    <a:pt x="65532" y="50292"/>
                  </a:lnTo>
                  <a:lnTo>
                    <a:pt x="103632" y="30480"/>
                  </a:lnTo>
                  <a:lnTo>
                    <a:pt x="126492" y="25908"/>
                  </a:lnTo>
                  <a:lnTo>
                    <a:pt x="149352" y="25908"/>
                  </a:lnTo>
                  <a:lnTo>
                    <a:pt x="199644" y="44196"/>
                  </a:lnTo>
                  <a:lnTo>
                    <a:pt x="208788" y="51816"/>
                  </a:lnTo>
                  <a:lnTo>
                    <a:pt x="216408" y="57912"/>
                  </a:lnTo>
                  <a:lnTo>
                    <a:pt x="240792" y="94488"/>
                  </a:lnTo>
                  <a:lnTo>
                    <a:pt x="249936" y="138684"/>
                  </a:lnTo>
                  <a:lnTo>
                    <a:pt x="249936" y="216712"/>
                  </a:lnTo>
                  <a:lnTo>
                    <a:pt x="251460" y="214884"/>
                  </a:lnTo>
                  <a:lnTo>
                    <a:pt x="263652" y="190500"/>
                  </a:lnTo>
                  <a:lnTo>
                    <a:pt x="268224" y="178308"/>
                  </a:lnTo>
                  <a:lnTo>
                    <a:pt x="274320" y="150876"/>
                  </a:lnTo>
                  <a:close/>
                </a:path>
                <a:path w="274319" h="276225">
                  <a:moveTo>
                    <a:pt x="249936" y="216712"/>
                  </a:moveTo>
                  <a:lnTo>
                    <a:pt x="249936" y="138684"/>
                  </a:lnTo>
                  <a:lnTo>
                    <a:pt x="248412" y="149352"/>
                  </a:lnTo>
                  <a:lnTo>
                    <a:pt x="246888" y="161544"/>
                  </a:lnTo>
                  <a:lnTo>
                    <a:pt x="243840" y="172212"/>
                  </a:lnTo>
                  <a:lnTo>
                    <a:pt x="240792" y="181356"/>
                  </a:lnTo>
                  <a:lnTo>
                    <a:pt x="234696" y="192024"/>
                  </a:lnTo>
                  <a:lnTo>
                    <a:pt x="230124" y="201168"/>
                  </a:lnTo>
                  <a:lnTo>
                    <a:pt x="222504" y="210312"/>
                  </a:lnTo>
                  <a:lnTo>
                    <a:pt x="216408" y="217932"/>
                  </a:lnTo>
                  <a:lnTo>
                    <a:pt x="207264" y="225552"/>
                  </a:lnTo>
                  <a:lnTo>
                    <a:pt x="169164" y="245364"/>
                  </a:lnTo>
                  <a:lnTo>
                    <a:pt x="147828" y="249936"/>
                  </a:lnTo>
                  <a:lnTo>
                    <a:pt x="124968" y="249936"/>
                  </a:lnTo>
                  <a:lnTo>
                    <a:pt x="114300" y="246888"/>
                  </a:lnTo>
                  <a:lnTo>
                    <a:pt x="103632" y="245364"/>
                  </a:lnTo>
                  <a:lnTo>
                    <a:pt x="65532" y="224028"/>
                  </a:lnTo>
                  <a:lnTo>
                    <a:pt x="38100" y="190500"/>
                  </a:lnTo>
                  <a:lnTo>
                    <a:pt x="25908" y="147828"/>
                  </a:lnTo>
                  <a:lnTo>
                    <a:pt x="24384" y="137160"/>
                  </a:lnTo>
                  <a:lnTo>
                    <a:pt x="24384" y="217017"/>
                  </a:lnTo>
                  <a:lnTo>
                    <a:pt x="30480" y="225552"/>
                  </a:lnTo>
                  <a:lnTo>
                    <a:pt x="71628" y="259080"/>
                  </a:lnTo>
                  <a:lnTo>
                    <a:pt x="109728" y="272796"/>
                  </a:lnTo>
                  <a:lnTo>
                    <a:pt x="137160" y="275844"/>
                  </a:lnTo>
                  <a:lnTo>
                    <a:pt x="164592" y="272796"/>
                  </a:lnTo>
                  <a:lnTo>
                    <a:pt x="202692" y="259080"/>
                  </a:lnTo>
                  <a:lnTo>
                    <a:pt x="234696" y="234696"/>
                  </a:lnTo>
                  <a:lnTo>
                    <a:pt x="243840" y="224028"/>
                  </a:lnTo>
                  <a:lnTo>
                    <a:pt x="249936" y="2167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898281" y="4516626"/>
            <a:ext cx="2106295" cy="162560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80"/>
              </a:spcBef>
            </a:pPr>
            <a:r>
              <a:rPr sz="2400" b="1" spc="-120" dirty="0"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  <a:p>
            <a:pPr marL="12700" marR="5080" indent="-2540" algn="ctr">
              <a:lnSpc>
                <a:spcPts val="2640"/>
              </a:lnSpc>
              <a:spcBef>
                <a:spcPts val="1065"/>
              </a:spcBef>
            </a:pPr>
            <a:r>
              <a:rPr sz="2400" spc="-85" dirty="0">
                <a:latin typeface="Arial"/>
                <a:cs typeface="Arial"/>
              </a:rPr>
              <a:t>Correction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85" dirty="0">
                <a:latin typeface="Arial"/>
                <a:cs typeface="Arial"/>
              </a:rPr>
              <a:t>la  valeur  </a:t>
            </a:r>
            <a:r>
              <a:rPr sz="2400" spc="-15" dirty="0">
                <a:latin typeface="Arial"/>
                <a:cs typeface="Arial"/>
              </a:rPr>
              <a:t>d</a:t>
            </a:r>
            <a:r>
              <a:rPr sz="2400" spc="5" dirty="0">
                <a:latin typeface="Arial"/>
                <a:cs typeface="Arial"/>
              </a:rPr>
              <a:t>’</a:t>
            </a:r>
            <a:r>
              <a:rPr sz="2400" spc="15" dirty="0">
                <a:latin typeface="Arial"/>
                <a:cs typeface="Arial"/>
              </a:rPr>
              <a:t>i</a:t>
            </a:r>
            <a:r>
              <a:rPr sz="2400" spc="-85" dirty="0">
                <a:latin typeface="Arial"/>
                <a:cs typeface="Arial"/>
              </a:rPr>
              <a:t>mm</a:t>
            </a:r>
            <a:r>
              <a:rPr sz="2400" spc="-80" dirty="0">
                <a:latin typeface="Arial"/>
                <a:cs typeface="Arial"/>
              </a:rPr>
              <a:t>o</a:t>
            </a:r>
            <a:r>
              <a:rPr sz="2400" spc="-50" dirty="0">
                <a:latin typeface="Arial"/>
                <a:cs typeface="Arial"/>
              </a:rPr>
              <a:t>b</a:t>
            </a:r>
            <a:r>
              <a:rPr sz="2400" spc="-20" dirty="0">
                <a:latin typeface="Arial"/>
                <a:cs typeface="Arial"/>
              </a:rPr>
              <a:t>i</a:t>
            </a:r>
            <a:r>
              <a:rPr sz="2400" spc="15" dirty="0">
                <a:latin typeface="Arial"/>
                <a:cs typeface="Arial"/>
              </a:rPr>
              <a:t>li</a:t>
            </a:r>
            <a:r>
              <a:rPr sz="2400" spc="-270" dirty="0">
                <a:latin typeface="Arial"/>
                <a:cs typeface="Arial"/>
              </a:rPr>
              <a:t>s</a:t>
            </a:r>
            <a:r>
              <a:rPr sz="2400" spc="-215" dirty="0">
                <a:latin typeface="Arial"/>
                <a:cs typeface="Arial"/>
              </a:rPr>
              <a:t>a</a:t>
            </a:r>
            <a:r>
              <a:rPr sz="2400" spc="75" dirty="0">
                <a:latin typeface="Arial"/>
                <a:cs typeface="Arial"/>
              </a:rPr>
              <a:t>ti</a:t>
            </a:r>
            <a:r>
              <a:rPr sz="2400" spc="-80" dirty="0">
                <a:latin typeface="Arial"/>
                <a:cs typeface="Arial"/>
              </a:rPr>
              <a:t>o</a:t>
            </a:r>
            <a:r>
              <a:rPr sz="2400" spc="-75" dirty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807960" y="3777996"/>
            <a:ext cx="346710" cy="81280"/>
            <a:chOff x="4807960" y="3777996"/>
            <a:chExt cx="346710" cy="81280"/>
          </a:xfrm>
        </p:grpSpPr>
        <p:sp>
          <p:nvSpPr>
            <p:cNvPr id="15" name="object 15"/>
            <p:cNvSpPr/>
            <p:nvPr/>
          </p:nvSpPr>
          <p:spPr>
            <a:xfrm>
              <a:off x="4825920" y="3777996"/>
              <a:ext cx="312420" cy="68580"/>
            </a:xfrm>
            <a:custGeom>
              <a:avLst/>
              <a:gdLst/>
              <a:ahLst/>
              <a:cxnLst/>
              <a:rect l="l" t="t" r="r" b="b"/>
              <a:pathLst>
                <a:path w="312420" h="68579">
                  <a:moveTo>
                    <a:pt x="311828" y="0"/>
                  </a:moveTo>
                  <a:lnTo>
                    <a:pt x="0" y="0"/>
                  </a:lnTo>
                  <a:lnTo>
                    <a:pt x="21433" y="21433"/>
                  </a:lnTo>
                  <a:lnTo>
                    <a:pt x="61328" y="46772"/>
                  </a:lnTo>
                  <a:lnTo>
                    <a:pt x="106581" y="62914"/>
                  </a:lnTo>
                  <a:lnTo>
                    <a:pt x="155914" y="68579"/>
                  </a:lnTo>
                  <a:lnTo>
                    <a:pt x="205246" y="62914"/>
                  </a:lnTo>
                  <a:lnTo>
                    <a:pt x="250499" y="46772"/>
                  </a:lnTo>
                  <a:lnTo>
                    <a:pt x="290394" y="21433"/>
                  </a:lnTo>
                  <a:lnTo>
                    <a:pt x="311828" y="0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07960" y="3777996"/>
              <a:ext cx="346710" cy="81280"/>
            </a:xfrm>
            <a:custGeom>
              <a:avLst/>
              <a:gdLst/>
              <a:ahLst/>
              <a:cxnLst/>
              <a:rect l="l" t="t" r="r" b="b"/>
              <a:pathLst>
                <a:path w="346710" h="81279">
                  <a:moveTo>
                    <a:pt x="346640" y="0"/>
                  </a:moveTo>
                  <a:lnTo>
                    <a:pt x="312176" y="0"/>
                  </a:lnTo>
                  <a:lnTo>
                    <a:pt x="301890" y="9143"/>
                  </a:lnTo>
                  <a:lnTo>
                    <a:pt x="286650" y="21335"/>
                  </a:lnTo>
                  <a:lnTo>
                    <a:pt x="251598" y="39623"/>
                  </a:lnTo>
                  <a:lnTo>
                    <a:pt x="213498" y="51815"/>
                  </a:lnTo>
                  <a:lnTo>
                    <a:pt x="193686" y="54863"/>
                  </a:lnTo>
                  <a:lnTo>
                    <a:pt x="173874" y="54863"/>
                  </a:lnTo>
                  <a:lnTo>
                    <a:pt x="132726" y="50291"/>
                  </a:lnTo>
                  <a:lnTo>
                    <a:pt x="94626" y="39623"/>
                  </a:lnTo>
                  <a:lnTo>
                    <a:pt x="61098" y="19811"/>
                  </a:lnTo>
                  <a:lnTo>
                    <a:pt x="35698" y="0"/>
                  </a:lnTo>
                  <a:lnTo>
                    <a:pt x="0" y="0"/>
                  </a:lnTo>
                  <a:lnTo>
                    <a:pt x="47382" y="42671"/>
                  </a:lnTo>
                  <a:lnTo>
                    <a:pt x="85482" y="62483"/>
                  </a:lnTo>
                  <a:lnTo>
                    <a:pt x="128154" y="76199"/>
                  </a:lnTo>
                  <a:lnTo>
                    <a:pt x="173874" y="80771"/>
                  </a:lnTo>
                  <a:lnTo>
                    <a:pt x="198258" y="79247"/>
                  </a:lnTo>
                  <a:lnTo>
                    <a:pt x="242454" y="70103"/>
                  </a:lnTo>
                  <a:lnTo>
                    <a:pt x="282078" y="53339"/>
                  </a:lnTo>
                  <a:lnTo>
                    <a:pt x="318654" y="28955"/>
                  </a:lnTo>
                  <a:lnTo>
                    <a:pt x="335418" y="13715"/>
                  </a:lnTo>
                  <a:lnTo>
                    <a:pt x="3466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47533" y="6257033"/>
            <a:ext cx="36626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Verdana"/>
                <a:cs typeface="Verdana"/>
              </a:rPr>
              <a:t>Coût de </a:t>
            </a:r>
            <a:r>
              <a:rPr sz="1200" i="1" spc="-10" dirty="0">
                <a:latin typeface="Verdana"/>
                <a:cs typeface="Verdana"/>
              </a:rPr>
              <a:t>l’immobilisation </a:t>
            </a:r>
            <a:r>
              <a:rPr sz="1200" i="1" spc="-5" dirty="0">
                <a:latin typeface="Verdana"/>
                <a:cs typeface="Verdana"/>
              </a:rPr>
              <a:t>HT </a:t>
            </a:r>
            <a:r>
              <a:rPr sz="1200" i="1" dirty="0">
                <a:latin typeface="Verdana"/>
                <a:cs typeface="Verdana"/>
              </a:rPr>
              <a:t>– </a:t>
            </a:r>
            <a:r>
              <a:rPr sz="1200" i="1" spc="-5" dirty="0">
                <a:latin typeface="Verdana"/>
                <a:cs typeface="Verdana"/>
              </a:rPr>
              <a:t>Valeur</a:t>
            </a:r>
            <a:r>
              <a:rPr sz="1200" i="1" spc="80" dirty="0">
                <a:latin typeface="Verdana"/>
                <a:cs typeface="Verdana"/>
              </a:rPr>
              <a:t> </a:t>
            </a:r>
            <a:r>
              <a:rPr sz="1200" i="1" spc="-5" dirty="0">
                <a:latin typeface="Verdana"/>
                <a:cs typeface="Verdana"/>
              </a:rPr>
              <a:t>résiduelle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56264" y="3466590"/>
            <a:ext cx="5103495" cy="250380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R="2141855" algn="ctr">
              <a:lnSpc>
                <a:spcPct val="100000"/>
              </a:lnSpc>
              <a:spcBef>
                <a:spcPts val="880"/>
              </a:spcBef>
            </a:pPr>
            <a:r>
              <a:rPr sz="2400" b="1" spc="-120" dirty="0"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  <a:p>
            <a:pPr marL="184785" marR="2326005" indent="-635" algn="ctr">
              <a:lnSpc>
                <a:spcPct val="91500"/>
              </a:lnSpc>
              <a:spcBef>
                <a:spcPts val="1025"/>
              </a:spcBef>
            </a:pPr>
            <a:r>
              <a:rPr sz="2400" spc="-85" dirty="0">
                <a:latin typeface="Arial"/>
                <a:cs typeface="Arial"/>
              </a:rPr>
              <a:t>Correction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85" dirty="0">
                <a:latin typeface="Arial"/>
                <a:cs typeface="Arial"/>
              </a:rPr>
              <a:t>la  </a:t>
            </a:r>
            <a:r>
              <a:rPr sz="2400" spc="-70" dirty="0">
                <a:latin typeface="Arial"/>
                <a:cs typeface="Arial"/>
              </a:rPr>
              <a:t>dépréciation </a:t>
            </a:r>
            <a:r>
              <a:rPr sz="2400" spc="-80" dirty="0">
                <a:latin typeface="Arial"/>
                <a:cs typeface="Arial"/>
              </a:rPr>
              <a:t>par  </a:t>
            </a:r>
            <a:r>
              <a:rPr sz="2400" spc="-40" dirty="0">
                <a:latin typeface="Arial"/>
                <a:cs typeface="Arial"/>
              </a:rPr>
              <a:t>rapport </a:t>
            </a:r>
            <a:r>
              <a:rPr sz="2400" spc="-145" dirty="0">
                <a:latin typeface="Arial"/>
                <a:cs typeface="Arial"/>
              </a:rPr>
              <a:t>aux </a:t>
            </a:r>
            <a:r>
              <a:rPr sz="2400" spc="-95" dirty="0">
                <a:latin typeface="Arial"/>
                <a:cs typeface="Arial"/>
              </a:rPr>
              <a:t>coef</a:t>
            </a:r>
            <a:r>
              <a:rPr sz="2400" spc="-27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réel  </a:t>
            </a:r>
            <a:r>
              <a:rPr sz="2400" spc="-110" dirty="0">
                <a:latin typeface="Arial"/>
                <a:cs typeface="Arial"/>
              </a:rPr>
              <a:t>de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dépréciation</a:t>
            </a:r>
            <a:endParaRPr sz="2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400"/>
              </a:spcBef>
              <a:tabLst>
                <a:tab pos="2348230" algn="l"/>
                <a:tab pos="5077460" algn="l"/>
              </a:tabLst>
            </a:pPr>
            <a:r>
              <a:rPr sz="1200" i="1" dirty="0">
                <a:latin typeface="Verdana"/>
                <a:cs typeface="Verdana"/>
              </a:rPr>
              <a:t>Coef </a:t>
            </a:r>
            <a:r>
              <a:rPr sz="1200" i="1" spc="-5" dirty="0">
                <a:latin typeface="Verdana"/>
                <a:cs typeface="Verdana"/>
              </a:rPr>
              <a:t>de</a:t>
            </a:r>
            <a:r>
              <a:rPr sz="1200" i="1" spc="-10" dirty="0">
                <a:latin typeface="Verdana"/>
                <a:cs typeface="Verdana"/>
              </a:rPr>
              <a:t> </a:t>
            </a:r>
            <a:r>
              <a:rPr sz="1200" i="1" spc="-5" dirty="0">
                <a:latin typeface="Verdana"/>
                <a:cs typeface="Verdana"/>
              </a:rPr>
              <a:t>dépréciation</a:t>
            </a:r>
            <a:r>
              <a:rPr sz="1200" i="1" spc="10" dirty="0">
                <a:latin typeface="Verdana"/>
                <a:cs typeface="Verdana"/>
              </a:rPr>
              <a:t> </a:t>
            </a:r>
            <a:r>
              <a:rPr sz="1200" i="1" dirty="0">
                <a:latin typeface="Verdana"/>
                <a:cs typeface="Verdana"/>
              </a:rPr>
              <a:t>=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	Donnée </a:t>
            </a:r>
            <a:r>
              <a:rPr sz="1200" i="1" u="sng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de l’année</a:t>
            </a:r>
            <a:r>
              <a:rPr sz="1200" i="1" u="sng" spc="-6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N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200">
              <a:latin typeface="Times New Roman"/>
              <a:cs typeface="Times New Roman"/>
            </a:endParaRPr>
          </a:p>
          <a:p>
            <a:pPr marR="13335" algn="r">
              <a:lnSpc>
                <a:spcPct val="100000"/>
              </a:lnSpc>
            </a:pPr>
            <a:r>
              <a:rPr sz="1200" i="1" spc="-5" dirty="0">
                <a:latin typeface="Verdana"/>
                <a:cs typeface="Verdana"/>
              </a:rPr>
              <a:t>Total </a:t>
            </a:r>
            <a:r>
              <a:rPr sz="1200" i="1" dirty="0">
                <a:latin typeface="Verdana"/>
                <a:cs typeface="Verdana"/>
              </a:rPr>
              <a:t>des </a:t>
            </a:r>
            <a:r>
              <a:rPr sz="1200" i="1" spc="-5" dirty="0">
                <a:latin typeface="Verdana"/>
                <a:cs typeface="Verdana"/>
              </a:rPr>
              <a:t>données de la durée</a:t>
            </a:r>
            <a:r>
              <a:rPr sz="1200" i="1" spc="40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d’utilisation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9" name="Espace réservé du numéro de diapositive 18">
            <a:extLst>
              <a:ext uri="{FF2B5EF4-FFF2-40B4-BE49-F238E27FC236}">
                <a16:creationId xmlns:a16="http://schemas.microsoft.com/office/drawing/2014/main" id="{B2133A68-0A53-B81F-4224-74CEE2C2732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82</a:t>
            </a:fld>
            <a:endParaRPr lang="fr-FR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197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75876" y="359155"/>
            <a:ext cx="573849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0220">
              <a:lnSpc>
                <a:spcPct val="100000"/>
              </a:lnSpc>
              <a:spcBef>
                <a:spcPts val="100"/>
              </a:spcBef>
            </a:pPr>
            <a:r>
              <a:rPr sz="3200" spc="-204" dirty="0">
                <a:latin typeface="Arial"/>
                <a:cs typeface="Arial"/>
              </a:rPr>
              <a:t>Application: </a:t>
            </a:r>
            <a:r>
              <a:rPr sz="3200" spc="-215" dirty="0">
                <a:latin typeface="Arial"/>
                <a:cs typeface="Arial"/>
              </a:rPr>
              <a:t>Amortissement  </a:t>
            </a:r>
            <a:r>
              <a:rPr sz="3200" spc="-204" dirty="0">
                <a:latin typeface="Arial"/>
                <a:cs typeface="Arial"/>
              </a:rPr>
              <a:t>d’une </a:t>
            </a:r>
            <a:r>
              <a:rPr sz="3200" spc="-185" dirty="0">
                <a:latin typeface="Arial"/>
                <a:cs typeface="Arial"/>
              </a:rPr>
              <a:t>immobilisation</a:t>
            </a:r>
            <a:r>
              <a:rPr sz="3200" spc="-204" dirty="0">
                <a:latin typeface="Arial"/>
                <a:cs typeface="Arial"/>
              </a:rPr>
              <a:t> </a:t>
            </a:r>
            <a:r>
              <a:rPr sz="3200" spc="-195" dirty="0">
                <a:latin typeface="Arial"/>
                <a:cs typeface="Arial"/>
              </a:rPr>
              <a:t>incorporelle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7701" y="1653031"/>
            <a:ext cx="8484870" cy="117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</a:pPr>
            <a:r>
              <a:rPr sz="1800" spc="-195" dirty="0">
                <a:latin typeface="Arial"/>
                <a:cs typeface="Arial"/>
              </a:rPr>
              <a:t>La </a:t>
            </a:r>
            <a:r>
              <a:rPr sz="1800" spc="-80" dirty="0">
                <a:latin typeface="Arial"/>
                <a:cs typeface="Arial"/>
              </a:rPr>
              <a:t>société « </a:t>
            </a:r>
            <a:r>
              <a:rPr sz="1800" spc="-225" dirty="0">
                <a:latin typeface="Arial"/>
                <a:cs typeface="Arial"/>
              </a:rPr>
              <a:t>FAN </a:t>
            </a:r>
            <a:r>
              <a:rPr sz="1800" spc="-80" dirty="0">
                <a:latin typeface="Arial"/>
                <a:cs typeface="Arial"/>
              </a:rPr>
              <a:t>» </a:t>
            </a:r>
            <a:r>
              <a:rPr sz="1800" spc="-140" dirty="0">
                <a:latin typeface="Arial"/>
                <a:cs typeface="Arial"/>
              </a:rPr>
              <a:t>a </a:t>
            </a:r>
            <a:r>
              <a:rPr sz="1800" spc="-100" dirty="0">
                <a:latin typeface="Arial"/>
                <a:cs typeface="Arial"/>
              </a:rPr>
              <a:t>acquis </a:t>
            </a:r>
            <a:r>
              <a:rPr sz="1800" spc="-55" dirty="0">
                <a:latin typeface="Arial"/>
                <a:cs typeface="Arial"/>
              </a:rPr>
              <a:t>le </a:t>
            </a:r>
            <a:r>
              <a:rPr sz="1800" spc="-20" dirty="0">
                <a:latin typeface="Arial"/>
                <a:cs typeface="Arial"/>
              </a:rPr>
              <a:t>01/01/N </a:t>
            </a:r>
            <a:r>
              <a:rPr sz="1800" spc="-60" dirty="0">
                <a:latin typeface="Arial"/>
                <a:cs typeface="Arial"/>
              </a:rPr>
              <a:t>un </a:t>
            </a:r>
            <a:r>
              <a:rPr sz="1800" spc="-50" dirty="0">
                <a:latin typeface="Arial"/>
                <a:cs typeface="Arial"/>
              </a:rPr>
              <a:t>brevet </a:t>
            </a:r>
            <a:r>
              <a:rPr sz="1800" spc="-100" dirty="0">
                <a:latin typeface="Arial"/>
                <a:cs typeface="Arial"/>
              </a:rPr>
              <a:t>au </a:t>
            </a:r>
            <a:r>
              <a:rPr sz="1800" spc="-45" dirty="0">
                <a:latin typeface="Arial"/>
                <a:cs typeface="Arial"/>
              </a:rPr>
              <a:t>coût </a:t>
            </a:r>
            <a:r>
              <a:rPr sz="1800" spc="-130" dirty="0">
                <a:latin typeface="Arial"/>
                <a:cs typeface="Arial"/>
              </a:rPr>
              <a:t>(HT)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20" dirty="0">
                <a:latin typeface="Arial"/>
                <a:cs typeface="Arial"/>
              </a:rPr>
              <a:t>: </a:t>
            </a:r>
            <a:r>
              <a:rPr sz="1800" spc="-90" dirty="0">
                <a:latin typeface="Arial"/>
                <a:cs typeface="Arial"/>
              </a:rPr>
              <a:t>1 </a:t>
            </a:r>
            <a:r>
              <a:rPr sz="1800" spc="-95" dirty="0">
                <a:latin typeface="Arial"/>
                <a:cs typeface="Arial"/>
              </a:rPr>
              <a:t>500 000 </a:t>
            </a:r>
            <a:r>
              <a:rPr sz="1800" spc="-100" dirty="0">
                <a:latin typeface="Arial"/>
                <a:cs typeface="Arial"/>
              </a:rPr>
              <a:t>Dh, </a:t>
            </a:r>
            <a:r>
              <a:rPr sz="1800" spc="-60" dirty="0">
                <a:latin typeface="Arial"/>
                <a:cs typeface="Arial"/>
              </a:rPr>
              <a:t>protégé  </a:t>
            </a:r>
            <a:r>
              <a:rPr sz="1800" spc="-35" dirty="0">
                <a:latin typeface="Arial"/>
                <a:cs typeface="Arial"/>
              </a:rPr>
              <a:t>pour </a:t>
            </a:r>
            <a:r>
              <a:rPr sz="1800" spc="-75" dirty="0">
                <a:latin typeface="Arial"/>
                <a:cs typeface="Arial"/>
              </a:rPr>
              <a:t>une </a:t>
            </a:r>
            <a:r>
              <a:rPr sz="1800" spc="-65" dirty="0">
                <a:latin typeface="Arial"/>
                <a:cs typeface="Arial"/>
              </a:rPr>
              <a:t>durée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95" dirty="0">
                <a:latin typeface="Arial"/>
                <a:cs typeface="Arial"/>
              </a:rPr>
              <a:t>10</a:t>
            </a:r>
            <a:r>
              <a:rPr sz="1800" spc="-180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ans.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30"/>
              </a:spcBef>
              <a:tabLst>
                <a:tab pos="5218430" algn="l"/>
              </a:tabLst>
            </a:pPr>
            <a:r>
              <a:rPr sz="1800" spc="-195" dirty="0">
                <a:latin typeface="Arial"/>
                <a:cs typeface="Arial"/>
              </a:rPr>
              <a:t>La  </a:t>
            </a:r>
            <a:r>
              <a:rPr sz="1800" spc="-80" dirty="0">
                <a:latin typeface="Arial"/>
                <a:cs typeface="Arial"/>
              </a:rPr>
              <a:t>société  </a:t>
            </a:r>
            <a:r>
              <a:rPr sz="1800" spc="-35" dirty="0">
                <a:latin typeface="Arial"/>
                <a:cs typeface="Arial"/>
              </a:rPr>
              <a:t>prévoit </a:t>
            </a:r>
            <a:r>
              <a:rPr sz="1800" spc="-75" dirty="0">
                <a:latin typeface="Arial"/>
                <a:cs typeface="Arial"/>
              </a:rPr>
              <a:t>que  </a:t>
            </a:r>
            <a:r>
              <a:rPr sz="1800" spc="-55" dirty="0">
                <a:latin typeface="Arial"/>
                <a:cs typeface="Arial"/>
              </a:rPr>
              <a:t>le  </a:t>
            </a:r>
            <a:r>
              <a:rPr sz="1800" spc="-50" dirty="0">
                <a:latin typeface="Arial"/>
                <a:cs typeface="Arial"/>
              </a:rPr>
              <a:t>brevet </a:t>
            </a:r>
            <a:r>
              <a:rPr sz="1800" spc="-100" dirty="0">
                <a:latin typeface="Arial"/>
                <a:cs typeface="Arial"/>
              </a:rPr>
              <a:t>acquis</a:t>
            </a:r>
            <a:r>
              <a:rPr sz="1800" spc="6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lui</a:t>
            </a:r>
            <a:r>
              <a:rPr sz="1800" spc="170" dirty="0">
                <a:latin typeface="Arial"/>
                <a:cs typeface="Arial"/>
              </a:rPr>
              <a:t> </a:t>
            </a:r>
            <a:r>
              <a:rPr sz="1800" spc="-65" dirty="0">
                <a:latin typeface="Arial"/>
                <a:cs typeface="Arial"/>
              </a:rPr>
              <a:t>procurera</a:t>
            </a:r>
            <a:r>
              <a:rPr sz="1800" spc="-65" dirty="0">
                <a:latin typeface="Times New Roman"/>
                <a:cs typeface="Times New Roman"/>
              </a:rPr>
              <a:t>	</a:t>
            </a:r>
            <a:r>
              <a:rPr sz="1800" spc="-120" dirty="0">
                <a:latin typeface="Arial"/>
                <a:cs typeface="Arial"/>
              </a:rPr>
              <a:t>des </a:t>
            </a:r>
            <a:r>
              <a:rPr sz="1800" spc="-55" dirty="0">
                <a:latin typeface="Arial"/>
                <a:cs typeface="Arial"/>
              </a:rPr>
              <a:t>chiffres </a:t>
            </a:r>
            <a:r>
              <a:rPr sz="1800" spc="-70" dirty="0">
                <a:latin typeface="Arial"/>
                <a:cs typeface="Arial"/>
              </a:rPr>
              <a:t>d’affaires </a:t>
            </a:r>
            <a:r>
              <a:rPr sz="1800" spc="-50" dirty="0">
                <a:latin typeface="Arial"/>
                <a:cs typeface="Arial"/>
              </a:rPr>
              <a:t>additionnels  </a:t>
            </a:r>
            <a:r>
              <a:rPr sz="1800" spc="-90" dirty="0">
                <a:latin typeface="Arial"/>
                <a:cs typeface="Arial"/>
              </a:rPr>
              <a:t>comme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35" dirty="0">
                <a:latin typeface="Arial"/>
                <a:cs typeface="Arial"/>
              </a:rPr>
              <a:t>suit: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316358" y="2980944"/>
          <a:ext cx="5832475" cy="2052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8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4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3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600" b="1" spc="-125" dirty="0">
                          <a:latin typeface="Arial"/>
                          <a:cs typeface="Arial"/>
                        </a:rPr>
                        <a:t>Année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600" b="1" spc="-254" dirty="0">
                          <a:latin typeface="Arial"/>
                          <a:cs typeface="Arial"/>
                        </a:rPr>
                        <a:t>CA</a:t>
                      </a:r>
                      <a:r>
                        <a:rPr sz="16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75" dirty="0">
                          <a:latin typeface="Arial"/>
                          <a:cs typeface="Arial"/>
                        </a:rPr>
                        <a:t>additionnel/année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85" dirty="0">
                          <a:latin typeface="Arial"/>
                          <a:cs typeface="Arial"/>
                        </a:rPr>
                        <a:t>300 000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</a:pPr>
                      <a:r>
                        <a:rPr sz="1600" spc="-90" dirty="0">
                          <a:latin typeface="Arial"/>
                          <a:cs typeface="Arial"/>
                        </a:rPr>
                        <a:t>N1, 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N2 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6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N3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</a:pPr>
                      <a:r>
                        <a:rPr sz="1600" spc="-85" dirty="0">
                          <a:latin typeface="Arial"/>
                          <a:cs typeface="Arial"/>
                        </a:rPr>
                        <a:t>350 000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</a:pPr>
                      <a:r>
                        <a:rPr sz="1600" spc="-90" dirty="0">
                          <a:latin typeface="Arial"/>
                          <a:cs typeface="Arial"/>
                        </a:rPr>
                        <a:t>N4, 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N5 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6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N6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</a:pPr>
                      <a:r>
                        <a:rPr sz="1600" spc="-85" dirty="0">
                          <a:latin typeface="Arial"/>
                          <a:cs typeface="Arial"/>
                        </a:rPr>
                        <a:t>450 000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</a:pPr>
                      <a:r>
                        <a:rPr sz="1600" spc="-105" dirty="0">
                          <a:latin typeface="Arial"/>
                          <a:cs typeface="Arial"/>
                        </a:rPr>
                        <a:t>N7 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6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N8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</a:pPr>
                      <a:r>
                        <a:rPr sz="1600" spc="-85" dirty="0">
                          <a:latin typeface="Arial"/>
                          <a:cs typeface="Arial"/>
                        </a:rPr>
                        <a:t>390 000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65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</a:pPr>
                      <a:r>
                        <a:rPr sz="1600" spc="-105" dirty="0">
                          <a:latin typeface="Arial"/>
                          <a:cs typeface="Arial"/>
                        </a:rPr>
                        <a:t>N9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</a:pPr>
                      <a:r>
                        <a:rPr sz="1600" spc="-85" dirty="0">
                          <a:latin typeface="Arial"/>
                          <a:cs typeface="Arial"/>
                        </a:rPr>
                        <a:t>270 000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0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90" dirty="0">
                          <a:latin typeface="Arial"/>
                          <a:cs typeface="Arial"/>
                        </a:rPr>
                        <a:t>Total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85" dirty="0">
                          <a:latin typeface="Arial"/>
                          <a:cs typeface="Arial"/>
                        </a:rPr>
                        <a:t>3 750</a:t>
                      </a:r>
                      <a:r>
                        <a:rPr sz="16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85" dirty="0">
                          <a:latin typeface="Arial"/>
                          <a:cs typeface="Arial"/>
                        </a:rPr>
                        <a:t>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067696" y="5164325"/>
            <a:ext cx="6271260" cy="1762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Travail </a:t>
            </a:r>
            <a:r>
              <a:rPr sz="1800" b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à</a:t>
            </a:r>
            <a:r>
              <a:rPr sz="1800" b="1" u="heavy" spc="-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faire: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20000"/>
              </a:lnSpc>
              <a:spcBef>
                <a:spcPts val="1150"/>
              </a:spcBef>
            </a:pPr>
            <a:r>
              <a:rPr sz="1800" spc="50" dirty="0">
                <a:latin typeface="Arial"/>
                <a:cs typeface="Arial"/>
              </a:rPr>
              <a:t>1/ </a:t>
            </a:r>
            <a:r>
              <a:rPr sz="1800" spc="-85" dirty="0">
                <a:latin typeface="Arial"/>
                <a:cs typeface="Arial"/>
              </a:rPr>
              <a:t>Première </a:t>
            </a:r>
            <a:r>
              <a:rPr sz="1800" spc="-70" dirty="0">
                <a:latin typeface="Arial"/>
                <a:cs typeface="Arial"/>
              </a:rPr>
              <a:t>hypothèse: </a:t>
            </a:r>
            <a:r>
              <a:rPr sz="1800" spc="-95" dirty="0">
                <a:latin typeface="Arial"/>
                <a:cs typeface="Arial"/>
              </a:rPr>
              <a:t>Valeur </a:t>
            </a:r>
            <a:r>
              <a:rPr sz="1800" spc="-65" dirty="0">
                <a:latin typeface="Arial"/>
                <a:cs typeface="Arial"/>
              </a:rPr>
              <a:t>résiduelle </a:t>
            </a:r>
            <a:r>
              <a:rPr sz="1800" spc="-60" dirty="0">
                <a:latin typeface="Arial"/>
                <a:cs typeface="Arial"/>
              </a:rPr>
              <a:t>du </a:t>
            </a:r>
            <a:r>
              <a:rPr sz="1800" spc="-50" dirty="0">
                <a:latin typeface="Arial"/>
                <a:cs typeface="Arial"/>
              </a:rPr>
              <a:t>brevet </a:t>
            </a:r>
            <a:r>
              <a:rPr sz="1800" spc="-100" dirty="0">
                <a:latin typeface="Arial"/>
                <a:cs typeface="Arial"/>
              </a:rPr>
              <a:t>après </a:t>
            </a:r>
            <a:r>
              <a:rPr sz="1800" spc="-95" dirty="0">
                <a:latin typeface="Arial"/>
                <a:cs typeface="Arial"/>
              </a:rPr>
              <a:t>10 </a:t>
            </a:r>
            <a:r>
              <a:rPr sz="1800" spc="-135" dirty="0">
                <a:latin typeface="Arial"/>
                <a:cs typeface="Arial"/>
              </a:rPr>
              <a:t>ans </a:t>
            </a:r>
            <a:r>
              <a:rPr sz="1800" spc="-20" dirty="0">
                <a:latin typeface="Arial"/>
                <a:cs typeface="Arial"/>
              </a:rPr>
              <a:t>:</a:t>
            </a:r>
            <a:r>
              <a:rPr sz="1800" spc="-195" dirty="0">
                <a:latin typeface="Arial"/>
                <a:cs typeface="Arial"/>
              </a:rPr>
              <a:t> </a:t>
            </a:r>
            <a:r>
              <a:rPr sz="1800" spc="-90" dirty="0">
                <a:latin typeface="Arial"/>
                <a:cs typeface="Arial"/>
              </a:rPr>
              <a:t>0  </a:t>
            </a:r>
            <a:r>
              <a:rPr sz="1800" spc="-95" dirty="0">
                <a:latin typeface="Arial"/>
                <a:cs typeface="Arial"/>
              </a:rPr>
              <a:t>Calculer </a:t>
            </a:r>
            <a:r>
              <a:rPr sz="1800" spc="-100" dirty="0">
                <a:latin typeface="Arial"/>
                <a:cs typeface="Arial"/>
              </a:rPr>
              <a:t>les </a:t>
            </a:r>
            <a:r>
              <a:rPr sz="1800" spc="-70" dirty="0">
                <a:latin typeface="Arial"/>
                <a:cs typeface="Arial"/>
              </a:rPr>
              <a:t>amortissements </a:t>
            </a:r>
            <a:r>
              <a:rPr sz="1800" spc="-140" dirty="0">
                <a:latin typeface="Arial"/>
                <a:cs typeface="Arial"/>
              </a:rPr>
              <a:t>à </a:t>
            </a:r>
            <a:r>
              <a:rPr sz="1800" spc="-65" dirty="0">
                <a:latin typeface="Arial"/>
                <a:cs typeface="Arial"/>
              </a:rPr>
              <a:t>constater </a:t>
            </a:r>
            <a:r>
              <a:rPr sz="1800" spc="-95" dirty="0">
                <a:latin typeface="Arial"/>
                <a:cs typeface="Arial"/>
              </a:rPr>
              <a:t>chaque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année.</a:t>
            </a:r>
            <a:endParaRPr sz="1800">
              <a:latin typeface="Arial"/>
              <a:cs typeface="Arial"/>
            </a:endParaRPr>
          </a:p>
          <a:p>
            <a:pPr marL="12700" marR="363220">
              <a:lnSpc>
                <a:spcPct val="120000"/>
              </a:lnSpc>
            </a:pPr>
            <a:r>
              <a:rPr sz="1800" spc="50" dirty="0">
                <a:latin typeface="Arial"/>
                <a:cs typeface="Arial"/>
              </a:rPr>
              <a:t>2/ </a:t>
            </a:r>
            <a:r>
              <a:rPr sz="1800" spc="-95" dirty="0">
                <a:latin typeface="Arial"/>
                <a:cs typeface="Arial"/>
              </a:rPr>
              <a:t>Deuxième </a:t>
            </a:r>
            <a:r>
              <a:rPr sz="1800" spc="-70" dirty="0">
                <a:latin typeface="Arial"/>
                <a:cs typeface="Arial"/>
              </a:rPr>
              <a:t>hypothèse: </a:t>
            </a:r>
            <a:r>
              <a:rPr sz="1800" spc="-180" dirty="0">
                <a:latin typeface="Arial"/>
                <a:cs typeface="Arial"/>
              </a:rPr>
              <a:t>Le </a:t>
            </a:r>
            <a:r>
              <a:rPr sz="1800" spc="-75" dirty="0">
                <a:latin typeface="Arial"/>
                <a:cs typeface="Arial"/>
              </a:rPr>
              <a:t>Brevet </a:t>
            </a:r>
            <a:r>
              <a:rPr sz="1800" spc="-30" dirty="0">
                <a:latin typeface="Arial"/>
                <a:cs typeface="Arial"/>
              </a:rPr>
              <a:t>peut </a:t>
            </a:r>
            <a:r>
              <a:rPr sz="1800" spc="-35" dirty="0">
                <a:latin typeface="Arial"/>
                <a:cs typeface="Arial"/>
              </a:rPr>
              <a:t>être </a:t>
            </a:r>
            <a:r>
              <a:rPr sz="1800" spc="-105" dirty="0">
                <a:latin typeface="Arial"/>
                <a:cs typeface="Arial"/>
              </a:rPr>
              <a:t>cédé </a:t>
            </a:r>
            <a:r>
              <a:rPr sz="1800" spc="-140" dirty="0">
                <a:latin typeface="Arial"/>
                <a:cs typeface="Arial"/>
              </a:rPr>
              <a:t>à </a:t>
            </a:r>
            <a:r>
              <a:rPr sz="1800" spc="-95" dirty="0">
                <a:latin typeface="Arial"/>
                <a:cs typeface="Arial"/>
              </a:rPr>
              <a:t>75 000 </a:t>
            </a:r>
            <a:r>
              <a:rPr sz="1800" spc="-100" dirty="0">
                <a:latin typeface="Arial"/>
                <a:cs typeface="Arial"/>
              </a:rPr>
              <a:t>Dh.  </a:t>
            </a:r>
            <a:r>
              <a:rPr sz="1800" spc="-95" dirty="0">
                <a:latin typeface="Arial"/>
                <a:cs typeface="Arial"/>
              </a:rPr>
              <a:t>Calculer </a:t>
            </a:r>
            <a:r>
              <a:rPr sz="1800" spc="-100" dirty="0">
                <a:latin typeface="Arial"/>
                <a:cs typeface="Arial"/>
              </a:rPr>
              <a:t>les </a:t>
            </a:r>
            <a:r>
              <a:rPr sz="1800" spc="-70" dirty="0">
                <a:latin typeface="Arial"/>
                <a:cs typeface="Arial"/>
              </a:rPr>
              <a:t>amortissements </a:t>
            </a:r>
            <a:r>
              <a:rPr sz="1800" spc="-140" dirty="0">
                <a:latin typeface="Arial"/>
                <a:cs typeface="Arial"/>
              </a:rPr>
              <a:t>à </a:t>
            </a:r>
            <a:r>
              <a:rPr sz="1800" spc="-65" dirty="0">
                <a:latin typeface="Arial"/>
                <a:cs typeface="Arial"/>
              </a:rPr>
              <a:t>constater </a:t>
            </a:r>
            <a:r>
              <a:rPr sz="1800" spc="-95" dirty="0">
                <a:latin typeface="Arial"/>
                <a:cs typeface="Arial"/>
              </a:rPr>
              <a:t>chaque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année.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F32B806-F5ED-4C14-2A10-EE0D09F7E1A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83</a:t>
            </a:fld>
            <a:endParaRPr lang="fr-FR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83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53193" y="1611883"/>
            <a:ext cx="7705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38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autorise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la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comptabilisation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d’immobilisation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incorporelle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1016" y="1611883"/>
            <a:ext cx="7772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2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’I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pour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91826" y="1977643"/>
            <a:ext cx="7570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8365" algn="l"/>
                <a:tab pos="2458085" algn="l"/>
                <a:tab pos="4059554" algn="l"/>
                <a:tab pos="4766945" algn="l"/>
                <a:tab pos="5591175" algn="l"/>
                <a:tab pos="6737350" algn="l"/>
              </a:tabLst>
            </a:pPr>
            <a:r>
              <a:rPr sz="2400" dirty="0">
                <a:latin typeface="Times New Roman"/>
                <a:cs typeface="Times New Roman"/>
              </a:rPr>
              <a:t>un	</a:t>
            </a:r>
            <a:r>
              <a:rPr sz="2400" spc="-5" dirty="0">
                <a:latin typeface="Times New Roman"/>
                <a:cs typeface="Times New Roman"/>
              </a:rPr>
              <a:t>montant	réévalué	</a:t>
            </a:r>
            <a:r>
              <a:rPr sz="2400" dirty="0">
                <a:latin typeface="Times New Roman"/>
                <a:cs typeface="Times New Roman"/>
              </a:rPr>
              <a:t>à	</a:t>
            </a:r>
            <a:r>
              <a:rPr sz="2400" spc="-5" dirty="0">
                <a:latin typeface="Times New Roman"/>
                <a:cs typeface="Times New Roman"/>
              </a:rPr>
              <a:t>sa	juste	</a:t>
            </a:r>
            <a:r>
              <a:rPr sz="2400" spc="-25" dirty="0">
                <a:latin typeface="Times New Roman"/>
                <a:cs typeface="Times New Roman"/>
              </a:rPr>
              <a:t>valeur.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1016" y="2343403"/>
            <a:ext cx="870204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(Montant pour lequel l’actif pourrait être échangé entre </a:t>
            </a:r>
            <a:r>
              <a:rPr sz="2400" spc="-10" dirty="0">
                <a:latin typeface="Times New Roman"/>
                <a:cs typeface="Times New Roman"/>
              </a:rPr>
              <a:t>deux </a:t>
            </a:r>
            <a:r>
              <a:rPr sz="2400" spc="-5" dirty="0">
                <a:latin typeface="Times New Roman"/>
                <a:cs typeface="Times New Roman"/>
              </a:rPr>
              <a:t>parties  informées consentantes </a:t>
            </a:r>
            <a:r>
              <a:rPr sz="2400" dirty="0">
                <a:latin typeface="Times New Roman"/>
                <a:cs typeface="Times New Roman"/>
              </a:rPr>
              <a:t>et </a:t>
            </a:r>
            <a:r>
              <a:rPr sz="2400" spc="-5" dirty="0">
                <a:latin typeface="Times New Roman"/>
                <a:cs typeface="Times New Roman"/>
              </a:rPr>
              <a:t>agissant dans </a:t>
            </a:r>
            <a:r>
              <a:rPr sz="2400" dirty="0">
                <a:latin typeface="Times New Roman"/>
                <a:cs typeface="Times New Roman"/>
              </a:rPr>
              <a:t>des </a:t>
            </a:r>
            <a:r>
              <a:rPr sz="2400" spc="-5" dirty="0">
                <a:latin typeface="Times New Roman"/>
                <a:cs typeface="Times New Roman"/>
              </a:rPr>
              <a:t>conditions </a:t>
            </a:r>
            <a:r>
              <a:rPr sz="2400" spc="-1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concurrence  normale).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tabLst>
                <a:tab pos="2191385" algn="l"/>
                <a:tab pos="4017010" algn="l"/>
                <a:tab pos="6162675" algn="l"/>
                <a:tab pos="7869555" algn="l"/>
              </a:tabLst>
            </a:pPr>
            <a:r>
              <a:rPr sz="2400" spc="-5" dirty="0">
                <a:latin typeface="Times New Roman"/>
                <a:cs typeface="Times New Roman"/>
              </a:rPr>
              <a:t>Si </a:t>
            </a:r>
            <a:r>
              <a:rPr sz="2400" dirty="0">
                <a:latin typeface="Times New Roman"/>
                <a:cs typeface="Times New Roman"/>
              </a:rPr>
              <a:t>une </a:t>
            </a:r>
            <a:r>
              <a:rPr sz="2400" spc="-5" dirty="0">
                <a:latin typeface="Times New Roman"/>
                <a:cs typeface="Times New Roman"/>
              </a:rPr>
              <a:t>immobilisation incorporelle </a:t>
            </a:r>
            <a:r>
              <a:rPr sz="2400" dirty="0">
                <a:latin typeface="Times New Roman"/>
                <a:cs typeface="Times New Roman"/>
              </a:rPr>
              <a:t>ne </a:t>
            </a:r>
            <a:r>
              <a:rPr sz="2400" spc="-5" dirty="0">
                <a:latin typeface="Times New Roman"/>
                <a:cs typeface="Times New Roman"/>
              </a:rPr>
              <a:t>peut être réévaluée parce qu’il  n’existe pas </a:t>
            </a:r>
            <a:r>
              <a:rPr sz="2400" dirty="0">
                <a:latin typeface="Times New Roman"/>
                <a:cs typeface="Times New Roman"/>
              </a:rPr>
              <a:t>un </a:t>
            </a:r>
            <a:r>
              <a:rPr sz="2400" spc="-5" dirty="0">
                <a:latin typeface="Times New Roman"/>
                <a:cs typeface="Times New Roman"/>
              </a:rPr>
              <a:t>marché </a:t>
            </a:r>
            <a:r>
              <a:rPr sz="2400" spc="-10" dirty="0">
                <a:latin typeface="Times New Roman"/>
                <a:cs typeface="Times New Roman"/>
              </a:rPr>
              <a:t>actif, </a:t>
            </a:r>
            <a:r>
              <a:rPr sz="2400" spc="-5" dirty="0">
                <a:latin typeface="Times New Roman"/>
                <a:cs typeface="Times New Roman"/>
              </a:rPr>
              <a:t>cette immobilisation doit être  comptabilisée </a:t>
            </a:r>
            <a:r>
              <a:rPr sz="2400" dirty="0">
                <a:latin typeface="Times New Roman"/>
                <a:cs typeface="Times New Roman"/>
              </a:rPr>
              <a:t>à son </a:t>
            </a:r>
            <a:r>
              <a:rPr sz="2400" spc="-5" dirty="0">
                <a:latin typeface="Times New Roman"/>
                <a:cs typeface="Times New Roman"/>
              </a:rPr>
              <a:t>coût, diminué </a:t>
            </a:r>
            <a:r>
              <a:rPr sz="2400" spc="-10" dirty="0">
                <a:latin typeface="Times New Roman"/>
                <a:cs typeface="Times New Roman"/>
              </a:rPr>
              <a:t>du </a:t>
            </a:r>
            <a:r>
              <a:rPr sz="2400" spc="-5" dirty="0">
                <a:latin typeface="Times New Roman"/>
                <a:cs typeface="Times New Roman"/>
              </a:rPr>
              <a:t>cumul </a:t>
            </a:r>
            <a:r>
              <a:rPr sz="2400" dirty="0">
                <a:latin typeface="Times New Roman"/>
                <a:cs typeface="Times New Roman"/>
              </a:rPr>
              <a:t>des </a:t>
            </a:r>
            <a:r>
              <a:rPr sz="2400" spc="-5" dirty="0">
                <a:latin typeface="Times New Roman"/>
                <a:cs typeface="Times New Roman"/>
              </a:rPr>
              <a:t>amortissements et </a:t>
            </a:r>
            <a:r>
              <a:rPr sz="2400" dirty="0">
                <a:latin typeface="Times New Roman"/>
                <a:cs typeface="Times New Roman"/>
              </a:rPr>
              <a:t>du  cu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ul	des	pe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tes	de	va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15" dirty="0">
                <a:latin typeface="Times New Roman"/>
                <a:cs typeface="Times New Roman"/>
              </a:rPr>
              <a:t>u</a:t>
            </a:r>
            <a:r>
              <a:rPr sz="2400" spc="-14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La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différence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entre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la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valeur historique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et la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valeur réelle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est 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comptabilisée  </a:t>
            </a:r>
            <a:r>
              <a:rPr sz="2400" b="1" spc="2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dans  </a:t>
            </a:r>
            <a:r>
              <a:rPr sz="2400" b="1" spc="2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le  </a:t>
            </a:r>
            <a:r>
              <a:rPr sz="2400" b="1" spc="2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compte  </a:t>
            </a:r>
            <a:r>
              <a:rPr sz="2400" b="1" spc="2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1130  </a:t>
            </a:r>
            <a:r>
              <a:rPr sz="2400" b="1" spc="3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écarts  </a:t>
            </a:r>
            <a:r>
              <a:rPr sz="2400" b="1" spc="2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  </a:t>
            </a:r>
            <a:r>
              <a:rPr sz="2400" b="1" spc="25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réévaluation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236347" y="415543"/>
            <a:ext cx="42894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30" dirty="0">
                <a:latin typeface="Arial"/>
                <a:cs typeface="Arial"/>
              </a:rPr>
              <a:t>Modèle </a:t>
            </a:r>
            <a:r>
              <a:rPr sz="3200" spc="-204" dirty="0">
                <a:latin typeface="Arial"/>
                <a:cs typeface="Arial"/>
              </a:rPr>
              <a:t>de </a:t>
            </a:r>
            <a:r>
              <a:rPr sz="3200" spc="-150" dirty="0">
                <a:latin typeface="Arial"/>
                <a:cs typeface="Arial"/>
              </a:rPr>
              <a:t>la </a:t>
            </a:r>
            <a:r>
              <a:rPr sz="3200" spc="-204" dirty="0">
                <a:latin typeface="Arial"/>
                <a:cs typeface="Arial"/>
              </a:rPr>
              <a:t>juste</a:t>
            </a:r>
            <a:r>
              <a:rPr sz="3200" spc="-300" dirty="0">
                <a:latin typeface="Arial"/>
                <a:cs typeface="Arial"/>
              </a:rPr>
              <a:t> </a:t>
            </a:r>
            <a:r>
              <a:rPr sz="3200" spc="-190" dirty="0">
                <a:latin typeface="Arial"/>
                <a:cs typeface="Arial"/>
              </a:rPr>
              <a:t>valeur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A24DAE2-814B-4807-7536-CDB48F82E73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84</a:t>
            </a:fld>
            <a:endParaRPr lang="fr-FR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342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0433" y="656335"/>
            <a:ext cx="780160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20440" algn="l"/>
              </a:tabLst>
            </a:pPr>
            <a:r>
              <a:rPr sz="3200" spc="-425" dirty="0">
                <a:latin typeface="Arial"/>
                <a:cs typeface="Arial"/>
              </a:rPr>
              <a:t>Les</a:t>
            </a:r>
            <a:r>
              <a:rPr sz="3200" spc="-165" dirty="0">
                <a:latin typeface="Arial"/>
                <a:cs typeface="Arial"/>
              </a:rPr>
              <a:t> </a:t>
            </a:r>
            <a:r>
              <a:rPr sz="3200" spc="-210" dirty="0">
                <a:latin typeface="Arial"/>
                <a:cs typeface="Arial"/>
              </a:rPr>
              <a:t>immobilisations</a:t>
            </a:r>
            <a:r>
              <a:rPr sz="3200" b="0" spc="-210" dirty="0">
                <a:latin typeface="Times New Roman"/>
                <a:cs typeface="Times New Roman"/>
              </a:rPr>
              <a:t>	</a:t>
            </a:r>
            <a:r>
              <a:rPr sz="3200" spc="-204" dirty="0">
                <a:latin typeface="Arial"/>
                <a:cs typeface="Arial"/>
              </a:rPr>
              <a:t>en </a:t>
            </a:r>
            <a:r>
              <a:rPr sz="3200" spc="-235" dirty="0">
                <a:latin typeface="Arial"/>
                <a:cs typeface="Arial"/>
              </a:rPr>
              <a:t>non </a:t>
            </a:r>
            <a:r>
              <a:rPr sz="3200" spc="-240" dirty="0">
                <a:latin typeface="Arial"/>
                <a:cs typeface="Arial"/>
              </a:rPr>
              <a:t>valeurs </a:t>
            </a:r>
            <a:r>
              <a:rPr sz="3200" spc="-80" dirty="0">
                <a:latin typeface="Arial"/>
                <a:cs typeface="Arial"/>
              </a:rPr>
              <a:t>et </a:t>
            </a:r>
            <a:r>
              <a:rPr sz="3200" spc="-260" dirty="0">
                <a:latin typeface="Arial"/>
                <a:cs typeface="Arial"/>
              </a:rPr>
              <a:t>les</a:t>
            </a:r>
            <a:r>
              <a:rPr sz="3200" spc="-160" dirty="0">
                <a:latin typeface="Arial"/>
                <a:cs typeface="Arial"/>
              </a:rPr>
              <a:t> </a:t>
            </a:r>
            <a:r>
              <a:rPr sz="3200" spc="-425" dirty="0">
                <a:latin typeface="Arial"/>
                <a:cs typeface="Arial"/>
              </a:rPr>
              <a:t>IFRS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47528" y="1855723"/>
            <a:ext cx="8340090" cy="514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Il </a:t>
            </a:r>
            <a:r>
              <a:rPr sz="2400" spc="-5" dirty="0">
                <a:latin typeface="Times New Roman"/>
                <a:cs typeface="Times New Roman"/>
              </a:rPr>
              <a:t>convient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faire </a:t>
            </a:r>
            <a:r>
              <a:rPr sz="2400" dirty="0">
                <a:latin typeface="Times New Roman"/>
                <a:cs typeface="Times New Roman"/>
              </a:rPr>
              <a:t>une </a:t>
            </a:r>
            <a:r>
              <a:rPr sz="2400" spc="-5" dirty="0">
                <a:latin typeface="Times New Roman"/>
                <a:cs typeface="Times New Roman"/>
              </a:rPr>
              <a:t>distinction entre les dépenses devant être  portées </a:t>
            </a:r>
            <a:r>
              <a:rPr sz="2400" dirty="0">
                <a:latin typeface="Times New Roman"/>
                <a:cs typeface="Times New Roman"/>
              </a:rPr>
              <a:t>en </a:t>
            </a:r>
            <a:r>
              <a:rPr sz="2400" spc="-10" dirty="0">
                <a:latin typeface="Times New Roman"/>
                <a:cs typeface="Times New Roman"/>
              </a:rPr>
              <a:t>charge </a:t>
            </a:r>
            <a:r>
              <a:rPr sz="2400" spc="-5" dirty="0">
                <a:latin typeface="Times New Roman"/>
                <a:cs typeface="Times New Roman"/>
              </a:rPr>
              <a:t>et celles devant être comptabilisées en </a:t>
            </a:r>
            <a:r>
              <a:rPr sz="2400" spc="-10" dirty="0">
                <a:latin typeface="Times New Roman"/>
                <a:cs typeface="Times New Roman"/>
              </a:rPr>
              <a:t>tant  </a:t>
            </a:r>
            <a:r>
              <a:rPr sz="2400" spc="-5" dirty="0">
                <a:latin typeface="Times New Roman"/>
                <a:cs typeface="Times New Roman"/>
              </a:rPr>
              <a:t>qu’immobilisations.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Les immobilisations constituent des investissements qui  augmentent </a:t>
            </a:r>
            <a:r>
              <a:rPr sz="2400" dirty="0">
                <a:latin typeface="Times New Roman"/>
                <a:cs typeface="Times New Roman"/>
              </a:rPr>
              <a:t>le </a:t>
            </a:r>
            <a:r>
              <a:rPr sz="2400" spc="-10" dirty="0">
                <a:latin typeface="Times New Roman"/>
                <a:cs typeface="Times New Roman"/>
              </a:rPr>
              <a:t>patrimoine </a:t>
            </a:r>
            <a:r>
              <a:rPr sz="2400" dirty="0">
                <a:latin typeface="Times New Roman"/>
                <a:cs typeface="Times New Roman"/>
              </a:rPr>
              <a:t>d’une </a:t>
            </a:r>
            <a:r>
              <a:rPr sz="2400" spc="-5" dirty="0">
                <a:latin typeface="Times New Roman"/>
                <a:cs typeface="Times New Roman"/>
              </a:rPr>
              <a:t>entreprise et </a:t>
            </a:r>
            <a:r>
              <a:rPr sz="2400" dirty="0">
                <a:latin typeface="Times New Roman"/>
                <a:cs typeface="Times New Roman"/>
              </a:rPr>
              <a:t>qui ont un </a:t>
            </a:r>
            <a:r>
              <a:rPr sz="2400" spc="-5" dirty="0">
                <a:latin typeface="Times New Roman"/>
                <a:cs typeface="Times New Roman"/>
              </a:rPr>
              <a:t>potentiel </a:t>
            </a:r>
            <a:r>
              <a:rPr sz="2400" spc="-10" dirty="0">
                <a:latin typeface="Times New Roman"/>
                <a:cs typeface="Times New Roman"/>
              </a:rPr>
              <a:t>de  </a:t>
            </a:r>
            <a:r>
              <a:rPr sz="2400" dirty="0">
                <a:latin typeface="Times New Roman"/>
                <a:cs typeface="Times New Roman"/>
              </a:rPr>
              <a:t>générer des avantages </a:t>
            </a:r>
            <a:r>
              <a:rPr sz="2400" spc="-5" dirty="0">
                <a:latin typeface="Times New Roman"/>
                <a:cs typeface="Times New Roman"/>
              </a:rPr>
              <a:t>économiques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futurs.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Les </a:t>
            </a:r>
            <a:r>
              <a:rPr sz="2400" spc="-10" dirty="0">
                <a:latin typeface="Times New Roman"/>
                <a:cs typeface="Times New Roman"/>
              </a:rPr>
              <a:t>charges </a:t>
            </a:r>
            <a:r>
              <a:rPr sz="2400" dirty="0">
                <a:latin typeface="Times New Roman"/>
                <a:cs typeface="Times New Roman"/>
              </a:rPr>
              <a:t>sont </a:t>
            </a:r>
            <a:r>
              <a:rPr sz="2400" spc="-5" dirty="0">
                <a:latin typeface="Times New Roman"/>
                <a:cs typeface="Times New Roman"/>
              </a:rPr>
              <a:t>consommées durant l'exercice comptable </a:t>
            </a:r>
            <a:r>
              <a:rPr sz="2400" dirty="0">
                <a:latin typeface="Times New Roman"/>
                <a:cs typeface="Times New Roman"/>
              </a:rPr>
              <a:t>et ne  procurent pas des avantages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futurs.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Ainsi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et dans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l’optique général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des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normes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comptables  internationales,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les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immobilisations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en non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valeurs doivent êtres </a:t>
            </a:r>
            <a:r>
              <a:rPr sz="2400" spc="5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annulés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afin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de donner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l’image fidèle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des</a:t>
            </a:r>
            <a:r>
              <a:rPr sz="2400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comptes.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1F33C9-F6AD-7D5E-5079-E371D047E7A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85</a:t>
            </a:fld>
            <a:endParaRPr lang="fr-FR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9814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2284" y="532891"/>
            <a:ext cx="5304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25" dirty="0">
                <a:latin typeface="Arial"/>
                <a:cs typeface="Arial"/>
              </a:rPr>
              <a:t>Frais </a:t>
            </a:r>
            <a:r>
              <a:rPr sz="2400" spc="-160" dirty="0">
                <a:latin typeface="Arial"/>
                <a:cs typeface="Arial"/>
              </a:rPr>
              <a:t>d’établissement </a:t>
            </a:r>
            <a:r>
              <a:rPr sz="2400" spc="-55" dirty="0">
                <a:latin typeface="Arial"/>
                <a:cs typeface="Arial"/>
              </a:rPr>
              <a:t>et </a:t>
            </a:r>
            <a:r>
              <a:rPr sz="2400" spc="-235" dirty="0">
                <a:latin typeface="Arial"/>
                <a:cs typeface="Arial"/>
              </a:rPr>
              <a:t>charges </a:t>
            </a:r>
            <a:r>
              <a:rPr sz="2400" spc="-150" dirty="0">
                <a:latin typeface="Arial"/>
                <a:cs typeface="Arial"/>
              </a:rPr>
              <a:t>à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répartir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896" y="1581403"/>
            <a:ext cx="8588375" cy="4091304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63500" marR="59055" algn="just">
              <a:lnSpc>
                <a:spcPts val="1939"/>
              </a:lnSpc>
              <a:spcBef>
                <a:spcPts val="345"/>
              </a:spcBef>
            </a:pPr>
            <a:r>
              <a:rPr sz="1800" spc="-185" dirty="0">
                <a:latin typeface="Arial"/>
                <a:cs typeface="Arial"/>
              </a:rPr>
              <a:t>Les </a:t>
            </a:r>
            <a:r>
              <a:rPr sz="1800" spc="-80" dirty="0">
                <a:latin typeface="Arial"/>
                <a:cs typeface="Arial"/>
              </a:rPr>
              <a:t>normes </a:t>
            </a:r>
            <a:r>
              <a:rPr sz="1800" spc="-265" dirty="0">
                <a:latin typeface="Arial"/>
                <a:cs typeface="Arial"/>
              </a:rPr>
              <a:t>IFRS </a:t>
            </a:r>
            <a:r>
              <a:rPr sz="1800" spc="-85" dirty="0">
                <a:latin typeface="Arial"/>
                <a:cs typeface="Arial"/>
              </a:rPr>
              <a:t>ne </a:t>
            </a:r>
            <a:r>
              <a:rPr sz="1800" spc="-45" dirty="0">
                <a:latin typeface="Arial"/>
                <a:cs typeface="Arial"/>
              </a:rPr>
              <a:t>prévoient </a:t>
            </a:r>
            <a:r>
              <a:rPr sz="1800" spc="-135" dirty="0">
                <a:latin typeface="Arial"/>
                <a:cs typeface="Arial"/>
              </a:rPr>
              <a:t>pas </a:t>
            </a:r>
            <a:r>
              <a:rPr sz="1800" spc="-30" dirty="0">
                <a:latin typeface="Arial"/>
                <a:cs typeface="Arial"/>
              </a:rPr>
              <a:t>l’inscription </a:t>
            </a:r>
            <a:r>
              <a:rPr sz="1800" spc="-140" dirty="0">
                <a:latin typeface="Arial"/>
                <a:cs typeface="Arial"/>
              </a:rPr>
              <a:t>à </a:t>
            </a:r>
            <a:r>
              <a:rPr sz="1800" spc="-35" dirty="0">
                <a:latin typeface="Arial"/>
                <a:cs typeface="Arial"/>
              </a:rPr>
              <a:t>l’actif </a:t>
            </a:r>
            <a:r>
              <a:rPr sz="1800" spc="-120" dirty="0">
                <a:latin typeface="Arial"/>
                <a:cs typeface="Arial"/>
              </a:rPr>
              <a:t>des </a:t>
            </a:r>
            <a:r>
              <a:rPr sz="1800" spc="-60" dirty="0">
                <a:latin typeface="Arial"/>
                <a:cs typeface="Arial"/>
              </a:rPr>
              <a:t>frais </a:t>
            </a:r>
            <a:r>
              <a:rPr sz="1800" spc="-70" dirty="0">
                <a:latin typeface="Arial"/>
                <a:cs typeface="Arial"/>
              </a:rPr>
              <a:t>d’établissement </a:t>
            </a:r>
            <a:r>
              <a:rPr sz="1800" spc="-10" dirty="0">
                <a:latin typeface="Arial"/>
                <a:cs typeface="Arial"/>
              </a:rPr>
              <a:t>et </a:t>
            </a:r>
            <a:r>
              <a:rPr sz="1800" spc="-85" dirty="0">
                <a:latin typeface="Arial"/>
                <a:cs typeface="Arial"/>
              </a:rPr>
              <a:t>de  </a:t>
            </a:r>
            <a:r>
              <a:rPr sz="1800" spc="-45" dirty="0">
                <a:latin typeface="Arial"/>
                <a:cs typeface="Arial"/>
              </a:rPr>
              <a:t>toutes </a:t>
            </a:r>
            <a:r>
              <a:rPr sz="1800" spc="-100" dirty="0">
                <a:latin typeface="Arial"/>
                <a:cs typeface="Arial"/>
              </a:rPr>
              <a:t>les </a:t>
            </a:r>
            <a:r>
              <a:rPr sz="1800" spc="-120" dirty="0">
                <a:latin typeface="Arial"/>
                <a:cs typeface="Arial"/>
              </a:rPr>
              <a:t>charges </a:t>
            </a:r>
            <a:r>
              <a:rPr sz="1800" spc="-80" dirty="0">
                <a:latin typeface="Arial"/>
                <a:cs typeface="Arial"/>
              </a:rPr>
              <a:t>activables </a:t>
            </a:r>
            <a:r>
              <a:rPr sz="1800" spc="-60" dirty="0">
                <a:latin typeface="Arial"/>
                <a:cs typeface="Arial"/>
              </a:rPr>
              <a:t>par </a:t>
            </a:r>
            <a:r>
              <a:rPr sz="1800" spc="-80" dirty="0">
                <a:latin typeface="Arial"/>
                <a:cs typeface="Arial"/>
              </a:rPr>
              <a:t>décision </a:t>
            </a:r>
            <a:r>
              <a:rPr sz="1800" spc="-85" dirty="0">
                <a:latin typeface="Arial"/>
                <a:cs typeface="Arial"/>
              </a:rPr>
              <a:t>de </a:t>
            </a:r>
            <a:r>
              <a:rPr sz="1800" spc="-75" dirty="0">
                <a:latin typeface="Arial"/>
                <a:cs typeface="Arial"/>
              </a:rPr>
              <a:t>gestion </a:t>
            </a:r>
            <a:r>
              <a:rPr sz="1800" spc="-60" dirty="0">
                <a:latin typeface="Arial"/>
                <a:cs typeface="Arial"/>
              </a:rPr>
              <a:t>ou par </a:t>
            </a:r>
            <a:r>
              <a:rPr sz="1800" spc="-55" dirty="0">
                <a:latin typeface="Arial"/>
                <a:cs typeface="Arial"/>
              </a:rPr>
              <a:t>disposition</a:t>
            </a:r>
            <a:r>
              <a:rPr sz="1800" spc="-170" dirty="0">
                <a:latin typeface="Arial"/>
                <a:cs typeface="Arial"/>
              </a:rPr>
              <a:t> </a:t>
            </a:r>
            <a:r>
              <a:rPr sz="1800" spc="-75" dirty="0">
                <a:latin typeface="Arial"/>
                <a:cs typeface="Arial"/>
              </a:rPr>
              <a:t>fiscale.</a:t>
            </a:r>
            <a:endParaRPr sz="1800">
              <a:latin typeface="Arial"/>
              <a:cs typeface="Arial"/>
            </a:endParaRPr>
          </a:p>
          <a:p>
            <a:pPr marL="63500" marR="57785" algn="just">
              <a:lnSpc>
                <a:spcPts val="1939"/>
              </a:lnSpc>
              <a:spcBef>
                <a:spcPts val="440"/>
              </a:spcBef>
            </a:pPr>
            <a:r>
              <a:rPr sz="1800" spc="-75" dirty="0">
                <a:latin typeface="Arial"/>
                <a:cs typeface="Arial"/>
              </a:rPr>
              <a:t>Généralement, </a:t>
            </a:r>
            <a:r>
              <a:rPr sz="1800" spc="-100" dirty="0">
                <a:latin typeface="Arial"/>
                <a:cs typeface="Arial"/>
              </a:rPr>
              <a:t>les </a:t>
            </a:r>
            <a:r>
              <a:rPr sz="1800" spc="-65" dirty="0">
                <a:latin typeface="Arial"/>
                <a:cs typeface="Arial"/>
              </a:rPr>
              <a:t>entreprises </a:t>
            </a:r>
            <a:r>
              <a:rPr sz="1800" spc="-55" dirty="0">
                <a:latin typeface="Arial"/>
                <a:cs typeface="Arial"/>
              </a:rPr>
              <a:t>comptabilisent </a:t>
            </a:r>
            <a:r>
              <a:rPr sz="1800" spc="-85" dirty="0">
                <a:latin typeface="Arial"/>
                <a:cs typeface="Arial"/>
              </a:rPr>
              <a:t>selon </a:t>
            </a:r>
            <a:r>
              <a:rPr sz="1800" spc="-55" dirty="0">
                <a:latin typeface="Arial"/>
                <a:cs typeface="Arial"/>
              </a:rPr>
              <a:t>le </a:t>
            </a:r>
            <a:r>
              <a:rPr sz="1800" spc="-240" dirty="0">
                <a:latin typeface="Arial"/>
                <a:cs typeface="Arial"/>
              </a:rPr>
              <a:t>PCG, </a:t>
            </a:r>
            <a:r>
              <a:rPr sz="1800" spc="-155" dirty="0">
                <a:latin typeface="Arial"/>
                <a:cs typeface="Arial"/>
              </a:rPr>
              <a:t>ces </a:t>
            </a:r>
            <a:r>
              <a:rPr sz="1800" spc="-110" dirty="0">
                <a:latin typeface="Arial"/>
                <a:cs typeface="Arial"/>
              </a:rPr>
              <a:t>dépenses </a:t>
            </a:r>
            <a:r>
              <a:rPr sz="1800" spc="-85" dirty="0">
                <a:latin typeface="Arial"/>
                <a:cs typeface="Arial"/>
              </a:rPr>
              <a:t>en  </a:t>
            </a:r>
            <a:r>
              <a:rPr sz="1800" spc="-55" dirty="0">
                <a:latin typeface="Arial"/>
                <a:cs typeface="Arial"/>
              </a:rPr>
              <a:t>immobilisations </a:t>
            </a:r>
            <a:r>
              <a:rPr sz="1800" spc="-60" dirty="0">
                <a:latin typeface="Arial"/>
                <a:cs typeface="Arial"/>
              </a:rPr>
              <a:t>incorporelles </a:t>
            </a:r>
            <a:r>
              <a:rPr sz="1800" spc="-150" dirty="0">
                <a:latin typeface="Arial"/>
                <a:cs typeface="Arial"/>
              </a:rPr>
              <a:t>(En </a:t>
            </a:r>
            <a:r>
              <a:rPr sz="1800" spc="-114" dirty="0">
                <a:latin typeface="Arial"/>
                <a:cs typeface="Arial"/>
              </a:rPr>
              <a:t>France) </a:t>
            </a:r>
            <a:r>
              <a:rPr sz="1800" spc="-60" dirty="0">
                <a:latin typeface="Arial"/>
                <a:cs typeface="Arial"/>
              </a:rPr>
              <a:t>ou </a:t>
            </a:r>
            <a:r>
              <a:rPr sz="1800" spc="-85" dirty="0">
                <a:latin typeface="Arial"/>
                <a:cs typeface="Arial"/>
              </a:rPr>
              <a:t>en </a:t>
            </a:r>
            <a:r>
              <a:rPr sz="1800" spc="-55" dirty="0">
                <a:latin typeface="Arial"/>
                <a:cs typeface="Arial"/>
              </a:rPr>
              <a:t>immobilisations </a:t>
            </a:r>
            <a:r>
              <a:rPr sz="1800" spc="-85" dirty="0">
                <a:latin typeface="Arial"/>
                <a:cs typeface="Arial"/>
              </a:rPr>
              <a:t>en </a:t>
            </a:r>
            <a:r>
              <a:rPr sz="1800" spc="-60" dirty="0">
                <a:latin typeface="Arial"/>
                <a:cs typeface="Arial"/>
              </a:rPr>
              <a:t>non </a:t>
            </a:r>
            <a:r>
              <a:rPr sz="1800" spc="-65" dirty="0">
                <a:latin typeface="Arial"/>
                <a:cs typeface="Arial"/>
              </a:rPr>
              <a:t>valeur </a:t>
            </a:r>
            <a:r>
              <a:rPr sz="1800" spc="-85" dirty="0">
                <a:latin typeface="Arial"/>
                <a:cs typeface="Arial"/>
              </a:rPr>
              <a:t>(au </a:t>
            </a:r>
            <a:r>
              <a:rPr sz="1800" spc="-60" dirty="0">
                <a:latin typeface="Arial"/>
                <a:cs typeface="Arial"/>
              </a:rPr>
              <a:t>Maroc)  </a:t>
            </a:r>
            <a:r>
              <a:rPr sz="1800" spc="-35" dirty="0">
                <a:latin typeface="Arial"/>
                <a:cs typeface="Arial"/>
              </a:rPr>
              <a:t>pour </a:t>
            </a:r>
            <a:r>
              <a:rPr sz="1800" spc="-100" dirty="0">
                <a:latin typeface="Arial"/>
                <a:cs typeface="Arial"/>
              </a:rPr>
              <a:t>les </a:t>
            </a:r>
            <a:r>
              <a:rPr sz="1800" spc="-45" dirty="0">
                <a:latin typeface="Arial"/>
                <a:cs typeface="Arial"/>
              </a:rPr>
              <a:t>étaler </a:t>
            </a:r>
            <a:r>
              <a:rPr sz="1800" spc="-75" dirty="0">
                <a:latin typeface="Arial"/>
                <a:cs typeface="Arial"/>
              </a:rPr>
              <a:t>sur plusieurs</a:t>
            </a:r>
            <a:r>
              <a:rPr sz="1800" spc="-204" dirty="0">
                <a:latin typeface="Arial"/>
                <a:cs typeface="Arial"/>
              </a:rPr>
              <a:t> </a:t>
            </a:r>
            <a:r>
              <a:rPr sz="1800" spc="-105" dirty="0">
                <a:latin typeface="Arial"/>
                <a:cs typeface="Arial"/>
              </a:rPr>
              <a:t>exercices.</a:t>
            </a:r>
            <a:endParaRPr sz="1800">
              <a:latin typeface="Arial"/>
              <a:cs typeface="Arial"/>
            </a:endParaRPr>
          </a:p>
          <a:p>
            <a:pPr marL="63500" marR="55880" algn="just">
              <a:lnSpc>
                <a:spcPts val="1939"/>
              </a:lnSpc>
              <a:spcBef>
                <a:spcPts val="445"/>
              </a:spcBef>
            </a:pPr>
            <a:r>
              <a:rPr sz="1800" spc="-195" dirty="0">
                <a:latin typeface="Arial"/>
                <a:cs typeface="Arial"/>
              </a:rPr>
              <a:t>En </a:t>
            </a:r>
            <a:r>
              <a:rPr sz="1800" spc="-30" dirty="0">
                <a:latin typeface="Arial"/>
                <a:cs typeface="Arial"/>
              </a:rPr>
              <a:t>retraitement, </a:t>
            </a:r>
            <a:r>
              <a:rPr sz="1800" spc="-155" dirty="0">
                <a:latin typeface="Arial"/>
                <a:cs typeface="Arial"/>
              </a:rPr>
              <a:t>ces </a:t>
            </a:r>
            <a:r>
              <a:rPr sz="1800" spc="-60" dirty="0">
                <a:latin typeface="Arial"/>
                <a:cs typeface="Arial"/>
              </a:rPr>
              <a:t>actifs incorporelles </a:t>
            </a:r>
            <a:r>
              <a:rPr sz="1800" spc="-40" dirty="0">
                <a:latin typeface="Arial"/>
                <a:cs typeface="Arial"/>
              </a:rPr>
              <a:t>doivent </a:t>
            </a:r>
            <a:r>
              <a:rPr sz="1800" spc="-35" dirty="0">
                <a:latin typeface="Arial"/>
                <a:cs typeface="Arial"/>
              </a:rPr>
              <a:t>être </a:t>
            </a:r>
            <a:r>
              <a:rPr sz="1800" spc="-65" dirty="0">
                <a:latin typeface="Arial"/>
                <a:cs typeface="Arial"/>
              </a:rPr>
              <a:t>éliminés </a:t>
            </a:r>
            <a:r>
              <a:rPr sz="1800" spc="-10" dirty="0">
                <a:latin typeface="Arial"/>
                <a:cs typeface="Arial"/>
              </a:rPr>
              <a:t>et </a:t>
            </a:r>
            <a:r>
              <a:rPr sz="1800" spc="-75" dirty="0">
                <a:latin typeface="Arial"/>
                <a:cs typeface="Arial"/>
              </a:rPr>
              <a:t>leurs amortissements  </a:t>
            </a:r>
            <a:r>
              <a:rPr sz="1800" spc="-85" dirty="0">
                <a:latin typeface="Arial"/>
                <a:cs typeface="Arial"/>
              </a:rPr>
              <a:t>annulés.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Arial"/>
              <a:cs typeface="Arial"/>
            </a:endParaRPr>
          </a:p>
          <a:p>
            <a:pPr marL="62865">
              <a:lnSpc>
                <a:spcPct val="100000"/>
              </a:lnSpc>
            </a:pPr>
            <a:r>
              <a:rPr sz="1800" u="heavy" spc="-105" dirty="0">
                <a:solidFill>
                  <a:srgbClr val="C00000"/>
                </a:solidFill>
                <a:uFill>
                  <a:solidFill>
                    <a:srgbClr val="BF0000"/>
                  </a:solidFill>
                </a:uFill>
                <a:latin typeface="Arial"/>
                <a:cs typeface="Arial"/>
              </a:rPr>
              <a:t>Exemple: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00">
              <a:latin typeface="Arial"/>
              <a:cs typeface="Arial"/>
            </a:endParaRPr>
          </a:p>
          <a:p>
            <a:pPr marL="63500" marR="55880" algn="just">
              <a:lnSpc>
                <a:spcPts val="1730"/>
              </a:lnSpc>
            </a:pPr>
            <a:r>
              <a:rPr sz="1600" spc="-160" dirty="0">
                <a:latin typeface="Arial"/>
                <a:cs typeface="Arial"/>
              </a:rPr>
              <a:t>Le </a:t>
            </a:r>
            <a:r>
              <a:rPr sz="1600" spc="-45" dirty="0">
                <a:latin typeface="Arial"/>
                <a:cs typeface="Arial"/>
              </a:rPr>
              <a:t>1</a:t>
            </a:r>
            <a:r>
              <a:rPr sz="1575" spc="-67" baseline="26455" dirty="0">
                <a:latin typeface="Arial"/>
                <a:cs typeface="Arial"/>
              </a:rPr>
              <a:t>er </a:t>
            </a:r>
            <a:r>
              <a:rPr sz="1600" spc="-45" dirty="0">
                <a:latin typeface="Arial"/>
                <a:cs typeface="Arial"/>
              </a:rPr>
              <a:t>janvier </a:t>
            </a:r>
            <a:r>
              <a:rPr sz="1600" spc="-75" dirty="0">
                <a:latin typeface="Arial"/>
                <a:cs typeface="Arial"/>
              </a:rPr>
              <a:t>N-2, </a:t>
            </a:r>
            <a:r>
              <a:rPr sz="1600" spc="-55" dirty="0">
                <a:latin typeface="Arial"/>
                <a:cs typeface="Arial"/>
              </a:rPr>
              <a:t>la </a:t>
            </a:r>
            <a:r>
              <a:rPr sz="1600" spc="-70" dirty="0">
                <a:latin typeface="Arial"/>
                <a:cs typeface="Arial"/>
              </a:rPr>
              <a:t>société </a:t>
            </a:r>
            <a:r>
              <a:rPr sz="1600" spc="-75" dirty="0">
                <a:latin typeface="Arial"/>
                <a:cs typeface="Arial"/>
              </a:rPr>
              <a:t>« </a:t>
            </a:r>
            <a:r>
              <a:rPr sz="1600" spc="-229" dirty="0">
                <a:latin typeface="Arial"/>
                <a:cs typeface="Arial"/>
              </a:rPr>
              <a:t>RADEX </a:t>
            </a:r>
            <a:r>
              <a:rPr sz="1600" spc="-75" dirty="0">
                <a:latin typeface="Arial"/>
                <a:cs typeface="Arial"/>
              </a:rPr>
              <a:t>» </a:t>
            </a:r>
            <a:r>
              <a:rPr sz="1600" spc="-130" dirty="0">
                <a:latin typeface="Arial"/>
                <a:cs typeface="Arial"/>
              </a:rPr>
              <a:t>a </a:t>
            </a:r>
            <a:r>
              <a:rPr sz="1600" spc="-60" dirty="0">
                <a:latin typeface="Arial"/>
                <a:cs typeface="Arial"/>
              </a:rPr>
              <a:t>comptabilisé </a:t>
            </a:r>
            <a:r>
              <a:rPr sz="1600" spc="-80" dirty="0">
                <a:latin typeface="Arial"/>
                <a:cs typeface="Arial"/>
              </a:rPr>
              <a:t>en </a:t>
            </a:r>
            <a:r>
              <a:rPr sz="1600" spc="-55" dirty="0">
                <a:latin typeface="Arial"/>
                <a:cs typeface="Arial"/>
              </a:rPr>
              <a:t>frais </a:t>
            </a:r>
            <a:r>
              <a:rPr sz="1600" spc="-75" dirty="0">
                <a:latin typeface="Arial"/>
                <a:cs typeface="Arial"/>
              </a:rPr>
              <a:t>de </a:t>
            </a:r>
            <a:r>
              <a:rPr sz="1600" spc="-25" dirty="0">
                <a:latin typeface="Arial"/>
                <a:cs typeface="Arial"/>
              </a:rPr>
              <a:t>constitution: </a:t>
            </a:r>
            <a:r>
              <a:rPr sz="1600" spc="-85" dirty="0">
                <a:latin typeface="Arial"/>
                <a:cs typeface="Arial"/>
              </a:rPr>
              <a:t>120 000 </a:t>
            </a:r>
            <a:r>
              <a:rPr sz="1600" spc="-95" dirty="0">
                <a:latin typeface="Arial"/>
                <a:cs typeface="Arial"/>
              </a:rPr>
              <a:t>Dh, </a:t>
            </a:r>
            <a:r>
              <a:rPr sz="1600" spc="-45" dirty="0">
                <a:latin typeface="Arial"/>
                <a:cs typeface="Arial"/>
              </a:rPr>
              <a:t>elle </a:t>
            </a:r>
            <a:r>
              <a:rPr sz="1600" spc="-130" dirty="0">
                <a:latin typeface="Arial"/>
                <a:cs typeface="Arial"/>
              </a:rPr>
              <a:t>a  </a:t>
            </a:r>
            <a:r>
              <a:rPr sz="1600" spc="-20" dirty="0">
                <a:latin typeface="Arial"/>
                <a:cs typeface="Arial"/>
              </a:rPr>
              <a:t>amorti </a:t>
            </a:r>
            <a:r>
              <a:rPr sz="1600" spc="-40" dirty="0">
                <a:latin typeface="Arial"/>
                <a:cs typeface="Arial"/>
              </a:rPr>
              <a:t>cette </a:t>
            </a:r>
            <a:r>
              <a:rPr sz="1600" spc="-105" dirty="0">
                <a:latin typeface="Arial"/>
                <a:cs typeface="Arial"/>
              </a:rPr>
              <a:t>dépenses </a:t>
            </a:r>
            <a:r>
              <a:rPr sz="1600" spc="-40" dirty="0">
                <a:latin typeface="Arial"/>
                <a:cs typeface="Arial"/>
              </a:rPr>
              <a:t>linéairement </a:t>
            </a:r>
            <a:r>
              <a:rPr sz="1600" spc="-70" dirty="0">
                <a:latin typeface="Arial"/>
                <a:cs typeface="Arial"/>
              </a:rPr>
              <a:t>sur </a:t>
            </a:r>
            <a:r>
              <a:rPr sz="1600" spc="-85" dirty="0">
                <a:latin typeface="Arial"/>
                <a:cs typeface="Arial"/>
              </a:rPr>
              <a:t>5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spc="-100" dirty="0">
                <a:latin typeface="Arial"/>
                <a:cs typeface="Arial"/>
              </a:rPr>
              <a:t>ans.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</a:pPr>
            <a:r>
              <a:rPr sz="1600" spc="-145" dirty="0">
                <a:solidFill>
                  <a:srgbClr val="FF0000"/>
                </a:solidFill>
                <a:latin typeface="Arial"/>
                <a:cs typeface="Arial"/>
              </a:rPr>
              <a:t>Passer </a:t>
            </a:r>
            <a:r>
              <a:rPr sz="1600" spc="-90" dirty="0">
                <a:solidFill>
                  <a:srgbClr val="FF0000"/>
                </a:solidFill>
                <a:latin typeface="Arial"/>
                <a:cs typeface="Arial"/>
              </a:rPr>
              <a:t>les </a:t>
            </a:r>
            <a:r>
              <a:rPr sz="1600" spc="-50" dirty="0">
                <a:solidFill>
                  <a:srgbClr val="FF0000"/>
                </a:solidFill>
                <a:latin typeface="Arial"/>
                <a:cs typeface="Arial"/>
              </a:rPr>
              <a:t>écritures </a:t>
            </a:r>
            <a:r>
              <a:rPr sz="1600" spc="-75" dirty="0">
                <a:solidFill>
                  <a:srgbClr val="FF0000"/>
                </a:solidFill>
                <a:latin typeface="Arial"/>
                <a:cs typeface="Arial"/>
              </a:rPr>
              <a:t>de </a:t>
            </a:r>
            <a:r>
              <a:rPr sz="1600" spc="-30" dirty="0">
                <a:solidFill>
                  <a:srgbClr val="FF0000"/>
                </a:solidFill>
                <a:latin typeface="Arial"/>
                <a:cs typeface="Arial"/>
              </a:rPr>
              <a:t>retraitement </a:t>
            </a:r>
            <a:r>
              <a:rPr sz="1600" spc="-90" dirty="0">
                <a:solidFill>
                  <a:srgbClr val="FF0000"/>
                </a:solidFill>
                <a:latin typeface="Arial"/>
                <a:cs typeface="Arial"/>
              </a:rPr>
              <a:t>au</a:t>
            </a:r>
            <a:r>
              <a:rPr sz="1600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0000"/>
                </a:solidFill>
                <a:latin typeface="Arial"/>
                <a:cs typeface="Arial"/>
              </a:rPr>
              <a:t>31/12/N.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0396" y="5992746"/>
            <a:ext cx="8458835" cy="43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  <a:tabLst>
                <a:tab pos="2768600" algn="l"/>
                <a:tab pos="4330700" algn="l"/>
                <a:tab pos="5099050" algn="l"/>
              </a:tabLst>
            </a:pPr>
            <a:r>
              <a:rPr sz="1600" b="1" spc="-120" dirty="0">
                <a:latin typeface="Arial"/>
                <a:cs typeface="Arial"/>
              </a:rPr>
              <a:t>Hypothèse  </a:t>
            </a:r>
            <a:r>
              <a:rPr sz="1600" b="1" spc="-165" dirty="0">
                <a:latin typeface="Arial"/>
                <a:cs typeface="Arial"/>
              </a:rPr>
              <a:t>supposons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10" dirty="0">
                <a:latin typeface="Arial"/>
                <a:cs typeface="Arial"/>
              </a:rPr>
              <a:t>que </a:t>
            </a:r>
            <a:r>
              <a:rPr sz="1600" b="1" spc="-95" dirty="0">
                <a:latin typeface="Arial"/>
                <a:cs typeface="Arial"/>
              </a:rPr>
              <a:t> </a:t>
            </a:r>
            <a:r>
              <a:rPr sz="1600" b="1" spc="-100" dirty="0">
                <a:latin typeface="Arial"/>
                <a:cs typeface="Arial"/>
              </a:rPr>
              <a:t>en</a:t>
            </a:r>
            <a:r>
              <a:rPr sz="1600" spc="-100" dirty="0">
                <a:latin typeface="Times New Roman"/>
                <a:cs typeface="Times New Roman"/>
              </a:rPr>
              <a:t>	</a:t>
            </a:r>
            <a:r>
              <a:rPr sz="1600" b="1" spc="-55" dirty="0">
                <a:latin typeface="Arial"/>
                <a:cs typeface="Arial"/>
              </a:rPr>
              <a:t>1</a:t>
            </a:r>
            <a:r>
              <a:rPr sz="1575" b="1" spc="-82" baseline="26455" dirty="0">
                <a:latin typeface="Arial"/>
                <a:cs typeface="Arial"/>
              </a:rPr>
              <a:t>er   </a:t>
            </a:r>
            <a:r>
              <a:rPr sz="1600" b="1" spc="-90" dirty="0">
                <a:latin typeface="Arial"/>
                <a:cs typeface="Arial"/>
              </a:rPr>
              <a:t>janvier</a:t>
            </a:r>
            <a:r>
              <a:rPr sz="1600" b="1" spc="200" dirty="0">
                <a:latin typeface="Arial"/>
                <a:cs typeface="Arial"/>
              </a:rPr>
              <a:t> </a:t>
            </a:r>
            <a:r>
              <a:rPr sz="1600" b="1" spc="-70" dirty="0">
                <a:latin typeface="Arial"/>
                <a:cs typeface="Arial"/>
              </a:rPr>
              <a:t>N,</a:t>
            </a:r>
            <a:r>
              <a:rPr sz="1600" b="1" spc="225" dirty="0">
                <a:latin typeface="Arial"/>
                <a:cs typeface="Arial"/>
              </a:rPr>
              <a:t> </a:t>
            </a:r>
            <a:r>
              <a:rPr sz="1600" b="1" spc="-80" dirty="0">
                <a:latin typeface="Arial"/>
                <a:cs typeface="Arial"/>
              </a:rPr>
              <a:t>la</a:t>
            </a:r>
            <a:r>
              <a:rPr sz="1600" spc="-80" dirty="0">
                <a:latin typeface="Times New Roman"/>
                <a:cs typeface="Times New Roman"/>
              </a:rPr>
              <a:t>	</a:t>
            </a:r>
            <a:r>
              <a:rPr sz="1600" b="1" spc="-120" dirty="0">
                <a:latin typeface="Arial"/>
                <a:cs typeface="Arial"/>
              </a:rPr>
              <a:t>société</a:t>
            </a:r>
            <a:r>
              <a:rPr sz="1600" spc="-120" dirty="0">
                <a:latin typeface="Times New Roman"/>
                <a:cs typeface="Times New Roman"/>
              </a:rPr>
              <a:t>	</a:t>
            </a:r>
            <a:r>
              <a:rPr sz="1600" b="1" spc="-35" dirty="0">
                <a:latin typeface="Arial"/>
                <a:cs typeface="Arial"/>
              </a:rPr>
              <a:t>« </a:t>
            </a:r>
            <a:r>
              <a:rPr sz="1600" b="1" spc="-215" dirty="0">
                <a:latin typeface="Arial"/>
                <a:cs typeface="Arial"/>
              </a:rPr>
              <a:t>RADEX </a:t>
            </a:r>
            <a:r>
              <a:rPr sz="1600" b="1" spc="-35" dirty="0">
                <a:latin typeface="Arial"/>
                <a:cs typeface="Arial"/>
              </a:rPr>
              <a:t>» </a:t>
            </a:r>
            <a:r>
              <a:rPr sz="1600" b="1" spc="-105" dirty="0">
                <a:latin typeface="Arial"/>
                <a:cs typeface="Arial"/>
              </a:rPr>
              <a:t>a </a:t>
            </a:r>
            <a:r>
              <a:rPr sz="1600" b="1" spc="-114" dirty="0">
                <a:latin typeface="Arial"/>
                <a:cs typeface="Arial"/>
              </a:rPr>
              <a:t>comptabilisé en </a:t>
            </a:r>
            <a:r>
              <a:rPr sz="1600" b="1" spc="-105" dirty="0">
                <a:latin typeface="Arial"/>
                <a:cs typeface="Arial"/>
              </a:rPr>
              <a:t>frais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110" dirty="0">
                <a:latin typeface="Arial"/>
                <a:cs typeface="Arial"/>
              </a:rPr>
              <a:t>de</a:t>
            </a:r>
            <a:endParaRPr sz="1600">
              <a:latin typeface="Arial"/>
              <a:cs typeface="Arial"/>
            </a:endParaRPr>
          </a:p>
          <a:p>
            <a:pPr>
              <a:lnSpc>
                <a:spcPts val="1825"/>
              </a:lnSpc>
            </a:pPr>
            <a:r>
              <a:rPr sz="1600" b="1" spc="-100" dirty="0">
                <a:latin typeface="Arial"/>
                <a:cs typeface="Arial"/>
              </a:rPr>
              <a:t>constitution: </a:t>
            </a:r>
            <a:r>
              <a:rPr sz="1600" b="1" spc="-85" dirty="0">
                <a:latin typeface="Arial"/>
                <a:cs typeface="Arial"/>
              </a:rPr>
              <a:t>120 000 </a:t>
            </a:r>
            <a:r>
              <a:rPr sz="1600" b="1" spc="-105" dirty="0">
                <a:latin typeface="Arial"/>
                <a:cs typeface="Arial"/>
              </a:rPr>
              <a:t>Dh, </a:t>
            </a:r>
            <a:r>
              <a:rPr sz="1600" b="1" spc="-70" dirty="0">
                <a:latin typeface="Arial"/>
                <a:cs typeface="Arial"/>
              </a:rPr>
              <a:t>elle </a:t>
            </a:r>
            <a:r>
              <a:rPr sz="1600" b="1" spc="-105" dirty="0">
                <a:latin typeface="Arial"/>
                <a:cs typeface="Arial"/>
              </a:rPr>
              <a:t>a </a:t>
            </a:r>
            <a:r>
              <a:rPr sz="1600" b="1" spc="-75" dirty="0">
                <a:latin typeface="Arial"/>
                <a:cs typeface="Arial"/>
              </a:rPr>
              <a:t>amorti </a:t>
            </a:r>
            <a:r>
              <a:rPr sz="1600" b="1" spc="-90" dirty="0">
                <a:latin typeface="Arial"/>
                <a:cs typeface="Arial"/>
              </a:rPr>
              <a:t>cette </a:t>
            </a:r>
            <a:r>
              <a:rPr sz="1600" b="1" spc="-145" dirty="0">
                <a:latin typeface="Arial"/>
                <a:cs typeface="Arial"/>
              </a:rPr>
              <a:t>dépenses </a:t>
            </a:r>
            <a:r>
              <a:rPr sz="1600" b="1" spc="-85" dirty="0">
                <a:latin typeface="Arial"/>
                <a:cs typeface="Arial"/>
              </a:rPr>
              <a:t>linéairement </a:t>
            </a:r>
            <a:r>
              <a:rPr sz="1600" b="1" spc="-150" dirty="0">
                <a:latin typeface="Arial"/>
                <a:cs typeface="Arial"/>
              </a:rPr>
              <a:t>sur </a:t>
            </a:r>
            <a:r>
              <a:rPr sz="1600" b="1" spc="-85" dirty="0">
                <a:latin typeface="Arial"/>
                <a:cs typeface="Arial"/>
              </a:rPr>
              <a:t>5</a:t>
            </a:r>
            <a:r>
              <a:rPr sz="1600" b="1" spc="155" dirty="0">
                <a:latin typeface="Arial"/>
                <a:cs typeface="Arial"/>
              </a:rPr>
              <a:t> </a:t>
            </a:r>
            <a:r>
              <a:rPr sz="1600" b="1" spc="-130" dirty="0">
                <a:latin typeface="Arial"/>
                <a:cs typeface="Arial"/>
              </a:rPr>
              <a:t>ans.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7329" y="5922263"/>
            <a:ext cx="8859520" cy="643255"/>
          </a:xfrm>
          <a:custGeom>
            <a:avLst/>
            <a:gdLst/>
            <a:ahLst/>
            <a:cxnLst/>
            <a:rect l="l" t="t" r="r" b="b"/>
            <a:pathLst>
              <a:path w="8859520" h="643254">
                <a:moveTo>
                  <a:pt x="8859011" y="643127"/>
                </a:moveTo>
                <a:lnTo>
                  <a:pt x="8859011" y="0"/>
                </a:lnTo>
                <a:lnTo>
                  <a:pt x="0" y="0"/>
                </a:lnTo>
                <a:lnTo>
                  <a:pt x="0" y="643127"/>
                </a:lnTo>
                <a:lnTo>
                  <a:pt x="8859011" y="6431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33E848-FFB3-729A-0B4E-26FB9E66DD1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86</a:t>
            </a:fld>
            <a:endParaRPr lang="fr-FR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5"/>
            <a:ext cx="9143996" cy="1342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592" y="787399"/>
            <a:ext cx="7199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04460" algn="l"/>
              </a:tabLst>
            </a:pPr>
            <a:r>
              <a:rPr sz="2800" b="0" spc="-90" dirty="0">
                <a:latin typeface="Arial"/>
                <a:cs typeface="Arial"/>
              </a:rPr>
              <a:t>Retraitement</a:t>
            </a:r>
            <a:r>
              <a:rPr sz="2800" b="0" spc="-155" dirty="0">
                <a:latin typeface="Arial"/>
                <a:cs typeface="Arial"/>
              </a:rPr>
              <a:t> </a:t>
            </a:r>
            <a:r>
              <a:rPr sz="2800" b="0" spc="-90" dirty="0">
                <a:latin typeface="Arial"/>
                <a:cs typeface="Arial"/>
              </a:rPr>
              <a:t>d’une</a:t>
            </a:r>
            <a:r>
              <a:rPr sz="2800" b="0" spc="-95" dirty="0">
                <a:latin typeface="Arial"/>
                <a:cs typeface="Arial"/>
              </a:rPr>
              <a:t> </a:t>
            </a:r>
            <a:r>
              <a:rPr sz="2800" b="0" spc="-65" dirty="0">
                <a:latin typeface="Arial"/>
                <a:cs typeface="Arial"/>
              </a:rPr>
              <a:t>immobilisation</a:t>
            </a:r>
            <a:r>
              <a:rPr sz="2800" b="0" spc="-65" dirty="0">
                <a:latin typeface="Times New Roman"/>
                <a:cs typeface="Times New Roman"/>
              </a:rPr>
              <a:t>	</a:t>
            </a:r>
            <a:r>
              <a:rPr sz="2800" b="0" spc="-130" dirty="0">
                <a:latin typeface="Arial"/>
                <a:cs typeface="Arial"/>
              </a:rPr>
              <a:t>en </a:t>
            </a:r>
            <a:r>
              <a:rPr sz="2800" b="0" spc="-90" dirty="0">
                <a:latin typeface="Arial"/>
                <a:cs typeface="Arial"/>
              </a:rPr>
              <a:t>non</a:t>
            </a:r>
            <a:r>
              <a:rPr sz="2800" b="0" spc="-190" dirty="0">
                <a:latin typeface="Arial"/>
                <a:cs typeface="Arial"/>
              </a:rPr>
              <a:t> </a:t>
            </a:r>
            <a:r>
              <a:rPr sz="2800" b="0" spc="-105" dirty="0">
                <a:latin typeface="Arial"/>
                <a:cs typeface="Arial"/>
              </a:rPr>
              <a:t>valeur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4272" y="1889251"/>
            <a:ext cx="8137525" cy="353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2900">
              <a:lnSpc>
                <a:spcPct val="120000"/>
              </a:lnSpc>
              <a:spcBef>
                <a:spcPts val="100"/>
              </a:spcBef>
            </a:pPr>
            <a:r>
              <a:rPr sz="2400" spc="-140" dirty="0">
                <a:latin typeface="Arial"/>
                <a:cs typeface="Arial"/>
              </a:rPr>
              <a:t>Une </a:t>
            </a:r>
            <a:r>
              <a:rPr sz="2400" spc="-70" dirty="0">
                <a:latin typeface="Arial"/>
                <a:cs typeface="Arial"/>
              </a:rPr>
              <a:t>entreprise </a:t>
            </a:r>
            <a:r>
              <a:rPr sz="2400" spc="-190" dirty="0">
                <a:latin typeface="Arial"/>
                <a:cs typeface="Arial"/>
              </a:rPr>
              <a:t>à </a:t>
            </a:r>
            <a:r>
              <a:rPr sz="2400" spc="-60" dirty="0">
                <a:latin typeface="Arial"/>
                <a:cs typeface="Arial"/>
              </a:rPr>
              <a:t>immobiliser </a:t>
            </a:r>
            <a:r>
              <a:rPr sz="2400" spc="-165" dirty="0">
                <a:latin typeface="Arial"/>
                <a:cs typeface="Arial"/>
              </a:rPr>
              <a:t>des </a:t>
            </a:r>
            <a:r>
              <a:rPr sz="2400" spc="-80" dirty="0">
                <a:latin typeface="Arial"/>
                <a:cs typeface="Arial"/>
              </a:rPr>
              <a:t>frais </a:t>
            </a:r>
            <a:r>
              <a:rPr sz="2400" spc="-110" dirty="0">
                <a:latin typeface="Arial"/>
                <a:cs typeface="Arial"/>
              </a:rPr>
              <a:t>de </a:t>
            </a:r>
            <a:r>
              <a:rPr sz="2400" spc="-50" dirty="0">
                <a:latin typeface="Arial"/>
                <a:cs typeface="Arial"/>
              </a:rPr>
              <a:t>publicité, </a:t>
            </a:r>
            <a:r>
              <a:rPr sz="2400" spc="-65" dirty="0">
                <a:latin typeface="Arial"/>
                <a:cs typeface="Arial"/>
              </a:rPr>
              <a:t>le</a:t>
            </a:r>
            <a:r>
              <a:rPr sz="2400" spc="-26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01/04/N.  </a:t>
            </a:r>
            <a:r>
              <a:rPr sz="2400" spc="-105" dirty="0">
                <a:latin typeface="Arial"/>
                <a:cs typeface="Arial"/>
              </a:rPr>
              <a:t>Affichage </a:t>
            </a:r>
            <a:r>
              <a:rPr sz="2400" spc="-25" dirty="0">
                <a:latin typeface="Arial"/>
                <a:cs typeface="Arial"/>
              </a:rPr>
              <a:t>: </a:t>
            </a:r>
            <a:r>
              <a:rPr sz="2400" spc="-125" dirty="0">
                <a:latin typeface="Arial"/>
                <a:cs typeface="Arial"/>
              </a:rPr>
              <a:t>35 000 </a:t>
            </a:r>
            <a:r>
              <a:rPr sz="2400" spc="-170" dirty="0">
                <a:latin typeface="Arial"/>
                <a:cs typeface="Arial"/>
              </a:rPr>
              <a:t>Dh </a:t>
            </a:r>
            <a:r>
              <a:rPr sz="2400" spc="-270" dirty="0">
                <a:latin typeface="Arial"/>
                <a:cs typeface="Arial"/>
              </a:rPr>
              <a:t>HT </a:t>
            </a:r>
            <a:r>
              <a:rPr sz="2400" spc="-75" dirty="0">
                <a:latin typeface="Arial"/>
                <a:cs typeface="Arial"/>
              </a:rPr>
              <a:t>( </a:t>
            </a:r>
            <a:r>
              <a:rPr sz="2400" spc="-295" dirty="0">
                <a:latin typeface="Arial"/>
                <a:cs typeface="Arial"/>
              </a:rPr>
              <a:t>TVA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185" dirty="0">
                <a:latin typeface="Arial"/>
                <a:cs typeface="Arial"/>
              </a:rPr>
              <a:t>20%)</a:t>
            </a:r>
            <a:endParaRPr sz="2400">
              <a:latin typeface="Arial"/>
              <a:cs typeface="Arial"/>
            </a:endParaRPr>
          </a:p>
          <a:p>
            <a:pPr marL="12700" marR="3631565">
              <a:lnSpc>
                <a:spcPct val="120000"/>
              </a:lnSpc>
            </a:pPr>
            <a:r>
              <a:rPr sz="2400" spc="-105" dirty="0">
                <a:latin typeface="Arial"/>
                <a:cs typeface="Arial"/>
              </a:rPr>
              <a:t>Honoraires </a:t>
            </a:r>
            <a:r>
              <a:rPr sz="2400" spc="-25" dirty="0">
                <a:latin typeface="Arial"/>
                <a:cs typeface="Arial"/>
              </a:rPr>
              <a:t>: </a:t>
            </a:r>
            <a:r>
              <a:rPr sz="2400" spc="-120" dirty="0">
                <a:latin typeface="Arial"/>
                <a:cs typeface="Arial"/>
              </a:rPr>
              <a:t>7 </a:t>
            </a:r>
            <a:r>
              <a:rPr sz="2400" spc="-125" dirty="0">
                <a:latin typeface="Arial"/>
                <a:cs typeface="Arial"/>
              </a:rPr>
              <a:t>000 </a:t>
            </a:r>
            <a:r>
              <a:rPr sz="2400" spc="-170" dirty="0">
                <a:latin typeface="Arial"/>
                <a:cs typeface="Arial"/>
              </a:rPr>
              <a:t>Dh </a:t>
            </a:r>
            <a:r>
              <a:rPr sz="2400" spc="-270" dirty="0">
                <a:latin typeface="Arial"/>
                <a:cs typeface="Arial"/>
              </a:rPr>
              <a:t>HT </a:t>
            </a:r>
            <a:r>
              <a:rPr sz="2400" spc="-75" dirty="0">
                <a:latin typeface="Arial"/>
                <a:cs typeface="Arial"/>
              </a:rPr>
              <a:t>( </a:t>
            </a:r>
            <a:r>
              <a:rPr sz="2400" spc="-295" dirty="0">
                <a:latin typeface="Arial"/>
                <a:cs typeface="Arial"/>
              </a:rPr>
              <a:t>TVA </a:t>
            </a:r>
            <a:r>
              <a:rPr sz="2400" spc="-185" dirty="0">
                <a:latin typeface="Arial"/>
                <a:cs typeface="Arial"/>
              </a:rPr>
              <a:t>20%)  </a:t>
            </a:r>
            <a:r>
              <a:rPr sz="2400" spc="-235" dirty="0">
                <a:latin typeface="Arial"/>
                <a:cs typeface="Arial"/>
              </a:rPr>
              <a:t>Payé </a:t>
            </a:r>
            <a:r>
              <a:rPr sz="2400" spc="-80" dirty="0">
                <a:latin typeface="Arial"/>
                <a:cs typeface="Arial"/>
              </a:rPr>
              <a:t>par </a:t>
            </a:r>
            <a:r>
              <a:rPr sz="2400" spc="-120" dirty="0">
                <a:latin typeface="Arial"/>
                <a:cs typeface="Arial"/>
              </a:rPr>
              <a:t>chèque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bancaire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Travail </a:t>
            </a:r>
            <a:r>
              <a:rPr sz="2400" b="1" u="heavy" spc="-1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à</a:t>
            </a:r>
            <a:r>
              <a:rPr sz="2400" b="1" u="heavy" spc="-1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faire: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b="1" spc="-125" dirty="0">
                <a:latin typeface="Arial"/>
                <a:cs typeface="Arial"/>
              </a:rPr>
              <a:t>Retraiter </a:t>
            </a:r>
            <a:r>
              <a:rPr sz="2400" b="1" spc="-105" dirty="0">
                <a:latin typeface="Arial"/>
                <a:cs typeface="Arial"/>
              </a:rPr>
              <a:t>le </a:t>
            </a:r>
            <a:r>
              <a:rPr sz="2400" b="1" spc="-140" dirty="0">
                <a:latin typeface="Arial"/>
                <a:cs typeface="Arial"/>
              </a:rPr>
              <a:t>bilan </a:t>
            </a:r>
            <a:r>
              <a:rPr sz="2400" b="1" spc="-55" dirty="0">
                <a:latin typeface="Arial"/>
                <a:cs typeface="Arial"/>
              </a:rPr>
              <a:t>et </a:t>
            </a:r>
            <a:r>
              <a:rPr sz="2400" b="1" spc="-105" dirty="0">
                <a:latin typeface="Arial"/>
                <a:cs typeface="Arial"/>
              </a:rPr>
              <a:t>le </a:t>
            </a:r>
            <a:r>
              <a:rPr sz="2400" b="1" spc="-420" dirty="0">
                <a:latin typeface="Arial"/>
                <a:cs typeface="Arial"/>
              </a:rPr>
              <a:t>CPC </a:t>
            </a:r>
            <a:r>
              <a:rPr sz="2400" b="1" spc="-165" dirty="0">
                <a:latin typeface="Arial"/>
                <a:cs typeface="Arial"/>
              </a:rPr>
              <a:t>au</a:t>
            </a:r>
            <a:r>
              <a:rPr sz="2400" b="1" spc="-22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31/12/N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D6C4FF-2743-19B4-CFD4-214A6B04B97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87</a:t>
            </a:fld>
            <a:endParaRPr lang="fr-FR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908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901" y="537463"/>
            <a:ext cx="774128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85" dirty="0">
                <a:latin typeface="Arial"/>
                <a:cs typeface="Arial"/>
              </a:rPr>
              <a:t>Traitement </a:t>
            </a:r>
            <a:r>
              <a:rPr sz="3200" spc="-305" dirty="0">
                <a:latin typeface="Arial"/>
                <a:cs typeface="Arial"/>
              </a:rPr>
              <a:t>des </a:t>
            </a:r>
            <a:r>
              <a:rPr sz="3200" spc="-210" dirty="0">
                <a:latin typeface="Arial"/>
                <a:cs typeface="Arial"/>
              </a:rPr>
              <a:t>immobilisations </a:t>
            </a:r>
            <a:r>
              <a:rPr sz="3200" spc="-204" dirty="0">
                <a:latin typeface="Arial"/>
                <a:cs typeface="Arial"/>
              </a:rPr>
              <a:t>en </a:t>
            </a:r>
            <a:r>
              <a:rPr sz="3200" spc="-235" dirty="0">
                <a:latin typeface="Arial"/>
                <a:cs typeface="Arial"/>
              </a:rPr>
              <a:t>non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190" dirty="0">
                <a:latin typeface="Arial"/>
                <a:cs typeface="Arial"/>
              </a:rPr>
              <a:t>valeur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4440" y="1579879"/>
            <a:ext cx="810133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260" dirty="0">
                <a:latin typeface="Arial"/>
                <a:cs typeface="Arial"/>
              </a:rPr>
              <a:t>En </a:t>
            </a:r>
            <a:r>
              <a:rPr sz="2000" b="1" spc="-125" dirty="0">
                <a:latin typeface="Arial"/>
                <a:cs typeface="Arial"/>
              </a:rPr>
              <a:t>plan </a:t>
            </a:r>
            <a:r>
              <a:rPr sz="2000" b="1" spc="-135" dirty="0">
                <a:latin typeface="Arial"/>
                <a:cs typeface="Arial"/>
              </a:rPr>
              <a:t>comptable marocain, </a:t>
            </a:r>
            <a:r>
              <a:rPr sz="2000" b="1" spc="-165" dirty="0">
                <a:latin typeface="Arial"/>
                <a:cs typeface="Arial"/>
              </a:rPr>
              <a:t>les </a:t>
            </a:r>
            <a:r>
              <a:rPr sz="2000" b="1" spc="-135" dirty="0">
                <a:latin typeface="Arial"/>
                <a:cs typeface="Arial"/>
              </a:rPr>
              <a:t>frais </a:t>
            </a:r>
            <a:r>
              <a:rPr sz="2000" b="1" spc="-114" dirty="0">
                <a:latin typeface="Arial"/>
                <a:cs typeface="Arial"/>
              </a:rPr>
              <a:t>préliminaires, </a:t>
            </a:r>
            <a:r>
              <a:rPr sz="2000" b="1" spc="-165" dirty="0">
                <a:latin typeface="Arial"/>
                <a:cs typeface="Arial"/>
              </a:rPr>
              <a:t>les </a:t>
            </a:r>
            <a:r>
              <a:rPr sz="2000" b="1" spc="-200" dirty="0">
                <a:latin typeface="Arial"/>
                <a:cs typeface="Arial"/>
              </a:rPr>
              <a:t>charges </a:t>
            </a:r>
            <a:r>
              <a:rPr sz="2000" b="1" spc="-125" dirty="0">
                <a:latin typeface="Arial"/>
                <a:cs typeface="Arial"/>
              </a:rPr>
              <a:t>à </a:t>
            </a:r>
            <a:r>
              <a:rPr sz="2000" b="1" spc="-85" dirty="0">
                <a:latin typeface="Arial"/>
                <a:cs typeface="Arial"/>
              </a:rPr>
              <a:t>répartir </a:t>
            </a:r>
            <a:r>
              <a:rPr sz="2000" b="1" spc="-175" dirty="0">
                <a:latin typeface="Arial"/>
                <a:cs typeface="Arial"/>
              </a:rPr>
              <a:t>sur  </a:t>
            </a:r>
            <a:r>
              <a:rPr sz="2000" b="1" spc="-160" dirty="0">
                <a:latin typeface="Arial"/>
                <a:cs typeface="Arial"/>
              </a:rPr>
              <a:t>plusieurs </a:t>
            </a:r>
            <a:r>
              <a:rPr sz="2000" b="1" spc="-185" dirty="0">
                <a:latin typeface="Arial"/>
                <a:cs typeface="Arial"/>
              </a:rPr>
              <a:t>exercices </a:t>
            </a:r>
            <a:r>
              <a:rPr sz="2000" b="1" spc="-150" dirty="0">
                <a:latin typeface="Arial"/>
                <a:cs typeface="Arial"/>
              </a:rPr>
              <a:t>sont enregistrés </a:t>
            </a:r>
            <a:r>
              <a:rPr sz="2000" b="1" spc="-130" dirty="0">
                <a:latin typeface="Arial"/>
                <a:cs typeface="Arial"/>
              </a:rPr>
              <a:t>en </a:t>
            </a:r>
            <a:r>
              <a:rPr sz="2000" b="1" spc="-135" dirty="0">
                <a:latin typeface="Arial"/>
                <a:cs typeface="Arial"/>
              </a:rPr>
              <a:t>immobilisations </a:t>
            </a:r>
            <a:r>
              <a:rPr sz="2000" b="1" spc="-130" dirty="0">
                <a:latin typeface="Arial"/>
                <a:cs typeface="Arial"/>
              </a:rPr>
              <a:t>en </a:t>
            </a:r>
            <a:r>
              <a:rPr sz="2000" b="1" spc="-150" dirty="0">
                <a:latin typeface="Arial"/>
                <a:cs typeface="Arial"/>
              </a:rPr>
              <a:t>non</a:t>
            </a:r>
            <a:r>
              <a:rPr sz="2000" b="1" spc="135" dirty="0">
                <a:latin typeface="Arial"/>
                <a:cs typeface="Arial"/>
              </a:rPr>
              <a:t> </a:t>
            </a:r>
            <a:r>
              <a:rPr sz="2000" b="1" spc="-135" dirty="0">
                <a:latin typeface="Arial"/>
                <a:cs typeface="Arial"/>
              </a:rPr>
              <a:t>valeur.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b="1" spc="-270" dirty="0">
                <a:solidFill>
                  <a:srgbClr val="FF0000"/>
                </a:solidFill>
                <a:latin typeface="Arial"/>
                <a:cs typeface="Arial"/>
              </a:rPr>
              <a:t>Les </a:t>
            </a:r>
            <a:r>
              <a:rPr sz="2000" b="1" spc="-160" dirty="0">
                <a:solidFill>
                  <a:srgbClr val="FF0000"/>
                </a:solidFill>
                <a:latin typeface="Arial"/>
                <a:cs typeface="Arial"/>
              </a:rPr>
              <a:t>normes </a:t>
            </a:r>
            <a:r>
              <a:rPr sz="2000" b="1" spc="-265" dirty="0">
                <a:solidFill>
                  <a:srgbClr val="FF0000"/>
                </a:solidFill>
                <a:latin typeface="Arial"/>
                <a:cs typeface="Arial"/>
              </a:rPr>
              <a:t>IFRS </a:t>
            </a:r>
            <a:r>
              <a:rPr sz="2000" b="1" spc="-165" dirty="0">
                <a:solidFill>
                  <a:srgbClr val="FF0000"/>
                </a:solidFill>
                <a:latin typeface="Arial"/>
                <a:cs typeface="Arial"/>
              </a:rPr>
              <a:t>les </a:t>
            </a:r>
            <a:r>
              <a:rPr sz="2000" b="1" spc="-145" dirty="0">
                <a:solidFill>
                  <a:srgbClr val="FF0000"/>
                </a:solidFill>
                <a:latin typeface="Arial"/>
                <a:cs typeface="Arial"/>
              </a:rPr>
              <a:t>considèrent </a:t>
            </a:r>
            <a:r>
              <a:rPr sz="2000" b="1" spc="-170" dirty="0">
                <a:solidFill>
                  <a:srgbClr val="FF0000"/>
                </a:solidFill>
                <a:latin typeface="Arial"/>
                <a:cs typeface="Arial"/>
              </a:rPr>
              <a:t>comme </a:t>
            </a:r>
            <a:r>
              <a:rPr sz="2000" b="1" spc="-190" dirty="0">
                <a:solidFill>
                  <a:srgbClr val="FF0000"/>
                </a:solidFill>
                <a:latin typeface="Arial"/>
                <a:cs typeface="Arial"/>
              </a:rPr>
              <a:t>des</a:t>
            </a:r>
            <a:r>
              <a:rPr sz="2000" b="1" spc="-2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75" dirty="0">
                <a:solidFill>
                  <a:srgbClr val="FF0000"/>
                </a:solidFill>
                <a:latin typeface="Arial"/>
                <a:cs typeface="Arial"/>
              </a:rPr>
              <a:t>charges.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762890" y="3288792"/>
            <a:ext cx="4811395" cy="882650"/>
            <a:chOff x="2762890" y="3288792"/>
            <a:chExt cx="4811395" cy="882650"/>
          </a:xfrm>
        </p:grpSpPr>
        <p:sp>
          <p:nvSpPr>
            <p:cNvPr id="6" name="object 6"/>
            <p:cNvSpPr/>
            <p:nvPr/>
          </p:nvSpPr>
          <p:spPr>
            <a:xfrm>
              <a:off x="2775082" y="3300984"/>
              <a:ext cx="4787265" cy="477520"/>
            </a:xfrm>
            <a:custGeom>
              <a:avLst/>
              <a:gdLst/>
              <a:ahLst/>
              <a:cxnLst/>
              <a:rect l="l" t="t" r="r" b="b"/>
              <a:pathLst>
                <a:path w="4787265" h="477520">
                  <a:moveTo>
                    <a:pt x="4786884" y="428244"/>
                  </a:moveTo>
                  <a:lnTo>
                    <a:pt x="4785701" y="414666"/>
                  </a:lnTo>
                  <a:lnTo>
                    <a:pt x="4782176" y="401192"/>
                  </a:lnTo>
                  <a:lnTo>
                    <a:pt x="4757896" y="361460"/>
                  </a:lnTo>
                  <a:lnTo>
                    <a:pt x="4713795" y="322895"/>
                  </a:lnTo>
                  <a:lnTo>
                    <a:pt x="4673850" y="297917"/>
                  </a:lnTo>
                  <a:lnTo>
                    <a:pt x="4625794" y="273584"/>
                  </a:lnTo>
                  <a:lnTo>
                    <a:pt x="4569909" y="249946"/>
                  </a:lnTo>
                  <a:lnTo>
                    <a:pt x="4506473" y="227053"/>
                  </a:lnTo>
                  <a:lnTo>
                    <a:pt x="4435768" y="204957"/>
                  </a:lnTo>
                  <a:lnTo>
                    <a:pt x="4397776" y="194223"/>
                  </a:lnTo>
                  <a:lnTo>
                    <a:pt x="4358072" y="183706"/>
                  </a:lnTo>
                  <a:lnTo>
                    <a:pt x="4316691" y="173414"/>
                  </a:lnTo>
                  <a:lnTo>
                    <a:pt x="4273666" y="163353"/>
                  </a:lnTo>
                  <a:lnTo>
                    <a:pt x="4229035" y="153528"/>
                  </a:lnTo>
                  <a:lnTo>
                    <a:pt x="4182830" y="143947"/>
                  </a:lnTo>
                  <a:lnTo>
                    <a:pt x="4135088" y="134615"/>
                  </a:lnTo>
                  <a:lnTo>
                    <a:pt x="4085844" y="125539"/>
                  </a:lnTo>
                  <a:lnTo>
                    <a:pt x="4035131" y="116725"/>
                  </a:lnTo>
                  <a:lnTo>
                    <a:pt x="3982986" y="108179"/>
                  </a:lnTo>
                  <a:lnTo>
                    <a:pt x="3929444" y="99908"/>
                  </a:lnTo>
                  <a:lnTo>
                    <a:pt x="3874539" y="91918"/>
                  </a:lnTo>
                  <a:lnTo>
                    <a:pt x="3818306" y="84216"/>
                  </a:lnTo>
                  <a:lnTo>
                    <a:pt x="3760780" y="76806"/>
                  </a:lnTo>
                  <a:lnTo>
                    <a:pt x="3701997" y="69697"/>
                  </a:lnTo>
                  <a:lnTo>
                    <a:pt x="3641991" y="62894"/>
                  </a:lnTo>
                  <a:lnTo>
                    <a:pt x="3580797" y="56404"/>
                  </a:lnTo>
                  <a:lnTo>
                    <a:pt x="3518450" y="50233"/>
                  </a:lnTo>
                  <a:lnTo>
                    <a:pt x="3454986" y="44386"/>
                  </a:lnTo>
                  <a:lnTo>
                    <a:pt x="3390439" y="38871"/>
                  </a:lnTo>
                  <a:lnTo>
                    <a:pt x="3324844" y="33694"/>
                  </a:lnTo>
                  <a:lnTo>
                    <a:pt x="3258236" y="28861"/>
                  </a:lnTo>
                  <a:lnTo>
                    <a:pt x="3190650" y="24379"/>
                  </a:lnTo>
                  <a:lnTo>
                    <a:pt x="3122122" y="20253"/>
                  </a:lnTo>
                  <a:lnTo>
                    <a:pt x="3052686" y="16490"/>
                  </a:lnTo>
                  <a:lnTo>
                    <a:pt x="2982377" y="13096"/>
                  </a:lnTo>
                  <a:lnTo>
                    <a:pt x="2911230" y="10078"/>
                  </a:lnTo>
                  <a:lnTo>
                    <a:pt x="2839280" y="7442"/>
                  </a:lnTo>
                  <a:lnTo>
                    <a:pt x="2766562" y="5194"/>
                  </a:lnTo>
                  <a:lnTo>
                    <a:pt x="2693112" y="3341"/>
                  </a:lnTo>
                  <a:lnTo>
                    <a:pt x="2618963" y="1889"/>
                  </a:lnTo>
                  <a:lnTo>
                    <a:pt x="2544151" y="843"/>
                  </a:lnTo>
                  <a:lnTo>
                    <a:pt x="2468712" y="211"/>
                  </a:lnTo>
                  <a:lnTo>
                    <a:pt x="2392680" y="0"/>
                  </a:lnTo>
                  <a:lnTo>
                    <a:pt x="2316733" y="211"/>
                  </a:lnTo>
                  <a:lnTo>
                    <a:pt x="2241377" y="843"/>
                  </a:lnTo>
                  <a:lnTo>
                    <a:pt x="2166645" y="1889"/>
                  </a:lnTo>
                  <a:lnTo>
                    <a:pt x="2092573" y="3341"/>
                  </a:lnTo>
                  <a:lnTo>
                    <a:pt x="2019196" y="5194"/>
                  </a:lnTo>
                  <a:lnTo>
                    <a:pt x="1946548" y="7442"/>
                  </a:lnTo>
                  <a:lnTo>
                    <a:pt x="1874666" y="10078"/>
                  </a:lnTo>
                  <a:lnTo>
                    <a:pt x="1803583" y="13096"/>
                  </a:lnTo>
                  <a:lnTo>
                    <a:pt x="1733336" y="16490"/>
                  </a:lnTo>
                  <a:lnTo>
                    <a:pt x="1663958" y="20253"/>
                  </a:lnTo>
                  <a:lnTo>
                    <a:pt x="1595486" y="24379"/>
                  </a:lnTo>
                  <a:lnTo>
                    <a:pt x="1527953" y="28861"/>
                  </a:lnTo>
                  <a:lnTo>
                    <a:pt x="1461396" y="33694"/>
                  </a:lnTo>
                  <a:lnTo>
                    <a:pt x="1395850" y="38871"/>
                  </a:lnTo>
                  <a:lnTo>
                    <a:pt x="1331348" y="44386"/>
                  </a:lnTo>
                  <a:lnTo>
                    <a:pt x="1267927" y="50233"/>
                  </a:lnTo>
                  <a:lnTo>
                    <a:pt x="1205622" y="56404"/>
                  </a:lnTo>
                  <a:lnTo>
                    <a:pt x="1144467" y="62894"/>
                  </a:lnTo>
                  <a:lnTo>
                    <a:pt x="1084497" y="69697"/>
                  </a:lnTo>
                  <a:lnTo>
                    <a:pt x="1025748" y="76806"/>
                  </a:lnTo>
                  <a:lnTo>
                    <a:pt x="968255" y="84216"/>
                  </a:lnTo>
                  <a:lnTo>
                    <a:pt x="912052" y="91918"/>
                  </a:lnTo>
                  <a:lnTo>
                    <a:pt x="857175" y="99908"/>
                  </a:lnTo>
                  <a:lnTo>
                    <a:pt x="803659" y="108179"/>
                  </a:lnTo>
                  <a:lnTo>
                    <a:pt x="751538" y="116725"/>
                  </a:lnTo>
                  <a:lnTo>
                    <a:pt x="700849" y="125539"/>
                  </a:lnTo>
                  <a:lnTo>
                    <a:pt x="651626" y="134615"/>
                  </a:lnTo>
                  <a:lnTo>
                    <a:pt x="603903" y="143947"/>
                  </a:lnTo>
                  <a:lnTo>
                    <a:pt x="557717" y="153528"/>
                  </a:lnTo>
                  <a:lnTo>
                    <a:pt x="513101" y="163353"/>
                  </a:lnTo>
                  <a:lnTo>
                    <a:pt x="470092" y="173414"/>
                  </a:lnTo>
                  <a:lnTo>
                    <a:pt x="428724" y="183706"/>
                  </a:lnTo>
                  <a:lnTo>
                    <a:pt x="389033" y="194223"/>
                  </a:lnTo>
                  <a:lnTo>
                    <a:pt x="351052" y="204957"/>
                  </a:lnTo>
                  <a:lnTo>
                    <a:pt x="280366" y="227053"/>
                  </a:lnTo>
                  <a:lnTo>
                    <a:pt x="216945" y="249946"/>
                  </a:lnTo>
                  <a:lnTo>
                    <a:pt x="161070" y="273584"/>
                  </a:lnTo>
                  <a:lnTo>
                    <a:pt x="113023" y="297917"/>
                  </a:lnTo>
                  <a:lnTo>
                    <a:pt x="73082" y="322895"/>
                  </a:lnTo>
                  <a:lnTo>
                    <a:pt x="41529" y="348467"/>
                  </a:lnTo>
                  <a:lnTo>
                    <a:pt x="10540" y="387829"/>
                  </a:lnTo>
                  <a:lnTo>
                    <a:pt x="0" y="428244"/>
                  </a:lnTo>
                  <a:lnTo>
                    <a:pt x="1182" y="441906"/>
                  </a:lnTo>
                  <a:lnTo>
                    <a:pt x="4707" y="455458"/>
                  </a:lnTo>
                  <a:lnTo>
                    <a:pt x="10540" y="468892"/>
                  </a:lnTo>
                  <a:lnTo>
                    <a:pt x="15483" y="477012"/>
                  </a:lnTo>
                  <a:lnTo>
                    <a:pt x="4771399" y="477012"/>
                  </a:lnTo>
                  <a:lnTo>
                    <a:pt x="4776343" y="468892"/>
                  </a:lnTo>
                  <a:lnTo>
                    <a:pt x="4782176" y="455458"/>
                  </a:lnTo>
                  <a:lnTo>
                    <a:pt x="4785701" y="441906"/>
                  </a:lnTo>
                  <a:lnTo>
                    <a:pt x="4786884" y="428244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62890" y="3288792"/>
              <a:ext cx="4811395" cy="489584"/>
            </a:xfrm>
            <a:custGeom>
              <a:avLst/>
              <a:gdLst/>
              <a:ahLst/>
              <a:cxnLst/>
              <a:rect l="l" t="t" r="r" b="b"/>
              <a:pathLst>
                <a:path w="4811395" h="489585">
                  <a:moveTo>
                    <a:pt x="4809744" y="454152"/>
                  </a:moveTo>
                  <a:lnTo>
                    <a:pt x="4809744" y="426720"/>
                  </a:lnTo>
                  <a:lnTo>
                    <a:pt x="4806696" y="414528"/>
                  </a:lnTo>
                  <a:lnTo>
                    <a:pt x="4802124" y="402336"/>
                  </a:lnTo>
                  <a:lnTo>
                    <a:pt x="4797552" y="391668"/>
                  </a:lnTo>
                  <a:lnTo>
                    <a:pt x="4797552" y="390144"/>
                  </a:lnTo>
                  <a:lnTo>
                    <a:pt x="4796028" y="390144"/>
                  </a:lnTo>
                  <a:lnTo>
                    <a:pt x="4780788" y="368808"/>
                  </a:lnTo>
                  <a:lnTo>
                    <a:pt x="4780788" y="367284"/>
                  </a:lnTo>
                  <a:lnTo>
                    <a:pt x="4779264" y="367284"/>
                  </a:lnTo>
                  <a:lnTo>
                    <a:pt x="4730496" y="323088"/>
                  </a:lnTo>
                  <a:lnTo>
                    <a:pt x="4696968" y="301752"/>
                  </a:lnTo>
                  <a:lnTo>
                    <a:pt x="4658868" y="281940"/>
                  </a:lnTo>
                  <a:lnTo>
                    <a:pt x="4614672" y="262128"/>
                  </a:lnTo>
                  <a:lnTo>
                    <a:pt x="4567428" y="242316"/>
                  </a:lnTo>
                  <a:lnTo>
                    <a:pt x="4514088" y="224028"/>
                  </a:lnTo>
                  <a:lnTo>
                    <a:pt x="4456176" y="205740"/>
                  </a:lnTo>
                  <a:lnTo>
                    <a:pt x="4392168" y="188976"/>
                  </a:lnTo>
                  <a:lnTo>
                    <a:pt x="4326636" y="172212"/>
                  </a:lnTo>
                  <a:lnTo>
                    <a:pt x="4255008" y="155448"/>
                  </a:lnTo>
                  <a:lnTo>
                    <a:pt x="4178808" y="140208"/>
                  </a:lnTo>
                  <a:lnTo>
                    <a:pt x="4099560" y="124968"/>
                  </a:lnTo>
                  <a:lnTo>
                    <a:pt x="4015740" y="111252"/>
                  </a:lnTo>
                  <a:lnTo>
                    <a:pt x="3928872" y="97536"/>
                  </a:lnTo>
                  <a:lnTo>
                    <a:pt x="3838956" y="85344"/>
                  </a:lnTo>
                  <a:lnTo>
                    <a:pt x="3744468" y="73152"/>
                  </a:lnTo>
                  <a:lnTo>
                    <a:pt x="3646932" y="60960"/>
                  </a:lnTo>
                  <a:lnTo>
                    <a:pt x="3547872" y="51816"/>
                  </a:lnTo>
                  <a:lnTo>
                    <a:pt x="3444240" y="41148"/>
                  </a:lnTo>
                  <a:lnTo>
                    <a:pt x="3336036" y="33420"/>
                  </a:lnTo>
                  <a:lnTo>
                    <a:pt x="3227832" y="25803"/>
                  </a:lnTo>
                  <a:lnTo>
                    <a:pt x="3118104" y="18288"/>
                  </a:lnTo>
                  <a:lnTo>
                    <a:pt x="3003804" y="13716"/>
                  </a:lnTo>
                  <a:lnTo>
                    <a:pt x="2887980" y="7620"/>
                  </a:lnTo>
                  <a:lnTo>
                    <a:pt x="2770632" y="4572"/>
                  </a:lnTo>
                  <a:lnTo>
                    <a:pt x="2650236" y="1524"/>
                  </a:lnTo>
                  <a:lnTo>
                    <a:pt x="2528316" y="0"/>
                  </a:lnTo>
                  <a:lnTo>
                    <a:pt x="2281428" y="0"/>
                  </a:lnTo>
                  <a:lnTo>
                    <a:pt x="2161032" y="1524"/>
                  </a:lnTo>
                  <a:lnTo>
                    <a:pt x="2040636" y="4572"/>
                  </a:lnTo>
                  <a:lnTo>
                    <a:pt x="1921764" y="7620"/>
                  </a:lnTo>
                  <a:lnTo>
                    <a:pt x="1805940" y="13716"/>
                  </a:lnTo>
                  <a:lnTo>
                    <a:pt x="1693164" y="18288"/>
                  </a:lnTo>
                  <a:lnTo>
                    <a:pt x="1581912" y="25908"/>
                  </a:lnTo>
                  <a:lnTo>
                    <a:pt x="1472184" y="33528"/>
                  </a:lnTo>
                  <a:lnTo>
                    <a:pt x="1367028" y="41148"/>
                  </a:lnTo>
                  <a:lnTo>
                    <a:pt x="1263396" y="51816"/>
                  </a:lnTo>
                  <a:lnTo>
                    <a:pt x="1162812" y="60960"/>
                  </a:lnTo>
                  <a:lnTo>
                    <a:pt x="1065276" y="73152"/>
                  </a:lnTo>
                  <a:lnTo>
                    <a:pt x="972312" y="85344"/>
                  </a:lnTo>
                  <a:lnTo>
                    <a:pt x="880872" y="97536"/>
                  </a:lnTo>
                  <a:lnTo>
                    <a:pt x="794004" y="111252"/>
                  </a:lnTo>
                  <a:lnTo>
                    <a:pt x="710184" y="124968"/>
                  </a:lnTo>
                  <a:lnTo>
                    <a:pt x="630936" y="140208"/>
                  </a:lnTo>
                  <a:lnTo>
                    <a:pt x="556260" y="155448"/>
                  </a:lnTo>
                  <a:lnTo>
                    <a:pt x="484632" y="172212"/>
                  </a:lnTo>
                  <a:lnTo>
                    <a:pt x="417576" y="188976"/>
                  </a:lnTo>
                  <a:lnTo>
                    <a:pt x="355092" y="205740"/>
                  </a:lnTo>
                  <a:lnTo>
                    <a:pt x="297180" y="224028"/>
                  </a:lnTo>
                  <a:lnTo>
                    <a:pt x="243840" y="243840"/>
                  </a:lnTo>
                  <a:lnTo>
                    <a:pt x="195072" y="262128"/>
                  </a:lnTo>
                  <a:lnTo>
                    <a:pt x="150876" y="281940"/>
                  </a:lnTo>
                  <a:lnTo>
                    <a:pt x="112776" y="303276"/>
                  </a:lnTo>
                  <a:lnTo>
                    <a:pt x="79248" y="323088"/>
                  </a:lnTo>
                  <a:lnTo>
                    <a:pt x="28956" y="368808"/>
                  </a:lnTo>
                  <a:lnTo>
                    <a:pt x="13716" y="390144"/>
                  </a:lnTo>
                  <a:lnTo>
                    <a:pt x="13716" y="391668"/>
                  </a:lnTo>
                  <a:lnTo>
                    <a:pt x="7620" y="403860"/>
                  </a:lnTo>
                  <a:lnTo>
                    <a:pt x="3048" y="416052"/>
                  </a:lnTo>
                  <a:lnTo>
                    <a:pt x="0" y="426720"/>
                  </a:lnTo>
                  <a:lnTo>
                    <a:pt x="0" y="454152"/>
                  </a:lnTo>
                  <a:lnTo>
                    <a:pt x="3048" y="466344"/>
                  </a:lnTo>
                  <a:lnTo>
                    <a:pt x="7620" y="480060"/>
                  </a:lnTo>
                  <a:lnTo>
                    <a:pt x="12845" y="489204"/>
                  </a:lnTo>
                  <a:lnTo>
                    <a:pt x="24384" y="489204"/>
                  </a:lnTo>
                  <a:lnTo>
                    <a:pt x="24384" y="440436"/>
                  </a:lnTo>
                  <a:lnTo>
                    <a:pt x="25908" y="431292"/>
                  </a:lnTo>
                  <a:lnTo>
                    <a:pt x="25908" y="432816"/>
                  </a:lnTo>
                  <a:lnTo>
                    <a:pt x="27432" y="420624"/>
                  </a:lnTo>
                  <a:lnTo>
                    <a:pt x="30480" y="411480"/>
                  </a:lnTo>
                  <a:lnTo>
                    <a:pt x="35052" y="404622"/>
                  </a:lnTo>
                  <a:lnTo>
                    <a:pt x="35052" y="403860"/>
                  </a:lnTo>
                  <a:lnTo>
                    <a:pt x="48768" y="384657"/>
                  </a:lnTo>
                  <a:lnTo>
                    <a:pt x="48768" y="384048"/>
                  </a:lnTo>
                  <a:lnTo>
                    <a:pt x="70104" y="362712"/>
                  </a:lnTo>
                  <a:lnTo>
                    <a:pt x="126492" y="324612"/>
                  </a:lnTo>
                  <a:lnTo>
                    <a:pt x="163068" y="304800"/>
                  </a:lnTo>
                  <a:lnTo>
                    <a:pt x="205740" y="284988"/>
                  </a:lnTo>
                  <a:lnTo>
                    <a:pt x="252984" y="266700"/>
                  </a:lnTo>
                  <a:lnTo>
                    <a:pt x="304800" y="248412"/>
                  </a:lnTo>
                  <a:lnTo>
                    <a:pt x="362712" y="230124"/>
                  </a:lnTo>
                  <a:lnTo>
                    <a:pt x="423672" y="213360"/>
                  </a:lnTo>
                  <a:lnTo>
                    <a:pt x="490728" y="196596"/>
                  </a:lnTo>
                  <a:lnTo>
                    <a:pt x="560832" y="179832"/>
                  </a:lnTo>
                  <a:lnTo>
                    <a:pt x="637032" y="164592"/>
                  </a:lnTo>
                  <a:lnTo>
                    <a:pt x="714756" y="150876"/>
                  </a:lnTo>
                  <a:lnTo>
                    <a:pt x="798576" y="135636"/>
                  </a:lnTo>
                  <a:lnTo>
                    <a:pt x="885444" y="121920"/>
                  </a:lnTo>
                  <a:lnTo>
                    <a:pt x="975360" y="109728"/>
                  </a:lnTo>
                  <a:lnTo>
                    <a:pt x="1068324" y="97536"/>
                  </a:lnTo>
                  <a:lnTo>
                    <a:pt x="1165860" y="86868"/>
                  </a:lnTo>
                  <a:lnTo>
                    <a:pt x="1266444" y="76200"/>
                  </a:lnTo>
                  <a:lnTo>
                    <a:pt x="1368552" y="67056"/>
                  </a:lnTo>
                  <a:lnTo>
                    <a:pt x="1475232" y="57912"/>
                  </a:lnTo>
                  <a:lnTo>
                    <a:pt x="1583436" y="50292"/>
                  </a:lnTo>
                  <a:lnTo>
                    <a:pt x="1694688" y="44196"/>
                  </a:lnTo>
                  <a:lnTo>
                    <a:pt x="1807464" y="38100"/>
                  </a:lnTo>
                  <a:lnTo>
                    <a:pt x="1923288" y="33528"/>
                  </a:lnTo>
                  <a:lnTo>
                    <a:pt x="2040636" y="30480"/>
                  </a:lnTo>
                  <a:lnTo>
                    <a:pt x="2161032" y="27432"/>
                  </a:lnTo>
                  <a:lnTo>
                    <a:pt x="2404872" y="24384"/>
                  </a:lnTo>
                  <a:lnTo>
                    <a:pt x="2650236" y="27432"/>
                  </a:lnTo>
                  <a:lnTo>
                    <a:pt x="2887980" y="33528"/>
                  </a:lnTo>
                  <a:lnTo>
                    <a:pt x="3002280" y="38100"/>
                  </a:lnTo>
                  <a:lnTo>
                    <a:pt x="3118104" y="44279"/>
                  </a:lnTo>
                  <a:lnTo>
                    <a:pt x="3227832" y="50292"/>
                  </a:lnTo>
                  <a:lnTo>
                    <a:pt x="3336036" y="57912"/>
                  </a:lnTo>
                  <a:lnTo>
                    <a:pt x="3441192" y="67056"/>
                  </a:lnTo>
                  <a:lnTo>
                    <a:pt x="3544824" y="76200"/>
                  </a:lnTo>
                  <a:lnTo>
                    <a:pt x="3645408" y="86868"/>
                  </a:lnTo>
                  <a:lnTo>
                    <a:pt x="3741420" y="97536"/>
                  </a:lnTo>
                  <a:lnTo>
                    <a:pt x="3835908" y="109728"/>
                  </a:lnTo>
                  <a:lnTo>
                    <a:pt x="3925824" y="121920"/>
                  </a:lnTo>
                  <a:lnTo>
                    <a:pt x="4012692" y="135636"/>
                  </a:lnTo>
                  <a:lnTo>
                    <a:pt x="4094988" y="150876"/>
                  </a:lnTo>
                  <a:lnTo>
                    <a:pt x="4174236" y="164592"/>
                  </a:lnTo>
                  <a:lnTo>
                    <a:pt x="4248912" y="181356"/>
                  </a:lnTo>
                  <a:lnTo>
                    <a:pt x="4320540" y="196596"/>
                  </a:lnTo>
                  <a:lnTo>
                    <a:pt x="4386072" y="213360"/>
                  </a:lnTo>
                  <a:lnTo>
                    <a:pt x="4448556" y="230124"/>
                  </a:lnTo>
                  <a:lnTo>
                    <a:pt x="4506468" y="248412"/>
                  </a:lnTo>
                  <a:lnTo>
                    <a:pt x="4558284" y="266700"/>
                  </a:lnTo>
                  <a:lnTo>
                    <a:pt x="4605528" y="286512"/>
                  </a:lnTo>
                  <a:lnTo>
                    <a:pt x="4648200" y="304800"/>
                  </a:lnTo>
                  <a:lnTo>
                    <a:pt x="4684776" y="324612"/>
                  </a:lnTo>
                  <a:lnTo>
                    <a:pt x="4742688" y="364236"/>
                  </a:lnTo>
                  <a:lnTo>
                    <a:pt x="4762500" y="384048"/>
                  </a:lnTo>
                  <a:lnTo>
                    <a:pt x="4762500" y="384657"/>
                  </a:lnTo>
                  <a:lnTo>
                    <a:pt x="4776216" y="403860"/>
                  </a:lnTo>
                  <a:lnTo>
                    <a:pt x="4776216" y="405003"/>
                  </a:lnTo>
                  <a:lnTo>
                    <a:pt x="4780788" y="413004"/>
                  </a:lnTo>
                  <a:lnTo>
                    <a:pt x="4783836" y="422148"/>
                  </a:lnTo>
                  <a:lnTo>
                    <a:pt x="4785360" y="432816"/>
                  </a:lnTo>
                  <a:lnTo>
                    <a:pt x="4785360" y="489204"/>
                  </a:lnTo>
                  <a:lnTo>
                    <a:pt x="4798313" y="489204"/>
                  </a:lnTo>
                  <a:lnTo>
                    <a:pt x="4803648" y="478536"/>
                  </a:lnTo>
                  <a:lnTo>
                    <a:pt x="4808220" y="464820"/>
                  </a:lnTo>
                  <a:lnTo>
                    <a:pt x="4809744" y="454152"/>
                  </a:lnTo>
                  <a:close/>
                </a:path>
                <a:path w="4811395" h="489585">
                  <a:moveTo>
                    <a:pt x="36576" y="478536"/>
                  </a:moveTo>
                  <a:lnTo>
                    <a:pt x="30480" y="467868"/>
                  </a:lnTo>
                  <a:lnTo>
                    <a:pt x="27432" y="458724"/>
                  </a:lnTo>
                  <a:lnTo>
                    <a:pt x="25908" y="449580"/>
                  </a:lnTo>
                  <a:lnTo>
                    <a:pt x="25908" y="451104"/>
                  </a:lnTo>
                  <a:lnTo>
                    <a:pt x="24384" y="440436"/>
                  </a:lnTo>
                  <a:lnTo>
                    <a:pt x="24384" y="489204"/>
                  </a:lnTo>
                  <a:lnTo>
                    <a:pt x="35052" y="489204"/>
                  </a:lnTo>
                  <a:lnTo>
                    <a:pt x="35052" y="477012"/>
                  </a:lnTo>
                  <a:lnTo>
                    <a:pt x="36576" y="478536"/>
                  </a:lnTo>
                  <a:close/>
                </a:path>
                <a:path w="4811395" h="489585">
                  <a:moveTo>
                    <a:pt x="36576" y="402336"/>
                  </a:moveTo>
                  <a:lnTo>
                    <a:pt x="35052" y="403860"/>
                  </a:lnTo>
                  <a:lnTo>
                    <a:pt x="35052" y="404622"/>
                  </a:lnTo>
                  <a:lnTo>
                    <a:pt x="36576" y="402336"/>
                  </a:lnTo>
                  <a:close/>
                </a:path>
                <a:path w="4811395" h="489585">
                  <a:moveTo>
                    <a:pt x="43760" y="489204"/>
                  </a:moveTo>
                  <a:lnTo>
                    <a:pt x="35052" y="477012"/>
                  </a:lnTo>
                  <a:lnTo>
                    <a:pt x="35052" y="489204"/>
                  </a:lnTo>
                  <a:lnTo>
                    <a:pt x="43760" y="489204"/>
                  </a:lnTo>
                  <a:close/>
                </a:path>
                <a:path w="4811395" h="489585">
                  <a:moveTo>
                    <a:pt x="50292" y="382524"/>
                  </a:moveTo>
                  <a:lnTo>
                    <a:pt x="48768" y="384048"/>
                  </a:lnTo>
                  <a:lnTo>
                    <a:pt x="48768" y="384657"/>
                  </a:lnTo>
                  <a:lnTo>
                    <a:pt x="50292" y="382524"/>
                  </a:lnTo>
                  <a:close/>
                </a:path>
                <a:path w="4811395" h="489585">
                  <a:moveTo>
                    <a:pt x="4762500" y="384657"/>
                  </a:moveTo>
                  <a:lnTo>
                    <a:pt x="4762500" y="384048"/>
                  </a:lnTo>
                  <a:lnTo>
                    <a:pt x="4760976" y="382524"/>
                  </a:lnTo>
                  <a:lnTo>
                    <a:pt x="4762500" y="384657"/>
                  </a:lnTo>
                  <a:close/>
                </a:path>
                <a:path w="4811395" h="489585">
                  <a:moveTo>
                    <a:pt x="4776216" y="489204"/>
                  </a:moveTo>
                  <a:lnTo>
                    <a:pt x="4776216" y="477012"/>
                  </a:lnTo>
                  <a:lnTo>
                    <a:pt x="4767507" y="489204"/>
                  </a:lnTo>
                  <a:lnTo>
                    <a:pt x="4776216" y="489204"/>
                  </a:lnTo>
                  <a:close/>
                </a:path>
                <a:path w="4811395" h="489585">
                  <a:moveTo>
                    <a:pt x="4776216" y="405003"/>
                  </a:moveTo>
                  <a:lnTo>
                    <a:pt x="4776216" y="403860"/>
                  </a:lnTo>
                  <a:lnTo>
                    <a:pt x="4774692" y="402336"/>
                  </a:lnTo>
                  <a:lnTo>
                    <a:pt x="4776216" y="405003"/>
                  </a:lnTo>
                  <a:close/>
                </a:path>
                <a:path w="4811395" h="489585">
                  <a:moveTo>
                    <a:pt x="4785360" y="489204"/>
                  </a:moveTo>
                  <a:lnTo>
                    <a:pt x="4785360" y="449580"/>
                  </a:lnTo>
                  <a:lnTo>
                    <a:pt x="4782312" y="460248"/>
                  </a:lnTo>
                  <a:lnTo>
                    <a:pt x="4779264" y="469392"/>
                  </a:lnTo>
                  <a:lnTo>
                    <a:pt x="4774692" y="478536"/>
                  </a:lnTo>
                  <a:lnTo>
                    <a:pt x="4776216" y="477012"/>
                  </a:lnTo>
                  <a:lnTo>
                    <a:pt x="4776216" y="489204"/>
                  </a:lnTo>
                  <a:lnTo>
                    <a:pt x="4785360" y="489204"/>
                  </a:lnTo>
                  <a:close/>
                </a:path>
                <a:path w="4811395" h="489585">
                  <a:moveTo>
                    <a:pt x="4811268" y="440436"/>
                  </a:moveTo>
                  <a:lnTo>
                    <a:pt x="4809744" y="428244"/>
                  </a:lnTo>
                  <a:lnTo>
                    <a:pt x="4809744" y="452628"/>
                  </a:lnTo>
                  <a:lnTo>
                    <a:pt x="4811268" y="440436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90565" y="3777996"/>
              <a:ext cx="4756150" cy="379730"/>
            </a:xfrm>
            <a:custGeom>
              <a:avLst/>
              <a:gdLst/>
              <a:ahLst/>
              <a:cxnLst/>
              <a:rect l="l" t="t" r="r" b="b"/>
              <a:pathLst>
                <a:path w="4756150" h="379729">
                  <a:moveTo>
                    <a:pt x="4755916" y="0"/>
                  </a:moveTo>
                  <a:lnTo>
                    <a:pt x="0" y="0"/>
                  </a:lnTo>
                  <a:lnTo>
                    <a:pt x="3160" y="5191"/>
                  </a:lnTo>
                  <a:lnTo>
                    <a:pt x="13502" y="18373"/>
                  </a:lnTo>
                  <a:lnTo>
                    <a:pt x="57599" y="57083"/>
                  </a:lnTo>
                  <a:lnTo>
                    <a:pt x="97539" y="82131"/>
                  </a:lnTo>
                  <a:lnTo>
                    <a:pt x="145587" y="106515"/>
                  </a:lnTo>
                  <a:lnTo>
                    <a:pt x="201461" y="130186"/>
                  </a:lnTo>
                  <a:lnTo>
                    <a:pt x="264882" y="153096"/>
                  </a:lnTo>
                  <a:lnTo>
                    <a:pt x="335569" y="175195"/>
                  </a:lnTo>
                  <a:lnTo>
                    <a:pt x="373549" y="185925"/>
                  </a:lnTo>
                  <a:lnTo>
                    <a:pt x="413241" y="196434"/>
                  </a:lnTo>
                  <a:lnTo>
                    <a:pt x="454609" y="206716"/>
                  </a:lnTo>
                  <a:lnTo>
                    <a:pt x="497618" y="216765"/>
                  </a:lnTo>
                  <a:lnTo>
                    <a:pt x="542233" y="226575"/>
                  </a:lnTo>
                  <a:lnTo>
                    <a:pt x="588419" y="236139"/>
                  </a:lnTo>
                  <a:lnTo>
                    <a:pt x="636142" y="245452"/>
                  </a:lnTo>
                  <a:lnTo>
                    <a:pt x="685365" y="254507"/>
                  </a:lnTo>
                  <a:lnTo>
                    <a:pt x="736055" y="263298"/>
                  </a:lnTo>
                  <a:lnTo>
                    <a:pt x="788175" y="271820"/>
                  </a:lnTo>
                  <a:lnTo>
                    <a:pt x="841691" y="280065"/>
                  </a:lnTo>
                  <a:lnTo>
                    <a:pt x="896568" y="288029"/>
                  </a:lnTo>
                  <a:lnTo>
                    <a:pt x="952771" y="295704"/>
                  </a:lnTo>
                  <a:lnTo>
                    <a:pt x="1010264" y="303084"/>
                  </a:lnTo>
                  <a:lnTo>
                    <a:pt x="1069013" y="310165"/>
                  </a:lnTo>
                  <a:lnTo>
                    <a:pt x="1128983" y="316938"/>
                  </a:lnTo>
                  <a:lnTo>
                    <a:pt x="1190138" y="323400"/>
                  </a:lnTo>
                  <a:lnTo>
                    <a:pt x="1252444" y="329542"/>
                  </a:lnTo>
                  <a:lnTo>
                    <a:pt x="1315865" y="335359"/>
                  </a:lnTo>
                  <a:lnTo>
                    <a:pt x="1380366" y="340846"/>
                  </a:lnTo>
                  <a:lnTo>
                    <a:pt x="1445913" y="345995"/>
                  </a:lnTo>
                  <a:lnTo>
                    <a:pt x="1512470" y="350801"/>
                  </a:lnTo>
                  <a:lnTo>
                    <a:pt x="1580002" y="355257"/>
                  </a:lnTo>
                  <a:lnTo>
                    <a:pt x="1648474" y="359359"/>
                  </a:lnTo>
                  <a:lnTo>
                    <a:pt x="1717852" y="363098"/>
                  </a:lnTo>
                  <a:lnTo>
                    <a:pt x="1788100" y="366470"/>
                  </a:lnTo>
                  <a:lnTo>
                    <a:pt x="1859182" y="369468"/>
                  </a:lnTo>
                  <a:lnTo>
                    <a:pt x="1931065" y="372087"/>
                  </a:lnTo>
                  <a:lnTo>
                    <a:pt x="2003712" y="374319"/>
                  </a:lnTo>
                  <a:lnTo>
                    <a:pt x="2077089" y="376159"/>
                  </a:lnTo>
                  <a:lnTo>
                    <a:pt x="2151161" y="377600"/>
                  </a:lnTo>
                  <a:lnTo>
                    <a:pt x="2225893" y="378638"/>
                  </a:lnTo>
                  <a:lnTo>
                    <a:pt x="2301250" y="379265"/>
                  </a:lnTo>
                  <a:lnTo>
                    <a:pt x="2377196" y="379475"/>
                  </a:lnTo>
                  <a:lnTo>
                    <a:pt x="2453228" y="379265"/>
                  </a:lnTo>
                  <a:lnTo>
                    <a:pt x="2528668" y="378638"/>
                  </a:lnTo>
                  <a:lnTo>
                    <a:pt x="2603479" y="377600"/>
                  </a:lnTo>
                  <a:lnTo>
                    <a:pt x="2677628" y="376159"/>
                  </a:lnTo>
                  <a:lnTo>
                    <a:pt x="2751079" y="374319"/>
                  </a:lnTo>
                  <a:lnTo>
                    <a:pt x="2823796" y="372087"/>
                  </a:lnTo>
                  <a:lnTo>
                    <a:pt x="2895746" y="369468"/>
                  </a:lnTo>
                  <a:lnTo>
                    <a:pt x="2966893" y="366470"/>
                  </a:lnTo>
                  <a:lnTo>
                    <a:pt x="3037202" y="363098"/>
                  </a:lnTo>
                  <a:lnTo>
                    <a:pt x="3106638" y="359359"/>
                  </a:lnTo>
                  <a:lnTo>
                    <a:pt x="3175167" y="355257"/>
                  </a:lnTo>
                  <a:lnTo>
                    <a:pt x="3242752" y="350801"/>
                  </a:lnTo>
                  <a:lnTo>
                    <a:pt x="3309360" y="345995"/>
                  </a:lnTo>
                  <a:lnTo>
                    <a:pt x="3374955" y="340846"/>
                  </a:lnTo>
                  <a:lnTo>
                    <a:pt x="3439502" y="335359"/>
                  </a:lnTo>
                  <a:lnTo>
                    <a:pt x="3502967" y="329542"/>
                  </a:lnTo>
                  <a:lnTo>
                    <a:pt x="3565313" y="323400"/>
                  </a:lnTo>
                  <a:lnTo>
                    <a:pt x="3626507" y="316938"/>
                  </a:lnTo>
                  <a:lnTo>
                    <a:pt x="3686513" y="310165"/>
                  </a:lnTo>
                  <a:lnTo>
                    <a:pt x="3745296" y="303084"/>
                  </a:lnTo>
                  <a:lnTo>
                    <a:pt x="3802822" y="295704"/>
                  </a:lnTo>
                  <a:lnTo>
                    <a:pt x="3859055" y="288029"/>
                  </a:lnTo>
                  <a:lnTo>
                    <a:pt x="3913960" y="280065"/>
                  </a:lnTo>
                  <a:lnTo>
                    <a:pt x="3967503" y="271820"/>
                  </a:lnTo>
                  <a:lnTo>
                    <a:pt x="4019648" y="263298"/>
                  </a:lnTo>
                  <a:lnTo>
                    <a:pt x="4070360" y="254507"/>
                  </a:lnTo>
                  <a:lnTo>
                    <a:pt x="4119605" y="245452"/>
                  </a:lnTo>
                  <a:lnTo>
                    <a:pt x="4167347" y="236139"/>
                  </a:lnTo>
                  <a:lnTo>
                    <a:pt x="4213551" y="226575"/>
                  </a:lnTo>
                  <a:lnTo>
                    <a:pt x="4258183" y="216765"/>
                  </a:lnTo>
                  <a:lnTo>
                    <a:pt x="4301207" y="206716"/>
                  </a:lnTo>
                  <a:lnTo>
                    <a:pt x="4342589" y="196434"/>
                  </a:lnTo>
                  <a:lnTo>
                    <a:pt x="4382293" y="185925"/>
                  </a:lnTo>
                  <a:lnTo>
                    <a:pt x="4420284" y="175195"/>
                  </a:lnTo>
                  <a:lnTo>
                    <a:pt x="4490990" y="153096"/>
                  </a:lnTo>
                  <a:lnTo>
                    <a:pt x="4554425" y="130186"/>
                  </a:lnTo>
                  <a:lnTo>
                    <a:pt x="4610310" y="106515"/>
                  </a:lnTo>
                  <a:lnTo>
                    <a:pt x="4658366" y="82131"/>
                  </a:lnTo>
                  <a:lnTo>
                    <a:pt x="4698312" y="57083"/>
                  </a:lnTo>
                  <a:lnTo>
                    <a:pt x="4729868" y="31420"/>
                  </a:lnTo>
                  <a:lnTo>
                    <a:pt x="4755916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75735" y="3777996"/>
              <a:ext cx="4785995" cy="393700"/>
            </a:xfrm>
            <a:custGeom>
              <a:avLst/>
              <a:gdLst/>
              <a:ahLst/>
              <a:cxnLst/>
              <a:rect l="l" t="t" r="r" b="b"/>
              <a:pathLst>
                <a:path w="4785995" h="393700">
                  <a:moveTo>
                    <a:pt x="37446" y="9143"/>
                  </a:moveTo>
                  <a:lnTo>
                    <a:pt x="30915" y="0"/>
                  </a:lnTo>
                  <a:lnTo>
                    <a:pt x="0" y="0"/>
                  </a:lnTo>
                  <a:lnTo>
                    <a:pt x="870" y="1523"/>
                  </a:lnTo>
                  <a:lnTo>
                    <a:pt x="870" y="3047"/>
                  </a:lnTo>
                  <a:lnTo>
                    <a:pt x="16110" y="24383"/>
                  </a:lnTo>
                  <a:lnTo>
                    <a:pt x="17634" y="24383"/>
                  </a:lnTo>
                  <a:lnTo>
                    <a:pt x="17634" y="25907"/>
                  </a:lnTo>
                  <a:lnTo>
                    <a:pt x="35922" y="42976"/>
                  </a:lnTo>
                  <a:lnTo>
                    <a:pt x="35922" y="7619"/>
                  </a:lnTo>
                  <a:lnTo>
                    <a:pt x="37446" y="9143"/>
                  </a:lnTo>
                  <a:close/>
                </a:path>
                <a:path w="4785995" h="393700">
                  <a:moveTo>
                    <a:pt x="4749654" y="43961"/>
                  </a:moveTo>
                  <a:lnTo>
                    <a:pt x="4749654" y="7619"/>
                  </a:lnTo>
                  <a:lnTo>
                    <a:pt x="4728318" y="28955"/>
                  </a:lnTo>
                  <a:lnTo>
                    <a:pt x="4702410" y="48767"/>
                  </a:lnTo>
                  <a:lnTo>
                    <a:pt x="4633830" y="88391"/>
                  </a:lnTo>
                  <a:lnTo>
                    <a:pt x="4592682" y="106679"/>
                  </a:lnTo>
                  <a:lnTo>
                    <a:pt x="4545438" y="124967"/>
                  </a:lnTo>
                  <a:lnTo>
                    <a:pt x="4492098" y="143255"/>
                  </a:lnTo>
                  <a:lnTo>
                    <a:pt x="4435710" y="161543"/>
                  </a:lnTo>
                  <a:lnTo>
                    <a:pt x="4373226" y="178307"/>
                  </a:lnTo>
                  <a:lnTo>
                    <a:pt x="4307694" y="195071"/>
                  </a:lnTo>
                  <a:lnTo>
                    <a:pt x="4236066" y="211835"/>
                  </a:lnTo>
                  <a:lnTo>
                    <a:pt x="4161390" y="227075"/>
                  </a:lnTo>
                  <a:lnTo>
                    <a:pt x="4082142" y="242315"/>
                  </a:lnTo>
                  <a:lnTo>
                    <a:pt x="3999846" y="256031"/>
                  </a:lnTo>
                  <a:lnTo>
                    <a:pt x="3912978" y="269747"/>
                  </a:lnTo>
                  <a:lnTo>
                    <a:pt x="3823062" y="281939"/>
                  </a:lnTo>
                  <a:lnTo>
                    <a:pt x="3728574" y="294131"/>
                  </a:lnTo>
                  <a:lnTo>
                    <a:pt x="3632562" y="304799"/>
                  </a:lnTo>
                  <a:lnTo>
                    <a:pt x="3531978" y="315467"/>
                  </a:lnTo>
                  <a:lnTo>
                    <a:pt x="3428346" y="324611"/>
                  </a:lnTo>
                  <a:lnTo>
                    <a:pt x="3323190" y="333755"/>
                  </a:lnTo>
                  <a:lnTo>
                    <a:pt x="3214986" y="341375"/>
                  </a:lnTo>
                  <a:lnTo>
                    <a:pt x="3103734" y="348995"/>
                  </a:lnTo>
                  <a:lnTo>
                    <a:pt x="2989434" y="353567"/>
                  </a:lnTo>
                  <a:lnTo>
                    <a:pt x="2873610" y="358139"/>
                  </a:lnTo>
                  <a:lnTo>
                    <a:pt x="2756262" y="362711"/>
                  </a:lnTo>
                  <a:lnTo>
                    <a:pt x="2637390" y="365759"/>
                  </a:lnTo>
                  <a:lnTo>
                    <a:pt x="2515470" y="367283"/>
                  </a:lnTo>
                  <a:lnTo>
                    <a:pt x="2268582" y="367264"/>
                  </a:lnTo>
                  <a:lnTo>
                    <a:pt x="2148186" y="365759"/>
                  </a:lnTo>
                  <a:lnTo>
                    <a:pt x="2027790" y="362711"/>
                  </a:lnTo>
                  <a:lnTo>
                    <a:pt x="1910442" y="358139"/>
                  </a:lnTo>
                  <a:lnTo>
                    <a:pt x="1793094" y="353505"/>
                  </a:lnTo>
                  <a:lnTo>
                    <a:pt x="1681842" y="348995"/>
                  </a:lnTo>
                  <a:lnTo>
                    <a:pt x="1569066" y="341268"/>
                  </a:lnTo>
                  <a:lnTo>
                    <a:pt x="1462386" y="333755"/>
                  </a:lnTo>
                  <a:lnTo>
                    <a:pt x="1355706" y="324611"/>
                  </a:lnTo>
                  <a:lnTo>
                    <a:pt x="1253598" y="315467"/>
                  </a:lnTo>
                  <a:lnTo>
                    <a:pt x="1153014" y="304799"/>
                  </a:lnTo>
                  <a:lnTo>
                    <a:pt x="1055478" y="294131"/>
                  </a:lnTo>
                  <a:lnTo>
                    <a:pt x="962514" y="281939"/>
                  </a:lnTo>
                  <a:lnTo>
                    <a:pt x="872598" y="269747"/>
                  </a:lnTo>
                  <a:lnTo>
                    <a:pt x="785730" y="256031"/>
                  </a:lnTo>
                  <a:lnTo>
                    <a:pt x="701910" y="242315"/>
                  </a:lnTo>
                  <a:lnTo>
                    <a:pt x="622662" y="227075"/>
                  </a:lnTo>
                  <a:lnTo>
                    <a:pt x="547986" y="211835"/>
                  </a:lnTo>
                  <a:lnTo>
                    <a:pt x="477882" y="195071"/>
                  </a:lnTo>
                  <a:lnTo>
                    <a:pt x="410826" y="178307"/>
                  </a:lnTo>
                  <a:lnTo>
                    <a:pt x="349866" y="161543"/>
                  </a:lnTo>
                  <a:lnTo>
                    <a:pt x="291954" y="143255"/>
                  </a:lnTo>
                  <a:lnTo>
                    <a:pt x="240138" y="124967"/>
                  </a:lnTo>
                  <a:lnTo>
                    <a:pt x="191370" y="106679"/>
                  </a:lnTo>
                  <a:lnTo>
                    <a:pt x="150222" y="86867"/>
                  </a:lnTo>
                  <a:lnTo>
                    <a:pt x="112122" y="67055"/>
                  </a:lnTo>
                  <a:lnTo>
                    <a:pt x="55734" y="27431"/>
                  </a:lnTo>
                  <a:lnTo>
                    <a:pt x="35922" y="7619"/>
                  </a:lnTo>
                  <a:lnTo>
                    <a:pt x="35922" y="42976"/>
                  </a:lnTo>
                  <a:lnTo>
                    <a:pt x="67926" y="70103"/>
                  </a:lnTo>
                  <a:lnTo>
                    <a:pt x="101454" y="89915"/>
                  </a:lnTo>
                  <a:lnTo>
                    <a:pt x="139554" y="109727"/>
                  </a:lnTo>
                  <a:lnTo>
                    <a:pt x="182226" y="129539"/>
                  </a:lnTo>
                  <a:lnTo>
                    <a:pt x="230994" y="149351"/>
                  </a:lnTo>
                  <a:lnTo>
                    <a:pt x="284334" y="167639"/>
                  </a:lnTo>
                  <a:lnTo>
                    <a:pt x="342246" y="185927"/>
                  </a:lnTo>
                  <a:lnTo>
                    <a:pt x="404730" y="204215"/>
                  </a:lnTo>
                  <a:lnTo>
                    <a:pt x="471786" y="220979"/>
                  </a:lnTo>
                  <a:lnTo>
                    <a:pt x="543414" y="236219"/>
                  </a:lnTo>
                  <a:lnTo>
                    <a:pt x="618090" y="252983"/>
                  </a:lnTo>
                  <a:lnTo>
                    <a:pt x="698862" y="266699"/>
                  </a:lnTo>
                  <a:lnTo>
                    <a:pt x="781158" y="281939"/>
                  </a:lnTo>
                  <a:lnTo>
                    <a:pt x="868026" y="294131"/>
                  </a:lnTo>
                  <a:lnTo>
                    <a:pt x="959466" y="307847"/>
                  </a:lnTo>
                  <a:lnTo>
                    <a:pt x="1052430" y="320039"/>
                  </a:lnTo>
                  <a:lnTo>
                    <a:pt x="1149966" y="330707"/>
                  </a:lnTo>
                  <a:lnTo>
                    <a:pt x="1250550" y="341375"/>
                  </a:lnTo>
                  <a:lnTo>
                    <a:pt x="1354182" y="350519"/>
                  </a:lnTo>
                  <a:lnTo>
                    <a:pt x="1459338" y="359663"/>
                  </a:lnTo>
                  <a:lnTo>
                    <a:pt x="1569066" y="367283"/>
                  </a:lnTo>
                  <a:lnTo>
                    <a:pt x="1681842" y="373462"/>
                  </a:lnTo>
                  <a:lnTo>
                    <a:pt x="1793094" y="379475"/>
                  </a:lnTo>
                  <a:lnTo>
                    <a:pt x="2027790" y="388619"/>
                  </a:lnTo>
                  <a:lnTo>
                    <a:pt x="2270106" y="391686"/>
                  </a:lnTo>
                  <a:lnTo>
                    <a:pt x="2392026" y="393191"/>
                  </a:lnTo>
                  <a:lnTo>
                    <a:pt x="2515470" y="391667"/>
                  </a:lnTo>
                  <a:lnTo>
                    <a:pt x="2757786" y="388619"/>
                  </a:lnTo>
                  <a:lnTo>
                    <a:pt x="2875134" y="384047"/>
                  </a:lnTo>
                  <a:lnTo>
                    <a:pt x="2990958" y="379475"/>
                  </a:lnTo>
                  <a:lnTo>
                    <a:pt x="3105258" y="373379"/>
                  </a:lnTo>
                  <a:lnTo>
                    <a:pt x="3216510" y="367283"/>
                  </a:lnTo>
                  <a:lnTo>
                    <a:pt x="3324714" y="359663"/>
                  </a:lnTo>
                  <a:lnTo>
                    <a:pt x="3431394" y="350519"/>
                  </a:lnTo>
                  <a:lnTo>
                    <a:pt x="3535026" y="341375"/>
                  </a:lnTo>
                  <a:lnTo>
                    <a:pt x="3635610" y="330707"/>
                  </a:lnTo>
                  <a:lnTo>
                    <a:pt x="3731622" y="320039"/>
                  </a:lnTo>
                  <a:lnTo>
                    <a:pt x="3826110" y="307847"/>
                  </a:lnTo>
                  <a:lnTo>
                    <a:pt x="3916026" y="294131"/>
                  </a:lnTo>
                  <a:lnTo>
                    <a:pt x="4004418" y="281939"/>
                  </a:lnTo>
                  <a:lnTo>
                    <a:pt x="4086714" y="266699"/>
                  </a:lnTo>
                  <a:lnTo>
                    <a:pt x="4165962" y="252983"/>
                  </a:lnTo>
                  <a:lnTo>
                    <a:pt x="4242162" y="236219"/>
                  </a:lnTo>
                  <a:lnTo>
                    <a:pt x="4313790" y="220979"/>
                  </a:lnTo>
                  <a:lnTo>
                    <a:pt x="4380846" y="202691"/>
                  </a:lnTo>
                  <a:lnTo>
                    <a:pt x="4443330" y="185927"/>
                  </a:lnTo>
                  <a:lnTo>
                    <a:pt x="4501242" y="167639"/>
                  </a:lnTo>
                  <a:lnTo>
                    <a:pt x="4554582" y="149351"/>
                  </a:lnTo>
                  <a:lnTo>
                    <a:pt x="4603350" y="129539"/>
                  </a:lnTo>
                  <a:lnTo>
                    <a:pt x="4646022" y="109727"/>
                  </a:lnTo>
                  <a:lnTo>
                    <a:pt x="4684122" y="89915"/>
                  </a:lnTo>
                  <a:lnTo>
                    <a:pt x="4717650" y="68579"/>
                  </a:lnTo>
                  <a:lnTo>
                    <a:pt x="4746606" y="47243"/>
                  </a:lnTo>
                  <a:lnTo>
                    <a:pt x="4749654" y="43961"/>
                  </a:lnTo>
                  <a:close/>
                </a:path>
                <a:path w="4785995" h="393700">
                  <a:moveTo>
                    <a:pt x="4785468" y="0"/>
                  </a:moveTo>
                  <a:lnTo>
                    <a:pt x="4754661" y="0"/>
                  </a:lnTo>
                  <a:lnTo>
                    <a:pt x="4748130" y="9143"/>
                  </a:lnTo>
                  <a:lnTo>
                    <a:pt x="4749654" y="7619"/>
                  </a:lnTo>
                  <a:lnTo>
                    <a:pt x="4749654" y="43961"/>
                  </a:lnTo>
                  <a:lnTo>
                    <a:pt x="4766418" y="25907"/>
                  </a:lnTo>
                  <a:lnTo>
                    <a:pt x="4767942" y="25907"/>
                  </a:lnTo>
                  <a:lnTo>
                    <a:pt x="4767942" y="24383"/>
                  </a:lnTo>
                  <a:lnTo>
                    <a:pt x="4783182" y="3047"/>
                  </a:lnTo>
                  <a:lnTo>
                    <a:pt x="4784706" y="1523"/>
                  </a:lnTo>
                  <a:lnTo>
                    <a:pt x="4785468" y="0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724032" y="3426966"/>
            <a:ext cx="28879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87680">
              <a:lnSpc>
                <a:spcPct val="100000"/>
              </a:lnSpc>
              <a:spcBef>
                <a:spcPts val="100"/>
              </a:spcBef>
            </a:pPr>
            <a:r>
              <a:rPr sz="1800" b="1" spc="-105" dirty="0">
                <a:latin typeface="Arial"/>
                <a:cs typeface="Arial"/>
              </a:rPr>
              <a:t>Différents </a:t>
            </a:r>
            <a:r>
              <a:rPr sz="1800" b="1" spc="-130" dirty="0">
                <a:latin typeface="Arial"/>
                <a:cs typeface="Arial"/>
              </a:rPr>
              <a:t>types </a:t>
            </a:r>
            <a:r>
              <a:rPr sz="1800" b="1" spc="-170" dirty="0">
                <a:latin typeface="Arial"/>
                <a:cs typeface="Arial"/>
              </a:rPr>
              <a:t>des  </a:t>
            </a:r>
            <a:r>
              <a:rPr sz="1800" b="1" spc="-125" dirty="0">
                <a:latin typeface="Arial"/>
                <a:cs typeface="Arial"/>
              </a:rPr>
              <a:t>immobilisations </a:t>
            </a:r>
            <a:r>
              <a:rPr sz="1800" b="1" spc="-114" dirty="0">
                <a:latin typeface="Arial"/>
                <a:cs typeface="Arial"/>
              </a:rPr>
              <a:t>en </a:t>
            </a:r>
            <a:r>
              <a:rPr sz="1800" b="1" spc="-135" dirty="0">
                <a:latin typeface="Arial"/>
                <a:cs typeface="Arial"/>
              </a:rPr>
              <a:t>non</a:t>
            </a:r>
            <a:r>
              <a:rPr sz="1800" b="1" spc="-155" dirty="0">
                <a:latin typeface="Arial"/>
                <a:cs typeface="Arial"/>
              </a:rPr>
              <a:t> </a:t>
            </a:r>
            <a:r>
              <a:rPr sz="1800" b="1" spc="-105" dirty="0">
                <a:latin typeface="Arial"/>
                <a:cs typeface="Arial"/>
              </a:rPr>
              <a:t>valeur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05137" y="4157472"/>
            <a:ext cx="7493634" cy="2658110"/>
            <a:chOff x="905137" y="4157472"/>
            <a:chExt cx="7493634" cy="2658110"/>
          </a:xfrm>
        </p:grpSpPr>
        <p:sp>
          <p:nvSpPr>
            <p:cNvPr id="12" name="object 12"/>
            <p:cNvSpPr/>
            <p:nvPr/>
          </p:nvSpPr>
          <p:spPr>
            <a:xfrm>
              <a:off x="2488565" y="4157484"/>
              <a:ext cx="5858510" cy="365760"/>
            </a:xfrm>
            <a:custGeom>
              <a:avLst/>
              <a:gdLst/>
              <a:ahLst/>
              <a:cxnLst/>
              <a:rect l="l" t="t" r="r" b="b"/>
              <a:pathLst>
                <a:path w="5858509" h="365760">
                  <a:moveTo>
                    <a:pt x="5858256" y="353555"/>
                  </a:moveTo>
                  <a:lnTo>
                    <a:pt x="2648013" y="352729"/>
                  </a:lnTo>
                  <a:lnTo>
                    <a:pt x="2702052" y="277368"/>
                  </a:lnTo>
                  <a:lnTo>
                    <a:pt x="2703576" y="274320"/>
                  </a:lnTo>
                  <a:lnTo>
                    <a:pt x="2703576" y="271272"/>
                  </a:lnTo>
                  <a:lnTo>
                    <a:pt x="2700528" y="268224"/>
                  </a:lnTo>
                  <a:lnTo>
                    <a:pt x="2697480" y="266700"/>
                  </a:lnTo>
                  <a:lnTo>
                    <a:pt x="2694432" y="266700"/>
                  </a:lnTo>
                  <a:lnTo>
                    <a:pt x="2691384" y="269748"/>
                  </a:lnTo>
                  <a:lnTo>
                    <a:pt x="2654173" y="321183"/>
                  </a:lnTo>
                  <a:lnTo>
                    <a:pt x="2685288" y="1524"/>
                  </a:lnTo>
                  <a:lnTo>
                    <a:pt x="2673096" y="0"/>
                  </a:lnTo>
                  <a:lnTo>
                    <a:pt x="2651760" y="209638"/>
                  </a:lnTo>
                  <a:lnTo>
                    <a:pt x="2651760" y="345948"/>
                  </a:lnTo>
                  <a:lnTo>
                    <a:pt x="2638044" y="344424"/>
                  </a:lnTo>
                  <a:lnTo>
                    <a:pt x="2639568" y="344589"/>
                  </a:lnTo>
                  <a:lnTo>
                    <a:pt x="2650236" y="345770"/>
                  </a:lnTo>
                  <a:lnTo>
                    <a:pt x="2651760" y="345948"/>
                  </a:lnTo>
                  <a:lnTo>
                    <a:pt x="2651760" y="209638"/>
                  </a:lnTo>
                  <a:lnTo>
                    <a:pt x="2640406" y="321195"/>
                  </a:lnTo>
                  <a:lnTo>
                    <a:pt x="2613660" y="262128"/>
                  </a:lnTo>
                  <a:lnTo>
                    <a:pt x="2612136" y="259080"/>
                  </a:lnTo>
                  <a:lnTo>
                    <a:pt x="2609088" y="257556"/>
                  </a:lnTo>
                  <a:lnTo>
                    <a:pt x="2602992" y="260604"/>
                  </a:lnTo>
                  <a:lnTo>
                    <a:pt x="2601468" y="265176"/>
                  </a:lnTo>
                  <a:lnTo>
                    <a:pt x="2602992" y="268224"/>
                  </a:lnTo>
                  <a:lnTo>
                    <a:pt x="2638044" y="344817"/>
                  </a:lnTo>
                  <a:lnTo>
                    <a:pt x="2641650" y="352729"/>
                  </a:lnTo>
                  <a:lnTo>
                    <a:pt x="0" y="352031"/>
                  </a:lnTo>
                  <a:lnTo>
                    <a:pt x="0" y="364223"/>
                  </a:lnTo>
                  <a:lnTo>
                    <a:pt x="5858256" y="365747"/>
                  </a:lnTo>
                  <a:lnTo>
                    <a:pt x="5858256" y="353555"/>
                  </a:lnTo>
                  <a:close/>
                </a:path>
              </a:pathLst>
            </a:custGeom>
            <a:solidFill>
              <a:srgbClr val="497E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36754" y="4515612"/>
              <a:ext cx="103632" cy="2133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79370" y="4515612"/>
              <a:ext cx="103632" cy="2133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95010" y="4515612"/>
              <a:ext cx="103632" cy="2133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17329" y="4728971"/>
              <a:ext cx="2929255" cy="2074545"/>
            </a:xfrm>
            <a:custGeom>
              <a:avLst/>
              <a:gdLst/>
              <a:ahLst/>
              <a:cxnLst/>
              <a:rect l="l" t="t" r="r" b="b"/>
              <a:pathLst>
                <a:path w="2929254" h="2074545">
                  <a:moveTo>
                    <a:pt x="2929127" y="2074163"/>
                  </a:moveTo>
                  <a:lnTo>
                    <a:pt x="2929127" y="0"/>
                  </a:lnTo>
                  <a:lnTo>
                    <a:pt x="0" y="0"/>
                  </a:lnTo>
                  <a:lnTo>
                    <a:pt x="0" y="2074163"/>
                  </a:lnTo>
                  <a:lnTo>
                    <a:pt x="2929127" y="2074163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05137" y="4716780"/>
              <a:ext cx="2954020" cy="2098675"/>
            </a:xfrm>
            <a:custGeom>
              <a:avLst/>
              <a:gdLst/>
              <a:ahLst/>
              <a:cxnLst/>
              <a:rect l="l" t="t" r="r" b="b"/>
              <a:pathLst>
                <a:path w="2954020" h="2098675">
                  <a:moveTo>
                    <a:pt x="2953509" y="2092452"/>
                  </a:moveTo>
                  <a:lnTo>
                    <a:pt x="2953509" y="6096"/>
                  </a:lnTo>
                  <a:lnTo>
                    <a:pt x="2948937" y="0"/>
                  </a:lnTo>
                  <a:lnTo>
                    <a:pt x="6096" y="0"/>
                  </a:lnTo>
                  <a:lnTo>
                    <a:pt x="0" y="6096"/>
                  </a:lnTo>
                  <a:lnTo>
                    <a:pt x="0" y="2092452"/>
                  </a:lnTo>
                  <a:lnTo>
                    <a:pt x="6096" y="2098548"/>
                  </a:lnTo>
                  <a:lnTo>
                    <a:pt x="12192" y="2098548"/>
                  </a:lnTo>
                  <a:lnTo>
                    <a:pt x="12192" y="25908"/>
                  </a:lnTo>
                  <a:lnTo>
                    <a:pt x="25908" y="12192"/>
                  </a:lnTo>
                  <a:lnTo>
                    <a:pt x="25908" y="25908"/>
                  </a:lnTo>
                  <a:lnTo>
                    <a:pt x="2929125" y="25908"/>
                  </a:lnTo>
                  <a:lnTo>
                    <a:pt x="2929125" y="12192"/>
                  </a:lnTo>
                  <a:lnTo>
                    <a:pt x="2941317" y="25908"/>
                  </a:lnTo>
                  <a:lnTo>
                    <a:pt x="2941317" y="2098548"/>
                  </a:lnTo>
                  <a:lnTo>
                    <a:pt x="2948937" y="2098548"/>
                  </a:lnTo>
                  <a:lnTo>
                    <a:pt x="2953509" y="2092452"/>
                  </a:lnTo>
                  <a:close/>
                </a:path>
                <a:path w="2954020" h="2098675">
                  <a:moveTo>
                    <a:pt x="25908" y="25908"/>
                  </a:moveTo>
                  <a:lnTo>
                    <a:pt x="25908" y="12192"/>
                  </a:lnTo>
                  <a:lnTo>
                    <a:pt x="12192" y="25908"/>
                  </a:lnTo>
                  <a:lnTo>
                    <a:pt x="25908" y="25908"/>
                  </a:lnTo>
                  <a:close/>
                </a:path>
                <a:path w="2954020" h="2098675">
                  <a:moveTo>
                    <a:pt x="25908" y="2074164"/>
                  </a:moveTo>
                  <a:lnTo>
                    <a:pt x="25908" y="25908"/>
                  </a:lnTo>
                  <a:lnTo>
                    <a:pt x="12192" y="25908"/>
                  </a:lnTo>
                  <a:lnTo>
                    <a:pt x="12192" y="2074164"/>
                  </a:lnTo>
                  <a:lnTo>
                    <a:pt x="25908" y="2074164"/>
                  </a:lnTo>
                  <a:close/>
                </a:path>
                <a:path w="2954020" h="2098675">
                  <a:moveTo>
                    <a:pt x="2941317" y="2074164"/>
                  </a:moveTo>
                  <a:lnTo>
                    <a:pt x="12192" y="2074164"/>
                  </a:lnTo>
                  <a:lnTo>
                    <a:pt x="25908" y="2086356"/>
                  </a:lnTo>
                  <a:lnTo>
                    <a:pt x="25908" y="2098548"/>
                  </a:lnTo>
                  <a:lnTo>
                    <a:pt x="2929125" y="2098548"/>
                  </a:lnTo>
                  <a:lnTo>
                    <a:pt x="2929125" y="2086356"/>
                  </a:lnTo>
                  <a:lnTo>
                    <a:pt x="2941317" y="2074164"/>
                  </a:lnTo>
                  <a:close/>
                </a:path>
                <a:path w="2954020" h="2098675">
                  <a:moveTo>
                    <a:pt x="25908" y="2098548"/>
                  </a:moveTo>
                  <a:lnTo>
                    <a:pt x="25908" y="2086356"/>
                  </a:lnTo>
                  <a:lnTo>
                    <a:pt x="12192" y="2074164"/>
                  </a:lnTo>
                  <a:lnTo>
                    <a:pt x="12192" y="2098548"/>
                  </a:lnTo>
                  <a:lnTo>
                    <a:pt x="25908" y="2098548"/>
                  </a:lnTo>
                  <a:close/>
                </a:path>
                <a:path w="2954020" h="2098675">
                  <a:moveTo>
                    <a:pt x="2941317" y="25908"/>
                  </a:moveTo>
                  <a:lnTo>
                    <a:pt x="2929125" y="12192"/>
                  </a:lnTo>
                  <a:lnTo>
                    <a:pt x="2929125" y="25908"/>
                  </a:lnTo>
                  <a:lnTo>
                    <a:pt x="2941317" y="25908"/>
                  </a:lnTo>
                  <a:close/>
                </a:path>
                <a:path w="2954020" h="2098675">
                  <a:moveTo>
                    <a:pt x="2941317" y="2074164"/>
                  </a:moveTo>
                  <a:lnTo>
                    <a:pt x="2941317" y="25908"/>
                  </a:lnTo>
                  <a:lnTo>
                    <a:pt x="2929125" y="25908"/>
                  </a:lnTo>
                  <a:lnTo>
                    <a:pt x="2929125" y="2074164"/>
                  </a:lnTo>
                  <a:lnTo>
                    <a:pt x="2941317" y="2074164"/>
                  </a:lnTo>
                  <a:close/>
                </a:path>
                <a:path w="2954020" h="2098675">
                  <a:moveTo>
                    <a:pt x="2941317" y="2098548"/>
                  </a:moveTo>
                  <a:lnTo>
                    <a:pt x="2941317" y="2074164"/>
                  </a:lnTo>
                  <a:lnTo>
                    <a:pt x="2929125" y="2086356"/>
                  </a:lnTo>
                  <a:lnTo>
                    <a:pt x="2929125" y="2098548"/>
                  </a:lnTo>
                  <a:lnTo>
                    <a:pt x="2941317" y="2098548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40264" y="4765037"/>
            <a:ext cx="268224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600" b="1" spc="-110" dirty="0">
                <a:latin typeface="Arial"/>
                <a:cs typeface="Arial"/>
              </a:rPr>
              <a:t>Immobilisations </a:t>
            </a:r>
            <a:r>
              <a:rPr sz="1600" b="1" spc="-105" dirty="0">
                <a:latin typeface="Arial"/>
                <a:cs typeface="Arial"/>
              </a:rPr>
              <a:t>en </a:t>
            </a:r>
            <a:r>
              <a:rPr sz="1600" b="1" spc="-125" dirty="0">
                <a:latin typeface="Arial"/>
                <a:cs typeface="Arial"/>
              </a:rPr>
              <a:t>non </a:t>
            </a:r>
            <a:r>
              <a:rPr sz="1600" b="1" spc="-100" dirty="0">
                <a:latin typeface="Arial"/>
                <a:cs typeface="Arial"/>
              </a:rPr>
              <a:t>valeur  </a:t>
            </a:r>
            <a:r>
              <a:rPr sz="1600" b="1" spc="-110" dirty="0">
                <a:latin typeface="Arial"/>
                <a:cs typeface="Arial"/>
              </a:rPr>
              <a:t>ne </a:t>
            </a:r>
            <a:r>
              <a:rPr sz="1600" b="1" spc="-120" dirty="0">
                <a:latin typeface="Arial"/>
                <a:cs typeface="Arial"/>
              </a:rPr>
              <a:t>correspondant </a:t>
            </a:r>
            <a:r>
              <a:rPr sz="1600" b="1" spc="-165" dirty="0">
                <a:latin typeface="Arial"/>
                <a:cs typeface="Arial"/>
              </a:rPr>
              <a:t>pas </a:t>
            </a:r>
            <a:r>
              <a:rPr sz="1600" b="1" spc="-105" dirty="0">
                <a:latin typeface="Arial"/>
                <a:cs typeface="Arial"/>
              </a:rPr>
              <a:t>à </a:t>
            </a:r>
            <a:r>
              <a:rPr sz="1600" b="1" spc="-125" dirty="0">
                <a:latin typeface="Arial"/>
                <a:cs typeface="Arial"/>
              </a:rPr>
              <a:t>un </a:t>
            </a:r>
            <a:r>
              <a:rPr sz="1600" b="1" spc="-80" dirty="0">
                <a:latin typeface="Arial"/>
                <a:cs typeface="Arial"/>
              </a:rPr>
              <a:t>actif  </a:t>
            </a:r>
            <a:r>
              <a:rPr sz="1600" b="1" spc="-120" dirty="0">
                <a:latin typeface="Arial"/>
                <a:cs typeface="Arial"/>
              </a:rPr>
              <a:t>ou </a:t>
            </a:r>
            <a:r>
              <a:rPr sz="1600" b="1" spc="-105" dirty="0">
                <a:latin typeface="Arial"/>
                <a:cs typeface="Arial"/>
              </a:rPr>
              <a:t>à </a:t>
            </a:r>
            <a:r>
              <a:rPr sz="1600" b="1" spc="-125" dirty="0">
                <a:latin typeface="Arial"/>
                <a:cs typeface="Arial"/>
              </a:rPr>
              <a:t>un </a:t>
            </a:r>
            <a:r>
              <a:rPr sz="1600" b="1" spc="-140" dirty="0">
                <a:latin typeface="Arial"/>
                <a:cs typeface="Arial"/>
              </a:rPr>
              <a:t>passif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90" dirty="0">
                <a:latin typeface="Arial"/>
                <a:cs typeface="Arial"/>
              </a:rPr>
              <a:t>déterminé: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6068" y="5740397"/>
            <a:ext cx="26670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8260">
              <a:lnSpc>
                <a:spcPct val="100000"/>
              </a:lnSpc>
              <a:spcBef>
                <a:spcPts val="95"/>
              </a:spcBef>
            </a:pPr>
            <a:r>
              <a:rPr sz="1600" spc="-120" dirty="0">
                <a:solidFill>
                  <a:srgbClr val="650032"/>
                </a:solidFill>
                <a:latin typeface="Arial"/>
                <a:cs typeface="Arial"/>
              </a:rPr>
              <a:t>-</a:t>
            </a:r>
            <a:r>
              <a:rPr sz="1600" b="1" spc="-120" dirty="0">
                <a:solidFill>
                  <a:srgbClr val="650032"/>
                </a:solidFill>
                <a:latin typeface="Arial"/>
                <a:cs typeface="Arial"/>
              </a:rPr>
              <a:t>A </a:t>
            </a:r>
            <a:r>
              <a:rPr sz="1600" b="1" spc="-85" dirty="0">
                <a:solidFill>
                  <a:srgbClr val="650032"/>
                </a:solidFill>
                <a:latin typeface="Arial"/>
                <a:cs typeface="Arial"/>
              </a:rPr>
              <a:t>éliminer </a:t>
            </a:r>
            <a:r>
              <a:rPr sz="1600" b="1" spc="-95" dirty="0">
                <a:solidFill>
                  <a:srgbClr val="650032"/>
                </a:solidFill>
                <a:latin typeface="Arial"/>
                <a:cs typeface="Arial"/>
              </a:rPr>
              <a:t>l’immobilisation </a:t>
            </a:r>
            <a:r>
              <a:rPr sz="1600" b="1" spc="-105" dirty="0">
                <a:solidFill>
                  <a:srgbClr val="650032"/>
                </a:solidFill>
                <a:latin typeface="Arial"/>
                <a:cs typeface="Arial"/>
              </a:rPr>
              <a:t>en  </a:t>
            </a:r>
            <a:r>
              <a:rPr sz="1600" b="1" spc="-125" dirty="0">
                <a:solidFill>
                  <a:srgbClr val="650032"/>
                </a:solidFill>
                <a:latin typeface="Arial"/>
                <a:cs typeface="Arial"/>
              </a:rPr>
              <a:t>non</a:t>
            </a:r>
            <a:r>
              <a:rPr sz="1600" b="1" spc="-85" dirty="0">
                <a:solidFill>
                  <a:srgbClr val="650032"/>
                </a:solidFill>
                <a:latin typeface="Arial"/>
                <a:cs typeface="Arial"/>
              </a:rPr>
              <a:t> </a:t>
            </a:r>
            <a:r>
              <a:rPr sz="1600" b="1" spc="-110" dirty="0">
                <a:solidFill>
                  <a:srgbClr val="650032"/>
                </a:solidFill>
                <a:latin typeface="Arial"/>
                <a:cs typeface="Arial"/>
              </a:rPr>
              <a:t>valeur.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45" dirty="0">
                <a:solidFill>
                  <a:srgbClr val="650032"/>
                </a:solidFill>
                <a:latin typeface="Arial"/>
                <a:cs typeface="Arial"/>
              </a:rPr>
              <a:t>- </a:t>
            </a:r>
            <a:r>
              <a:rPr sz="1600" b="1" spc="-190" dirty="0">
                <a:solidFill>
                  <a:srgbClr val="650032"/>
                </a:solidFill>
                <a:latin typeface="Arial"/>
                <a:cs typeface="Arial"/>
              </a:rPr>
              <a:t>A </a:t>
            </a:r>
            <a:r>
              <a:rPr sz="1600" b="1" spc="-85" dirty="0">
                <a:solidFill>
                  <a:srgbClr val="650032"/>
                </a:solidFill>
                <a:latin typeface="Arial"/>
                <a:cs typeface="Arial"/>
              </a:rPr>
              <a:t>éliminer </a:t>
            </a:r>
            <a:r>
              <a:rPr sz="1600" b="1" spc="-165" dirty="0">
                <a:solidFill>
                  <a:srgbClr val="650032"/>
                </a:solidFill>
                <a:latin typeface="Arial"/>
                <a:cs typeface="Arial"/>
              </a:rPr>
              <a:t>son</a:t>
            </a:r>
            <a:r>
              <a:rPr sz="1600" b="1" spc="-295" dirty="0">
                <a:solidFill>
                  <a:srgbClr val="650032"/>
                </a:solidFill>
                <a:latin typeface="Arial"/>
                <a:cs typeface="Arial"/>
              </a:rPr>
              <a:t> </a:t>
            </a:r>
            <a:r>
              <a:rPr sz="1600" b="1" spc="-110" dirty="0">
                <a:solidFill>
                  <a:srgbClr val="650032"/>
                </a:solidFill>
                <a:latin typeface="Arial"/>
                <a:cs typeface="Arial"/>
              </a:rPr>
              <a:t>amortissement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120" dirty="0">
                <a:solidFill>
                  <a:srgbClr val="650032"/>
                </a:solidFill>
                <a:latin typeface="Arial"/>
                <a:cs typeface="Arial"/>
              </a:rPr>
              <a:t>-</a:t>
            </a:r>
            <a:r>
              <a:rPr sz="1600" b="1" spc="-120" dirty="0">
                <a:solidFill>
                  <a:srgbClr val="650032"/>
                </a:solidFill>
                <a:latin typeface="Arial"/>
                <a:cs typeface="Arial"/>
              </a:rPr>
              <a:t>A </a:t>
            </a:r>
            <a:r>
              <a:rPr sz="1600" b="1" spc="-85" dirty="0">
                <a:solidFill>
                  <a:srgbClr val="650032"/>
                </a:solidFill>
                <a:latin typeface="Arial"/>
                <a:cs typeface="Arial"/>
              </a:rPr>
              <a:t>éliminer </a:t>
            </a:r>
            <a:r>
              <a:rPr sz="1600" b="1" spc="-185" dirty="0">
                <a:solidFill>
                  <a:srgbClr val="650032"/>
                </a:solidFill>
                <a:latin typeface="Arial"/>
                <a:cs typeface="Arial"/>
              </a:rPr>
              <a:t>sa</a:t>
            </a:r>
            <a:r>
              <a:rPr sz="1600" b="1" spc="-70" dirty="0">
                <a:solidFill>
                  <a:srgbClr val="650032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650032"/>
                </a:solidFill>
                <a:latin typeface="Arial"/>
                <a:cs typeface="Arial"/>
              </a:rPr>
              <a:t>DEA.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905890" y="4716780"/>
            <a:ext cx="2954020" cy="2098675"/>
            <a:chOff x="3905890" y="4716780"/>
            <a:chExt cx="2954020" cy="2098675"/>
          </a:xfrm>
        </p:grpSpPr>
        <p:sp>
          <p:nvSpPr>
            <p:cNvPr id="21" name="object 21"/>
            <p:cNvSpPr/>
            <p:nvPr/>
          </p:nvSpPr>
          <p:spPr>
            <a:xfrm>
              <a:off x="3918082" y="4728972"/>
              <a:ext cx="2929255" cy="2074545"/>
            </a:xfrm>
            <a:custGeom>
              <a:avLst/>
              <a:gdLst/>
              <a:ahLst/>
              <a:cxnLst/>
              <a:rect l="l" t="t" r="r" b="b"/>
              <a:pathLst>
                <a:path w="2929254" h="2074545">
                  <a:moveTo>
                    <a:pt x="2929127" y="2074163"/>
                  </a:moveTo>
                  <a:lnTo>
                    <a:pt x="2929127" y="0"/>
                  </a:lnTo>
                  <a:lnTo>
                    <a:pt x="0" y="0"/>
                  </a:lnTo>
                  <a:lnTo>
                    <a:pt x="0" y="2074163"/>
                  </a:lnTo>
                  <a:lnTo>
                    <a:pt x="2929127" y="2074163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905890" y="4716780"/>
              <a:ext cx="2954020" cy="2098675"/>
            </a:xfrm>
            <a:custGeom>
              <a:avLst/>
              <a:gdLst/>
              <a:ahLst/>
              <a:cxnLst/>
              <a:rect l="l" t="t" r="r" b="b"/>
              <a:pathLst>
                <a:path w="2954020" h="2098675">
                  <a:moveTo>
                    <a:pt x="2953512" y="2092452"/>
                  </a:moveTo>
                  <a:lnTo>
                    <a:pt x="2953512" y="6096"/>
                  </a:lnTo>
                  <a:lnTo>
                    <a:pt x="2947416" y="0"/>
                  </a:lnTo>
                  <a:lnTo>
                    <a:pt x="4572" y="0"/>
                  </a:lnTo>
                  <a:lnTo>
                    <a:pt x="0" y="6096"/>
                  </a:lnTo>
                  <a:lnTo>
                    <a:pt x="0" y="2092452"/>
                  </a:lnTo>
                  <a:lnTo>
                    <a:pt x="4572" y="2098548"/>
                  </a:lnTo>
                  <a:lnTo>
                    <a:pt x="12192" y="2098548"/>
                  </a:lnTo>
                  <a:lnTo>
                    <a:pt x="12192" y="25908"/>
                  </a:lnTo>
                  <a:lnTo>
                    <a:pt x="24384" y="12192"/>
                  </a:lnTo>
                  <a:lnTo>
                    <a:pt x="24384" y="25908"/>
                  </a:lnTo>
                  <a:lnTo>
                    <a:pt x="2929128" y="25908"/>
                  </a:lnTo>
                  <a:lnTo>
                    <a:pt x="2929128" y="12192"/>
                  </a:lnTo>
                  <a:lnTo>
                    <a:pt x="2941320" y="25908"/>
                  </a:lnTo>
                  <a:lnTo>
                    <a:pt x="2941320" y="2098548"/>
                  </a:lnTo>
                  <a:lnTo>
                    <a:pt x="2947416" y="2098548"/>
                  </a:lnTo>
                  <a:lnTo>
                    <a:pt x="2953512" y="2092452"/>
                  </a:lnTo>
                  <a:close/>
                </a:path>
                <a:path w="2954020" h="2098675">
                  <a:moveTo>
                    <a:pt x="24384" y="25908"/>
                  </a:moveTo>
                  <a:lnTo>
                    <a:pt x="24384" y="12192"/>
                  </a:lnTo>
                  <a:lnTo>
                    <a:pt x="12192" y="25908"/>
                  </a:lnTo>
                  <a:lnTo>
                    <a:pt x="24384" y="25908"/>
                  </a:lnTo>
                  <a:close/>
                </a:path>
                <a:path w="2954020" h="2098675">
                  <a:moveTo>
                    <a:pt x="24384" y="2074164"/>
                  </a:moveTo>
                  <a:lnTo>
                    <a:pt x="24384" y="25908"/>
                  </a:lnTo>
                  <a:lnTo>
                    <a:pt x="12192" y="25908"/>
                  </a:lnTo>
                  <a:lnTo>
                    <a:pt x="12192" y="2074164"/>
                  </a:lnTo>
                  <a:lnTo>
                    <a:pt x="24384" y="2074164"/>
                  </a:lnTo>
                  <a:close/>
                </a:path>
                <a:path w="2954020" h="2098675">
                  <a:moveTo>
                    <a:pt x="2941320" y="2074164"/>
                  </a:moveTo>
                  <a:lnTo>
                    <a:pt x="12192" y="2074164"/>
                  </a:lnTo>
                  <a:lnTo>
                    <a:pt x="24384" y="2086356"/>
                  </a:lnTo>
                  <a:lnTo>
                    <a:pt x="24384" y="2098548"/>
                  </a:lnTo>
                  <a:lnTo>
                    <a:pt x="2929128" y="2098548"/>
                  </a:lnTo>
                  <a:lnTo>
                    <a:pt x="2929128" y="2086356"/>
                  </a:lnTo>
                  <a:lnTo>
                    <a:pt x="2941320" y="2074164"/>
                  </a:lnTo>
                  <a:close/>
                </a:path>
                <a:path w="2954020" h="2098675">
                  <a:moveTo>
                    <a:pt x="24384" y="2098548"/>
                  </a:moveTo>
                  <a:lnTo>
                    <a:pt x="24384" y="2086356"/>
                  </a:lnTo>
                  <a:lnTo>
                    <a:pt x="12192" y="2074164"/>
                  </a:lnTo>
                  <a:lnTo>
                    <a:pt x="12192" y="2098548"/>
                  </a:lnTo>
                  <a:lnTo>
                    <a:pt x="24384" y="2098548"/>
                  </a:lnTo>
                  <a:close/>
                </a:path>
                <a:path w="2954020" h="2098675">
                  <a:moveTo>
                    <a:pt x="2941320" y="25908"/>
                  </a:moveTo>
                  <a:lnTo>
                    <a:pt x="2929128" y="12192"/>
                  </a:lnTo>
                  <a:lnTo>
                    <a:pt x="2929128" y="25908"/>
                  </a:lnTo>
                  <a:lnTo>
                    <a:pt x="2941320" y="25908"/>
                  </a:lnTo>
                  <a:close/>
                </a:path>
                <a:path w="2954020" h="2098675">
                  <a:moveTo>
                    <a:pt x="2941320" y="2074164"/>
                  </a:moveTo>
                  <a:lnTo>
                    <a:pt x="2941320" y="25908"/>
                  </a:lnTo>
                  <a:lnTo>
                    <a:pt x="2929128" y="25908"/>
                  </a:lnTo>
                  <a:lnTo>
                    <a:pt x="2929128" y="2074164"/>
                  </a:lnTo>
                  <a:lnTo>
                    <a:pt x="2941320" y="2074164"/>
                  </a:lnTo>
                  <a:close/>
                </a:path>
                <a:path w="2954020" h="2098675">
                  <a:moveTo>
                    <a:pt x="2941320" y="2098548"/>
                  </a:moveTo>
                  <a:lnTo>
                    <a:pt x="2941320" y="2074164"/>
                  </a:lnTo>
                  <a:lnTo>
                    <a:pt x="2929128" y="2086356"/>
                  </a:lnTo>
                  <a:lnTo>
                    <a:pt x="2929128" y="2098548"/>
                  </a:lnTo>
                  <a:lnTo>
                    <a:pt x="2941320" y="2098548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092840" y="5008877"/>
            <a:ext cx="257746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10" dirty="0">
                <a:latin typeface="Arial"/>
                <a:cs typeface="Arial"/>
              </a:rPr>
              <a:t>Immobilisations </a:t>
            </a:r>
            <a:r>
              <a:rPr sz="1600" b="1" spc="-105" dirty="0">
                <a:latin typeface="Arial"/>
                <a:cs typeface="Arial"/>
              </a:rPr>
              <a:t>en </a:t>
            </a:r>
            <a:r>
              <a:rPr sz="1600" b="1" spc="-125" dirty="0">
                <a:latin typeface="Arial"/>
                <a:cs typeface="Arial"/>
              </a:rPr>
              <a:t>non </a:t>
            </a:r>
            <a:r>
              <a:rPr sz="1600" b="1" spc="-100" dirty="0">
                <a:latin typeface="Arial"/>
                <a:cs typeface="Arial"/>
              </a:rPr>
              <a:t>valeur  </a:t>
            </a:r>
            <a:r>
              <a:rPr sz="1600" b="1" spc="-175" dirty="0">
                <a:latin typeface="Arial"/>
                <a:cs typeface="Arial"/>
              </a:rPr>
              <a:t>se </a:t>
            </a:r>
            <a:r>
              <a:rPr sz="1600" b="1" spc="-85" dirty="0">
                <a:latin typeface="Arial"/>
                <a:cs typeface="Arial"/>
              </a:rPr>
              <a:t>rapportant </a:t>
            </a:r>
            <a:r>
              <a:rPr sz="1600" b="1" spc="-105" dirty="0">
                <a:latin typeface="Arial"/>
                <a:cs typeface="Arial"/>
              </a:rPr>
              <a:t>à </a:t>
            </a:r>
            <a:r>
              <a:rPr sz="1600" b="1" spc="-125" dirty="0">
                <a:latin typeface="Arial"/>
                <a:cs typeface="Arial"/>
              </a:rPr>
              <a:t>un </a:t>
            </a:r>
            <a:r>
              <a:rPr sz="1600" b="1" spc="-140" dirty="0">
                <a:latin typeface="Arial"/>
                <a:cs typeface="Arial"/>
              </a:rPr>
              <a:t>passif  </a:t>
            </a:r>
            <a:r>
              <a:rPr sz="1600" b="1" spc="-90" dirty="0">
                <a:latin typeface="Arial"/>
                <a:cs typeface="Arial"/>
              </a:rPr>
              <a:t>déterminé: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96828" y="5984237"/>
            <a:ext cx="22694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190" dirty="0">
                <a:solidFill>
                  <a:srgbClr val="650032"/>
                </a:solidFill>
                <a:latin typeface="Arial"/>
                <a:cs typeface="Arial"/>
              </a:rPr>
              <a:t>A </a:t>
            </a:r>
            <a:r>
              <a:rPr sz="1600" b="1" spc="-85" dirty="0">
                <a:solidFill>
                  <a:srgbClr val="650032"/>
                </a:solidFill>
                <a:latin typeface="Arial"/>
                <a:cs typeface="Arial"/>
              </a:rPr>
              <a:t>imputer </a:t>
            </a:r>
            <a:r>
              <a:rPr sz="1600" b="1" spc="-125" dirty="0">
                <a:solidFill>
                  <a:srgbClr val="650032"/>
                </a:solidFill>
                <a:latin typeface="Arial"/>
                <a:cs typeface="Arial"/>
              </a:rPr>
              <a:t>sut </a:t>
            </a:r>
            <a:r>
              <a:rPr sz="1600" b="1" spc="-85" dirty="0">
                <a:solidFill>
                  <a:srgbClr val="650032"/>
                </a:solidFill>
                <a:latin typeface="Arial"/>
                <a:cs typeface="Arial"/>
              </a:rPr>
              <a:t>l’élément </a:t>
            </a:r>
            <a:r>
              <a:rPr sz="1600" b="1" spc="-125" dirty="0">
                <a:solidFill>
                  <a:srgbClr val="650032"/>
                </a:solidFill>
                <a:latin typeface="Arial"/>
                <a:cs typeface="Arial"/>
              </a:rPr>
              <a:t>du  </a:t>
            </a:r>
            <a:r>
              <a:rPr sz="1600" b="1" spc="-140" dirty="0">
                <a:solidFill>
                  <a:srgbClr val="650032"/>
                </a:solidFill>
                <a:latin typeface="Arial"/>
                <a:cs typeface="Arial"/>
              </a:rPr>
              <a:t>passif</a:t>
            </a:r>
            <a:r>
              <a:rPr sz="1600" b="1" spc="-95" dirty="0">
                <a:solidFill>
                  <a:srgbClr val="650032"/>
                </a:solidFill>
                <a:latin typeface="Arial"/>
                <a:cs typeface="Arial"/>
              </a:rPr>
              <a:t> </a:t>
            </a:r>
            <a:r>
              <a:rPr sz="1600" b="1" spc="-120" dirty="0">
                <a:solidFill>
                  <a:srgbClr val="650032"/>
                </a:solidFill>
                <a:latin typeface="Arial"/>
                <a:cs typeface="Arial"/>
              </a:rPr>
              <a:t>concerné.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905121" y="4716780"/>
            <a:ext cx="2955290" cy="2098675"/>
            <a:chOff x="6905121" y="4716780"/>
            <a:chExt cx="2955290" cy="2098675"/>
          </a:xfrm>
        </p:grpSpPr>
        <p:sp>
          <p:nvSpPr>
            <p:cNvPr id="26" name="object 26"/>
            <p:cNvSpPr/>
            <p:nvPr/>
          </p:nvSpPr>
          <p:spPr>
            <a:xfrm>
              <a:off x="6918837" y="4728972"/>
              <a:ext cx="2929255" cy="2074545"/>
            </a:xfrm>
            <a:custGeom>
              <a:avLst/>
              <a:gdLst/>
              <a:ahLst/>
              <a:cxnLst/>
              <a:rect l="l" t="t" r="r" b="b"/>
              <a:pathLst>
                <a:path w="2929254" h="2074545">
                  <a:moveTo>
                    <a:pt x="2929127" y="2074163"/>
                  </a:moveTo>
                  <a:lnTo>
                    <a:pt x="2929127" y="0"/>
                  </a:lnTo>
                  <a:lnTo>
                    <a:pt x="0" y="0"/>
                  </a:lnTo>
                  <a:lnTo>
                    <a:pt x="0" y="2074163"/>
                  </a:lnTo>
                  <a:lnTo>
                    <a:pt x="2929127" y="2074163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05121" y="4716780"/>
              <a:ext cx="2955290" cy="2098675"/>
            </a:xfrm>
            <a:custGeom>
              <a:avLst/>
              <a:gdLst/>
              <a:ahLst/>
              <a:cxnLst/>
              <a:rect l="l" t="t" r="r" b="b"/>
              <a:pathLst>
                <a:path w="2955290" h="2098675">
                  <a:moveTo>
                    <a:pt x="2955036" y="2092452"/>
                  </a:moveTo>
                  <a:lnTo>
                    <a:pt x="2955036" y="6096"/>
                  </a:lnTo>
                  <a:lnTo>
                    <a:pt x="2948940" y="0"/>
                  </a:lnTo>
                  <a:lnTo>
                    <a:pt x="6096" y="0"/>
                  </a:lnTo>
                  <a:lnTo>
                    <a:pt x="0" y="6096"/>
                  </a:lnTo>
                  <a:lnTo>
                    <a:pt x="0" y="2092452"/>
                  </a:lnTo>
                  <a:lnTo>
                    <a:pt x="6096" y="2098548"/>
                  </a:lnTo>
                  <a:lnTo>
                    <a:pt x="13716" y="2098548"/>
                  </a:lnTo>
                  <a:lnTo>
                    <a:pt x="13716" y="25908"/>
                  </a:lnTo>
                  <a:lnTo>
                    <a:pt x="25908" y="12192"/>
                  </a:lnTo>
                  <a:lnTo>
                    <a:pt x="25908" y="25908"/>
                  </a:lnTo>
                  <a:lnTo>
                    <a:pt x="2929128" y="25908"/>
                  </a:lnTo>
                  <a:lnTo>
                    <a:pt x="2929128" y="12192"/>
                  </a:lnTo>
                  <a:lnTo>
                    <a:pt x="2942844" y="25908"/>
                  </a:lnTo>
                  <a:lnTo>
                    <a:pt x="2942844" y="2098548"/>
                  </a:lnTo>
                  <a:lnTo>
                    <a:pt x="2948940" y="2098548"/>
                  </a:lnTo>
                  <a:lnTo>
                    <a:pt x="2955036" y="2092452"/>
                  </a:lnTo>
                  <a:close/>
                </a:path>
                <a:path w="2955290" h="2098675">
                  <a:moveTo>
                    <a:pt x="25908" y="25908"/>
                  </a:moveTo>
                  <a:lnTo>
                    <a:pt x="25908" y="12192"/>
                  </a:lnTo>
                  <a:lnTo>
                    <a:pt x="13716" y="25908"/>
                  </a:lnTo>
                  <a:lnTo>
                    <a:pt x="25908" y="25908"/>
                  </a:lnTo>
                  <a:close/>
                </a:path>
                <a:path w="2955290" h="2098675">
                  <a:moveTo>
                    <a:pt x="25908" y="2074164"/>
                  </a:moveTo>
                  <a:lnTo>
                    <a:pt x="25908" y="25908"/>
                  </a:lnTo>
                  <a:lnTo>
                    <a:pt x="13716" y="25908"/>
                  </a:lnTo>
                  <a:lnTo>
                    <a:pt x="13716" y="2074164"/>
                  </a:lnTo>
                  <a:lnTo>
                    <a:pt x="25908" y="2074164"/>
                  </a:lnTo>
                  <a:close/>
                </a:path>
                <a:path w="2955290" h="2098675">
                  <a:moveTo>
                    <a:pt x="2942844" y="2074164"/>
                  </a:moveTo>
                  <a:lnTo>
                    <a:pt x="13716" y="2074164"/>
                  </a:lnTo>
                  <a:lnTo>
                    <a:pt x="25908" y="2086356"/>
                  </a:lnTo>
                  <a:lnTo>
                    <a:pt x="25908" y="2098548"/>
                  </a:lnTo>
                  <a:lnTo>
                    <a:pt x="2929128" y="2098548"/>
                  </a:lnTo>
                  <a:lnTo>
                    <a:pt x="2929128" y="2086356"/>
                  </a:lnTo>
                  <a:lnTo>
                    <a:pt x="2942844" y="2074164"/>
                  </a:lnTo>
                  <a:close/>
                </a:path>
                <a:path w="2955290" h="2098675">
                  <a:moveTo>
                    <a:pt x="25908" y="2098548"/>
                  </a:moveTo>
                  <a:lnTo>
                    <a:pt x="25908" y="2086356"/>
                  </a:lnTo>
                  <a:lnTo>
                    <a:pt x="13716" y="2074164"/>
                  </a:lnTo>
                  <a:lnTo>
                    <a:pt x="13716" y="2098548"/>
                  </a:lnTo>
                  <a:lnTo>
                    <a:pt x="25908" y="2098548"/>
                  </a:lnTo>
                  <a:close/>
                </a:path>
                <a:path w="2955290" h="2098675">
                  <a:moveTo>
                    <a:pt x="2942844" y="25908"/>
                  </a:moveTo>
                  <a:lnTo>
                    <a:pt x="2929128" y="12192"/>
                  </a:lnTo>
                  <a:lnTo>
                    <a:pt x="2929128" y="25908"/>
                  </a:lnTo>
                  <a:lnTo>
                    <a:pt x="2942844" y="25908"/>
                  </a:lnTo>
                  <a:close/>
                </a:path>
                <a:path w="2955290" h="2098675">
                  <a:moveTo>
                    <a:pt x="2942844" y="2074164"/>
                  </a:moveTo>
                  <a:lnTo>
                    <a:pt x="2942844" y="25908"/>
                  </a:lnTo>
                  <a:lnTo>
                    <a:pt x="2929128" y="25908"/>
                  </a:lnTo>
                  <a:lnTo>
                    <a:pt x="2929128" y="2074164"/>
                  </a:lnTo>
                  <a:lnTo>
                    <a:pt x="2942844" y="2074164"/>
                  </a:lnTo>
                  <a:close/>
                </a:path>
                <a:path w="2955290" h="2098675">
                  <a:moveTo>
                    <a:pt x="2942844" y="2098548"/>
                  </a:moveTo>
                  <a:lnTo>
                    <a:pt x="2942844" y="2074164"/>
                  </a:lnTo>
                  <a:lnTo>
                    <a:pt x="2929128" y="2086356"/>
                  </a:lnTo>
                  <a:lnTo>
                    <a:pt x="2929128" y="2098548"/>
                  </a:lnTo>
                  <a:lnTo>
                    <a:pt x="2942844" y="2098548"/>
                  </a:lnTo>
                  <a:close/>
                </a:path>
              </a:pathLst>
            </a:custGeom>
            <a:solidFill>
              <a:srgbClr val="37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996059" y="4780277"/>
            <a:ext cx="261937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195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400" b="1" spc="-90" dirty="0">
                <a:latin typeface="Arial"/>
                <a:cs typeface="Arial"/>
              </a:rPr>
              <a:t>Immobilisations en </a:t>
            </a:r>
            <a:r>
              <a:rPr sz="1400" b="1" spc="-105" dirty="0">
                <a:latin typeface="Arial"/>
                <a:cs typeface="Arial"/>
              </a:rPr>
              <a:t>non </a:t>
            </a:r>
            <a:r>
              <a:rPr sz="1400" b="1" spc="-85" dirty="0">
                <a:latin typeface="Arial"/>
                <a:cs typeface="Arial"/>
              </a:rPr>
              <a:t>valeur </a:t>
            </a:r>
            <a:r>
              <a:rPr sz="1400" b="1" spc="-150" dirty="0">
                <a:latin typeface="Arial"/>
                <a:cs typeface="Arial"/>
              </a:rPr>
              <a:t>se  </a:t>
            </a:r>
            <a:r>
              <a:rPr sz="1400" b="1" spc="-70" dirty="0">
                <a:latin typeface="Arial"/>
                <a:cs typeface="Arial"/>
              </a:rPr>
              <a:t>rapportant </a:t>
            </a:r>
            <a:r>
              <a:rPr sz="1400" b="1" spc="-110" dirty="0">
                <a:latin typeface="Arial"/>
                <a:cs typeface="Arial"/>
              </a:rPr>
              <a:t>aux </a:t>
            </a:r>
            <a:r>
              <a:rPr sz="1400" b="1" spc="-95" dirty="0">
                <a:latin typeface="Arial"/>
                <a:cs typeface="Arial"/>
              </a:rPr>
              <a:t>frais</a:t>
            </a:r>
            <a:r>
              <a:rPr sz="1400" b="1" spc="-195" dirty="0">
                <a:latin typeface="Arial"/>
                <a:cs typeface="Arial"/>
              </a:rPr>
              <a:t> </a:t>
            </a:r>
            <a:r>
              <a:rPr sz="1400" b="1" spc="-95" dirty="0">
                <a:latin typeface="Arial"/>
                <a:cs typeface="Arial"/>
              </a:rPr>
              <a:t>d’acquisition  d’un</a:t>
            </a:r>
            <a:r>
              <a:rPr sz="1400" b="1" spc="-105" dirty="0">
                <a:latin typeface="Arial"/>
                <a:cs typeface="Arial"/>
              </a:rPr>
              <a:t> </a:t>
            </a:r>
            <a:r>
              <a:rPr sz="1400" b="1" spc="-70" dirty="0">
                <a:latin typeface="Arial"/>
                <a:cs typeface="Arial"/>
              </a:rPr>
              <a:t>actif:</a:t>
            </a:r>
            <a:endParaRPr sz="1400">
              <a:latin typeface="Arial"/>
              <a:cs typeface="Arial"/>
            </a:endParaRPr>
          </a:p>
          <a:p>
            <a:pPr marL="12700" marR="540385">
              <a:lnSpc>
                <a:spcPct val="100000"/>
              </a:lnSpc>
            </a:pPr>
            <a:r>
              <a:rPr sz="1400" spc="-105" dirty="0">
                <a:solidFill>
                  <a:srgbClr val="650032"/>
                </a:solidFill>
                <a:latin typeface="Arial"/>
                <a:cs typeface="Arial"/>
              </a:rPr>
              <a:t>-</a:t>
            </a:r>
            <a:r>
              <a:rPr sz="1400" b="1" spc="-105" dirty="0">
                <a:solidFill>
                  <a:srgbClr val="650032"/>
                </a:solidFill>
                <a:latin typeface="Arial"/>
                <a:cs typeface="Arial"/>
              </a:rPr>
              <a:t>A </a:t>
            </a:r>
            <a:r>
              <a:rPr sz="1400" b="1" spc="-90" dirty="0">
                <a:solidFill>
                  <a:srgbClr val="650032"/>
                </a:solidFill>
                <a:latin typeface="Arial"/>
                <a:cs typeface="Arial"/>
              </a:rPr>
              <a:t>incorporer </a:t>
            </a:r>
            <a:r>
              <a:rPr sz="1400" b="1" spc="-95" dirty="0">
                <a:solidFill>
                  <a:srgbClr val="650032"/>
                </a:solidFill>
                <a:latin typeface="Arial"/>
                <a:cs typeface="Arial"/>
              </a:rPr>
              <a:t>au </a:t>
            </a:r>
            <a:r>
              <a:rPr sz="1400" b="1" spc="-100" dirty="0">
                <a:solidFill>
                  <a:srgbClr val="650032"/>
                </a:solidFill>
                <a:latin typeface="Arial"/>
                <a:cs typeface="Arial"/>
              </a:rPr>
              <a:t>coût </a:t>
            </a:r>
            <a:r>
              <a:rPr sz="1400" b="1" spc="-90" dirty="0">
                <a:solidFill>
                  <a:srgbClr val="650032"/>
                </a:solidFill>
                <a:latin typeface="Arial"/>
                <a:cs typeface="Arial"/>
              </a:rPr>
              <a:t>de  </a:t>
            </a:r>
            <a:r>
              <a:rPr sz="1400" b="1" spc="-80" dirty="0">
                <a:solidFill>
                  <a:srgbClr val="650032"/>
                </a:solidFill>
                <a:latin typeface="Arial"/>
                <a:cs typeface="Arial"/>
              </a:rPr>
              <a:t>l’immobilisation</a:t>
            </a:r>
            <a:r>
              <a:rPr sz="1400" b="1" spc="-114" dirty="0">
                <a:solidFill>
                  <a:srgbClr val="650032"/>
                </a:solidFill>
                <a:latin typeface="Arial"/>
                <a:cs typeface="Arial"/>
              </a:rPr>
              <a:t> </a:t>
            </a:r>
            <a:r>
              <a:rPr sz="1400" b="1" spc="-100" dirty="0">
                <a:solidFill>
                  <a:srgbClr val="650032"/>
                </a:solidFill>
                <a:latin typeface="Arial"/>
                <a:cs typeface="Arial"/>
              </a:rPr>
              <a:t>concernée.</a:t>
            </a:r>
            <a:endParaRPr sz="1400">
              <a:latin typeface="Arial"/>
              <a:cs typeface="Arial"/>
            </a:endParaRPr>
          </a:p>
          <a:p>
            <a:pPr marL="12700" marR="31750">
              <a:lnSpc>
                <a:spcPct val="100000"/>
              </a:lnSpc>
              <a:buFont typeface="Arial"/>
              <a:buChar char="-"/>
              <a:tabLst>
                <a:tab pos="104139" algn="l"/>
              </a:tabLst>
            </a:pPr>
            <a:r>
              <a:rPr sz="1400" b="1" spc="-165" dirty="0">
                <a:solidFill>
                  <a:srgbClr val="650032"/>
                </a:solidFill>
                <a:latin typeface="Arial"/>
                <a:cs typeface="Arial"/>
              </a:rPr>
              <a:t>A </a:t>
            </a:r>
            <a:r>
              <a:rPr sz="1400" b="1" spc="-70" dirty="0">
                <a:solidFill>
                  <a:srgbClr val="650032"/>
                </a:solidFill>
                <a:latin typeface="Arial"/>
                <a:cs typeface="Arial"/>
              </a:rPr>
              <a:t>éliminer </a:t>
            </a:r>
            <a:r>
              <a:rPr sz="1400" b="1" spc="-114" dirty="0">
                <a:solidFill>
                  <a:srgbClr val="650032"/>
                </a:solidFill>
                <a:latin typeface="Arial"/>
                <a:cs typeface="Arial"/>
              </a:rPr>
              <a:t>les </a:t>
            </a:r>
            <a:r>
              <a:rPr sz="1400" b="1" spc="-100" dirty="0">
                <a:solidFill>
                  <a:srgbClr val="650032"/>
                </a:solidFill>
                <a:latin typeface="Arial"/>
                <a:cs typeface="Arial"/>
              </a:rPr>
              <a:t>amortissements  </a:t>
            </a:r>
            <a:r>
              <a:rPr sz="1400" b="1" spc="-90" dirty="0">
                <a:solidFill>
                  <a:srgbClr val="650032"/>
                </a:solidFill>
                <a:latin typeface="Arial"/>
                <a:cs typeface="Arial"/>
              </a:rPr>
              <a:t>pratiqués de </a:t>
            </a:r>
            <a:r>
              <a:rPr sz="1400" b="1" spc="-70" dirty="0">
                <a:solidFill>
                  <a:srgbClr val="650032"/>
                </a:solidFill>
                <a:latin typeface="Arial"/>
                <a:cs typeface="Arial"/>
              </a:rPr>
              <a:t>l’Immo </a:t>
            </a:r>
            <a:r>
              <a:rPr sz="1400" b="1" spc="-90" dirty="0">
                <a:solidFill>
                  <a:srgbClr val="650032"/>
                </a:solidFill>
                <a:latin typeface="Arial"/>
                <a:cs typeface="Arial"/>
              </a:rPr>
              <a:t>en </a:t>
            </a:r>
            <a:r>
              <a:rPr sz="1400" b="1" spc="-105" dirty="0">
                <a:solidFill>
                  <a:srgbClr val="650032"/>
                </a:solidFill>
                <a:latin typeface="Arial"/>
                <a:cs typeface="Arial"/>
              </a:rPr>
              <a:t>non</a:t>
            </a:r>
            <a:r>
              <a:rPr sz="1400" b="1" spc="-190" dirty="0">
                <a:solidFill>
                  <a:srgbClr val="650032"/>
                </a:solidFill>
                <a:latin typeface="Arial"/>
                <a:cs typeface="Arial"/>
              </a:rPr>
              <a:t> </a:t>
            </a:r>
            <a:r>
              <a:rPr sz="1400" b="1" spc="-90" dirty="0">
                <a:solidFill>
                  <a:srgbClr val="650032"/>
                </a:solidFill>
                <a:latin typeface="Arial"/>
                <a:cs typeface="Arial"/>
              </a:rPr>
              <a:t>valeur.</a:t>
            </a:r>
            <a:endParaRPr sz="1400">
              <a:latin typeface="Arial"/>
              <a:cs typeface="Arial"/>
            </a:endParaRPr>
          </a:p>
          <a:p>
            <a:pPr marL="12700" marR="43815">
              <a:lnSpc>
                <a:spcPct val="100000"/>
              </a:lnSpc>
              <a:buFont typeface="Arial"/>
              <a:buChar char="-"/>
              <a:tabLst>
                <a:tab pos="104139" algn="l"/>
              </a:tabLst>
            </a:pPr>
            <a:r>
              <a:rPr sz="1400" b="1" spc="-165" dirty="0">
                <a:solidFill>
                  <a:srgbClr val="650032"/>
                </a:solidFill>
                <a:latin typeface="Arial"/>
                <a:cs typeface="Arial"/>
              </a:rPr>
              <a:t>A </a:t>
            </a:r>
            <a:r>
              <a:rPr sz="1400" b="1" spc="-100" dirty="0">
                <a:solidFill>
                  <a:srgbClr val="650032"/>
                </a:solidFill>
                <a:latin typeface="Arial"/>
                <a:cs typeface="Arial"/>
              </a:rPr>
              <a:t>corriger </a:t>
            </a:r>
            <a:r>
              <a:rPr sz="1400" b="1" spc="-114" dirty="0">
                <a:solidFill>
                  <a:srgbClr val="650032"/>
                </a:solidFill>
                <a:latin typeface="Arial"/>
                <a:cs typeface="Arial"/>
              </a:rPr>
              <a:t>les </a:t>
            </a:r>
            <a:r>
              <a:rPr sz="1400" b="1" spc="-100" dirty="0">
                <a:solidFill>
                  <a:srgbClr val="650032"/>
                </a:solidFill>
                <a:latin typeface="Arial"/>
                <a:cs typeface="Arial"/>
              </a:rPr>
              <a:t>amortissements </a:t>
            </a:r>
            <a:r>
              <a:rPr sz="1400" b="1" spc="-90" dirty="0">
                <a:solidFill>
                  <a:srgbClr val="650032"/>
                </a:solidFill>
                <a:latin typeface="Arial"/>
                <a:cs typeface="Arial"/>
              </a:rPr>
              <a:t>de  </a:t>
            </a:r>
            <a:r>
              <a:rPr sz="1400" b="1" spc="-80" dirty="0">
                <a:solidFill>
                  <a:srgbClr val="650032"/>
                </a:solidFill>
                <a:latin typeface="Arial"/>
                <a:cs typeface="Arial"/>
              </a:rPr>
              <a:t>l’immobilisation </a:t>
            </a:r>
            <a:r>
              <a:rPr sz="1400" b="1" spc="-60" dirty="0">
                <a:solidFill>
                  <a:srgbClr val="650032"/>
                </a:solidFill>
                <a:latin typeface="Arial"/>
                <a:cs typeface="Arial"/>
              </a:rPr>
              <a:t>réelle</a:t>
            </a:r>
            <a:r>
              <a:rPr sz="1400" b="1" spc="175" dirty="0">
                <a:solidFill>
                  <a:srgbClr val="650032"/>
                </a:solidFill>
                <a:latin typeface="Arial"/>
                <a:cs typeface="Arial"/>
              </a:rPr>
              <a:t> </a:t>
            </a:r>
            <a:r>
              <a:rPr sz="1400" b="1" spc="-100" dirty="0">
                <a:solidFill>
                  <a:srgbClr val="650032"/>
                </a:solidFill>
                <a:latin typeface="Arial"/>
                <a:cs typeface="Arial"/>
              </a:rPr>
              <a:t>concernée.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Espace réservé du numéro de diapositive 28">
            <a:extLst>
              <a:ext uri="{FF2B5EF4-FFF2-40B4-BE49-F238E27FC236}">
                <a16:creationId xmlns:a16="http://schemas.microsoft.com/office/drawing/2014/main" id="{E8AF509C-23F0-D5C0-08A8-2546522307B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88</a:t>
            </a:fld>
            <a:endParaRPr lang="fr-FR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4073" y="348996"/>
            <a:ext cx="9143996" cy="693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45240" y="500887"/>
            <a:ext cx="21158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35" dirty="0">
                <a:latin typeface="Arial"/>
                <a:cs typeface="Arial"/>
              </a:rPr>
              <a:t>Applications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7696" y="1106830"/>
            <a:ext cx="8408035" cy="568261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600" b="1" spc="-140" dirty="0">
                <a:latin typeface="Arial"/>
                <a:cs typeface="Arial"/>
              </a:rPr>
              <a:t>Exemple</a:t>
            </a:r>
            <a:r>
              <a:rPr sz="1600" b="1" spc="-100" dirty="0">
                <a:latin typeface="Arial"/>
                <a:cs typeface="Arial"/>
              </a:rPr>
              <a:t> </a:t>
            </a:r>
            <a:r>
              <a:rPr sz="1600" b="1" spc="-90" dirty="0">
                <a:latin typeface="Arial"/>
                <a:cs typeface="Arial"/>
              </a:rPr>
              <a:t>1:</a:t>
            </a:r>
            <a:endParaRPr sz="1600">
              <a:latin typeface="Arial"/>
              <a:cs typeface="Arial"/>
            </a:endParaRPr>
          </a:p>
          <a:p>
            <a:pPr marL="12700" marR="893444">
              <a:lnSpc>
                <a:spcPct val="100000"/>
              </a:lnSpc>
              <a:spcBef>
                <a:spcPts val="380"/>
              </a:spcBef>
            </a:pPr>
            <a:r>
              <a:rPr sz="1600" spc="-175" dirty="0">
                <a:latin typeface="Arial"/>
                <a:cs typeface="Arial"/>
              </a:rPr>
              <a:t>La </a:t>
            </a:r>
            <a:r>
              <a:rPr sz="1600" spc="-70" dirty="0">
                <a:latin typeface="Arial"/>
                <a:cs typeface="Arial"/>
              </a:rPr>
              <a:t>société </a:t>
            </a:r>
            <a:r>
              <a:rPr sz="1600" spc="-75" dirty="0">
                <a:latin typeface="Arial"/>
                <a:cs typeface="Arial"/>
              </a:rPr>
              <a:t>« </a:t>
            </a:r>
            <a:r>
              <a:rPr sz="1600" spc="-195" dirty="0">
                <a:latin typeface="Arial"/>
                <a:cs typeface="Arial"/>
              </a:rPr>
              <a:t>KALON </a:t>
            </a:r>
            <a:r>
              <a:rPr sz="1600" spc="-75" dirty="0">
                <a:latin typeface="Arial"/>
                <a:cs typeface="Arial"/>
              </a:rPr>
              <a:t>» </a:t>
            </a:r>
            <a:r>
              <a:rPr sz="1600" spc="-130" dirty="0">
                <a:latin typeface="Arial"/>
                <a:cs typeface="Arial"/>
              </a:rPr>
              <a:t>a </a:t>
            </a:r>
            <a:r>
              <a:rPr sz="1600" spc="-114" dirty="0">
                <a:latin typeface="Arial"/>
                <a:cs typeface="Arial"/>
              </a:rPr>
              <a:t>engagé </a:t>
            </a:r>
            <a:r>
              <a:rPr sz="1600" spc="-40" dirty="0">
                <a:latin typeface="Arial"/>
                <a:cs typeface="Arial"/>
              </a:rPr>
              <a:t>le </a:t>
            </a:r>
            <a:r>
              <a:rPr sz="1600" spc="-5" dirty="0">
                <a:latin typeface="Arial"/>
                <a:cs typeface="Arial"/>
              </a:rPr>
              <a:t>12/06/ </a:t>
            </a:r>
            <a:r>
              <a:rPr sz="1600" spc="-85" dirty="0">
                <a:latin typeface="Arial"/>
                <a:cs typeface="Arial"/>
              </a:rPr>
              <a:t>N- </a:t>
            </a:r>
            <a:r>
              <a:rPr sz="1600" spc="-70" dirty="0">
                <a:latin typeface="Arial"/>
                <a:cs typeface="Arial"/>
              </a:rPr>
              <a:t>2, </a:t>
            </a:r>
            <a:r>
              <a:rPr sz="1600" spc="-85" dirty="0">
                <a:latin typeface="Arial"/>
                <a:cs typeface="Arial"/>
              </a:rPr>
              <a:t>345 000 </a:t>
            </a:r>
            <a:r>
              <a:rPr sz="1600" spc="-114" dirty="0">
                <a:latin typeface="Arial"/>
                <a:cs typeface="Arial"/>
              </a:rPr>
              <a:t>Dh </a:t>
            </a:r>
            <a:r>
              <a:rPr sz="1600" spc="-80" dirty="0">
                <a:latin typeface="Arial"/>
                <a:cs typeface="Arial"/>
              </a:rPr>
              <a:t>en </a:t>
            </a:r>
            <a:r>
              <a:rPr sz="1600" spc="-55" dirty="0">
                <a:latin typeface="Arial"/>
                <a:cs typeface="Arial"/>
              </a:rPr>
              <a:t>frais </a:t>
            </a:r>
            <a:r>
              <a:rPr sz="1600" spc="-75" dirty="0">
                <a:latin typeface="Arial"/>
                <a:cs typeface="Arial"/>
              </a:rPr>
              <a:t>de </a:t>
            </a:r>
            <a:r>
              <a:rPr sz="1600" spc="-55" dirty="0">
                <a:latin typeface="Arial"/>
                <a:cs typeface="Arial"/>
              </a:rPr>
              <a:t>prospection. </a:t>
            </a:r>
            <a:r>
              <a:rPr sz="1600" spc="-90" dirty="0">
                <a:latin typeface="Arial"/>
                <a:cs typeface="Arial"/>
              </a:rPr>
              <a:t>Elle les </a:t>
            </a:r>
            <a:r>
              <a:rPr sz="1600" spc="-130" dirty="0">
                <a:latin typeface="Arial"/>
                <a:cs typeface="Arial"/>
              </a:rPr>
              <a:t>a  </a:t>
            </a:r>
            <a:r>
              <a:rPr sz="1600" spc="-55" dirty="0">
                <a:latin typeface="Arial"/>
                <a:cs typeface="Arial"/>
              </a:rPr>
              <a:t>comptabilisé </a:t>
            </a:r>
            <a:r>
              <a:rPr sz="1600" spc="-80" dirty="0">
                <a:latin typeface="Arial"/>
                <a:cs typeface="Arial"/>
              </a:rPr>
              <a:t>en </a:t>
            </a:r>
            <a:r>
              <a:rPr sz="1600" spc="-45" dirty="0">
                <a:latin typeface="Arial"/>
                <a:cs typeface="Arial"/>
              </a:rPr>
              <a:t>immobilisations </a:t>
            </a:r>
            <a:r>
              <a:rPr sz="1600" spc="-80" dirty="0">
                <a:latin typeface="Arial"/>
                <a:cs typeface="Arial"/>
              </a:rPr>
              <a:t>en </a:t>
            </a:r>
            <a:r>
              <a:rPr sz="1600" spc="-55" dirty="0">
                <a:latin typeface="Arial"/>
                <a:cs typeface="Arial"/>
              </a:rPr>
              <a:t>non </a:t>
            </a:r>
            <a:r>
              <a:rPr sz="1600" spc="-60" dirty="0">
                <a:latin typeface="Arial"/>
                <a:cs typeface="Arial"/>
              </a:rPr>
              <a:t>valeur </a:t>
            </a:r>
            <a:r>
              <a:rPr sz="1600" spc="-15" dirty="0">
                <a:latin typeface="Arial"/>
                <a:cs typeface="Arial"/>
              </a:rPr>
              <a:t>et </a:t>
            </a:r>
            <a:r>
              <a:rPr sz="1600" spc="-90" dirty="0">
                <a:latin typeface="Arial"/>
                <a:cs typeface="Arial"/>
              </a:rPr>
              <a:t>les </a:t>
            </a:r>
            <a:r>
              <a:rPr sz="1600" spc="-130" dirty="0">
                <a:latin typeface="Arial"/>
                <a:cs typeface="Arial"/>
              </a:rPr>
              <a:t>a </a:t>
            </a:r>
            <a:r>
              <a:rPr sz="1600" spc="-20" dirty="0">
                <a:latin typeface="Arial"/>
                <a:cs typeface="Arial"/>
              </a:rPr>
              <a:t>amorti </a:t>
            </a:r>
            <a:r>
              <a:rPr sz="1600" spc="-70" dirty="0">
                <a:latin typeface="Arial"/>
                <a:cs typeface="Arial"/>
              </a:rPr>
              <a:t>sur </a:t>
            </a:r>
            <a:r>
              <a:rPr sz="1600" spc="-85" dirty="0">
                <a:latin typeface="Arial"/>
                <a:cs typeface="Arial"/>
              </a:rPr>
              <a:t>5</a:t>
            </a:r>
            <a:r>
              <a:rPr sz="1600" spc="-320" dirty="0">
                <a:latin typeface="Arial"/>
                <a:cs typeface="Arial"/>
              </a:rPr>
              <a:t> </a:t>
            </a:r>
            <a:r>
              <a:rPr sz="1600" spc="-105" dirty="0">
                <a:latin typeface="Arial"/>
                <a:cs typeface="Arial"/>
              </a:rPr>
              <a:t>ans.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1600" b="1" spc="-140" dirty="0">
                <a:latin typeface="Arial"/>
                <a:cs typeface="Arial"/>
              </a:rPr>
              <a:t>Exemple</a:t>
            </a:r>
            <a:r>
              <a:rPr sz="1600" b="1" spc="-100" dirty="0">
                <a:latin typeface="Arial"/>
                <a:cs typeface="Arial"/>
              </a:rPr>
              <a:t> </a:t>
            </a:r>
            <a:r>
              <a:rPr sz="1600" b="1" spc="-90" dirty="0">
                <a:latin typeface="Arial"/>
                <a:cs typeface="Arial"/>
              </a:rPr>
              <a:t>2: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85"/>
              </a:spcBef>
            </a:pPr>
            <a:r>
              <a:rPr sz="1600" spc="-175" dirty="0">
                <a:latin typeface="Arial"/>
                <a:cs typeface="Arial"/>
              </a:rPr>
              <a:t>La </a:t>
            </a:r>
            <a:r>
              <a:rPr sz="1600" spc="-70" dirty="0">
                <a:latin typeface="Arial"/>
                <a:cs typeface="Arial"/>
              </a:rPr>
              <a:t>société </a:t>
            </a:r>
            <a:r>
              <a:rPr sz="1600" spc="-75" dirty="0">
                <a:latin typeface="Arial"/>
                <a:cs typeface="Arial"/>
              </a:rPr>
              <a:t>« </a:t>
            </a:r>
            <a:r>
              <a:rPr sz="1600" spc="-245" dirty="0">
                <a:latin typeface="Arial"/>
                <a:cs typeface="Arial"/>
              </a:rPr>
              <a:t>ORACLE </a:t>
            </a:r>
            <a:r>
              <a:rPr sz="1600" spc="-75" dirty="0">
                <a:latin typeface="Arial"/>
                <a:cs typeface="Arial"/>
              </a:rPr>
              <a:t>» </a:t>
            </a:r>
            <a:r>
              <a:rPr sz="1600" spc="-130" dirty="0">
                <a:latin typeface="Arial"/>
                <a:cs typeface="Arial"/>
              </a:rPr>
              <a:t>a </a:t>
            </a:r>
            <a:r>
              <a:rPr sz="1600" spc="-75" dirty="0">
                <a:latin typeface="Arial"/>
                <a:cs typeface="Arial"/>
              </a:rPr>
              <a:t>augmenté </a:t>
            </a:r>
            <a:r>
              <a:rPr sz="1600" spc="-100" dirty="0">
                <a:latin typeface="Arial"/>
                <a:cs typeface="Arial"/>
              </a:rPr>
              <a:t>son </a:t>
            </a:r>
            <a:r>
              <a:rPr sz="1600" spc="-50" dirty="0">
                <a:latin typeface="Arial"/>
                <a:cs typeface="Arial"/>
              </a:rPr>
              <a:t>capital </a:t>
            </a:r>
            <a:r>
              <a:rPr sz="1600" spc="-40" dirty="0">
                <a:latin typeface="Arial"/>
                <a:cs typeface="Arial"/>
              </a:rPr>
              <a:t>le </a:t>
            </a:r>
            <a:r>
              <a:rPr sz="1600" spc="-30" dirty="0">
                <a:latin typeface="Arial"/>
                <a:cs typeface="Arial"/>
              </a:rPr>
              <a:t>01/04/N-2 </a:t>
            </a:r>
            <a:r>
              <a:rPr sz="1600" spc="-55" dirty="0">
                <a:latin typeface="Arial"/>
                <a:cs typeface="Arial"/>
              </a:rPr>
              <a:t>par </a:t>
            </a:r>
            <a:r>
              <a:rPr sz="1600" spc="-70" dirty="0">
                <a:latin typeface="Arial"/>
                <a:cs typeface="Arial"/>
              </a:rPr>
              <a:t>l’émission </a:t>
            </a:r>
            <a:r>
              <a:rPr sz="1600" spc="-75" dirty="0">
                <a:latin typeface="Arial"/>
                <a:cs typeface="Arial"/>
              </a:rPr>
              <a:t>de </a:t>
            </a:r>
            <a:r>
              <a:rPr sz="1600" spc="-85" dirty="0">
                <a:latin typeface="Arial"/>
                <a:cs typeface="Arial"/>
              </a:rPr>
              <a:t>10 000 </a:t>
            </a:r>
            <a:r>
              <a:rPr sz="1600" spc="-70" dirty="0">
                <a:latin typeface="Arial"/>
                <a:cs typeface="Arial"/>
              </a:rPr>
              <a:t>nouvelles </a:t>
            </a:r>
            <a:r>
              <a:rPr sz="1600" spc="-65" dirty="0">
                <a:latin typeface="Arial"/>
                <a:cs typeface="Arial"/>
              </a:rPr>
              <a:t>actions  </a:t>
            </a:r>
            <a:r>
              <a:rPr sz="1600" spc="-80" dirty="0">
                <a:latin typeface="Arial"/>
                <a:cs typeface="Arial"/>
              </a:rPr>
              <a:t>souscrites en </a:t>
            </a:r>
            <a:r>
              <a:rPr sz="1600" spc="-60" dirty="0">
                <a:latin typeface="Arial"/>
                <a:cs typeface="Arial"/>
              </a:rPr>
              <a:t>numéraire </a:t>
            </a:r>
            <a:r>
              <a:rPr sz="1600" spc="-90" dirty="0">
                <a:latin typeface="Arial"/>
                <a:cs typeface="Arial"/>
              </a:rPr>
              <a:t>au </a:t>
            </a:r>
            <a:r>
              <a:rPr sz="1600" spc="-35" dirty="0">
                <a:latin typeface="Arial"/>
                <a:cs typeface="Arial"/>
              </a:rPr>
              <a:t>prix </a:t>
            </a:r>
            <a:r>
              <a:rPr sz="1600" spc="-75" dirty="0">
                <a:latin typeface="Arial"/>
                <a:cs typeface="Arial"/>
              </a:rPr>
              <a:t>d’émission de </a:t>
            </a:r>
            <a:r>
              <a:rPr sz="1600" spc="-85" dirty="0">
                <a:latin typeface="Arial"/>
                <a:cs typeface="Arial"/>
              </a:rPr>
              <a:t>140 </a:t>
            </a:r>
            <a:r>
              <a:rPr sz="1600" spc="-114" dirty="0">
                <a:latin typeface="Arial"/>
                <a:cs typeface="Arial"/>
              </a:rPr>
              <a:t>Dh </a:t>
            </a:r>
            <a:r>
              <a:rPr sz="1600" spc="-45" dirty="0">
                <a:latin typeface="Arial"/>
                <a:cs typeface="Arial"/>
              </a:rPr>
              <a:t>l’action, </a:t>
            </a:r>
            <a:r>
              <a:rPr sz="1600" spc="-55" dirty="0">
                <a:latin typeface="Arial"/>
                <a:cs typeface="Arial"/>
              </a:rPr>
              <a:t>la </a:t>
            </a:r>
            <a:r>
              <a:rPr sz="1600" spc="-60" dirty="0">
                <a:latin typeface="Arial"/>
                <a:cs typeface="Arial"/>
              </a:rPr>
              <a:t>valeur </a:t>
            </a:r>
            <a:r>
              <a:rPr sz="1600" spc="-55" dirty="0">
                <a:latin typeface="Arial"/>
                <a:cs typeface="Arial"/>
              </a:rPr>
              <a:t>nominale </a:t>
            </a:r>
            <a:r>
              <a:rPr sz="1600" spc="-70" dirty="0">
                <a:latin typeface="Arial"/>
                <a:cs typeface="Arial"/>
              </a:rPr>
              <a:t>est </a:t>
            </a:r>
            <a:r>
              <a:rPr sz="1600" spc="-75" dirty="0">
                <a:latin typeface="Arial"/>
                <a:cs typeface="Arial"/>
              </a:rPr>
              <a:t>de </a:t>
            </a:r>
            <a:r>
              <a:rPr sz="1600" spc="-85" dirty="0">
                <a:latin typeface="Arial"/>
                <a:cs typeface="Arial"/>
              </a:rPr>
              <a:t>100 </a:t>
            </a:r>
            <a:r>
              <a:rPr sz="1600" spc="-90" dirty="0">
                <a:latin typeface="Arial"/>
                <a:cs typeface="Arial"/>
              </a:rPr>
              <a:t>Dh. </a:t>
            </a:r>
            <a:r>
              <a:rPr sz="1600" spc="-160" dirty="0">
                <a:latin typeface="Arial"/>
                <a:cs typeface="Arial"/>
              </a:rPr>
              <a:t>Le  </a:t>
            </a:r>
            <a:r>
              <a:rPr sz="1600" spc="-5" dirty="0">
                <a:latin typeface="Arial"/>
                <a:cs typeface="Arial"/>
              </a:rPr>
              <a:t>total </a:t>
            </a:r>
            <a:r>
              <a:rPr sz="1600" spc="-110" dirty="0">
                <a:latin typeface="Arial"/>
                <a:cs typeface="Arial"/>
              </a:rPr>
              <a:t>des charges </a:t>
            </a:r>
            <a:r>
              <a:rPr sz="1600" spc="-125" dirty="0">
                <a:latin typeface="Arial"/>
                <a:cs typeface="Arial"/>
              </a:rPr>
              <a:t>engagées </a:t>
            </a:r>
            <a:r>
              <a:rPr sz="1600" spc="-35" dirty="0">
                <a:latin typeface="Arial"/>
                <a:cs typeface="Arial"/>
              </a:rPr>
              <a:t>pour </a:t>
            </a:r>
            <a:r>
              <a:rPr sz="1600" spc="-40" dirty="0">
                <a:latin typeface="Arial"/>
                <a:cs typeface="Arial"/>
              </a:rPr>
              <a:t>l’opération </a:t>
            </a:r>
            <a:r>
              <a:rPr sz="1600" spc="-55" dirty="0">
                <a:latin typeface="Arial"/>
                <a:cs typeface="Arial"/>
              </a:rPr>
              <a:t>d’augmentation du </a:t>
            </a:r>
            <a:r>
              <a:rPr sz="1600" spc="-50" dirty="0">
                <a:latin typeface="Arial"/>
                <a:cs typeface="Arial"/>
              </a:rPr>
              <a:t>capital </a:t>
            </a:r>
            <a:r>
              <a:rPr sz="1600" spc="-95" dirty="0">
                <a:latin typeface="Arial"/>
                <a:cs typeface="Arial"/>
              </a:rPr>
              <a:t>s’est </a:t>
            </a:r>
            <a:r>
              <a:rPr sz="1600" spc="-80" dirty="0">
                <a:latin typeface="Arial"/>
                <a:cs typeface="Arial"/>
              </a:rPr>
              <a:t>élevé </a:t>
            </a:r>
            <a:r>
              <a:rPr sz="1600" spc="-130" dirty="0">
                <a:latin typeface="Arial"/>
                <a:cs typeface="Arial"/>
              </a:rPr>
              <a:t>à </a:t>
            </a:r>
            <a:r>
              <a:rPr sz="1600" spc="-85" dirty="0">
                <a:latin typeface="Arial"/>
                <a:cs typeface="Arial"/>
              </a:rPr>
              <a:t>124 600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90" dirty="0">
                <a:latin typeface="Arial"/>
                <a:cs typeface="Arial"/>
              </a:rPr>
              <a:t>Dh.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1600" b="1" spc="-140" dirty="0">
                <a:latin typeface="Arial"/>
                <a:cs typeface="Arial"/>
              </a:rPr>
              <a:t>Exemple</a:t>
            </a:r>
            <a:r>
              <a:rPr sz="1600" b="1" spc="-100" dirty="0">
                <a:latin typeface="Arial"/>
                <a:cs typeface="Arial"/>
              </a:rPr>
              <a:t> </a:t>
            </a:r>
            <a:r>
              <a:rPr sz="1600" b="1" spc="-90" dirty="0">
                <a:latin typeface="Arial"/>
                <a:cs typeface="Arial"/>
              </a:rPr>
              <a:t>3: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175" dirty="0">
                <a:latin typeface="Arial"/>
                <a:cs typeface="Arial"/>
              </a:rPr>
              <a:t>La </a:t>
            </a:r>
            <a:r>
              <a:rPr sz="1600" spc="-70" dirty="0">
                <a:latin typeface="Arial"/>
                <a:cs typeface="Arial"/>
              </a:rPr>
              <a:t>société </a:t>
            </a:r>
            <a:r>
              <a:rPr sz="1600" spc="-75" dirty="0">
                <a:latin typeface="Arial"/>
                <a:cs typeface="Arial"/>
              </a:rPr>
              <a:t>« </a:t>
            </a:r>
            <a:r>
              <a:rPr sz="1600" spc="-155" dirty="0">
                <a:latin typeface="Arial"/>
                <a:cs typeface="Arial"/>
              </a:rPr>
              <a:t>GODIN </a:t>
            </a:r>
            <a:r>
              <a:rPr sz="1600" spc="-75" dirty="0">
                <a:latin typeface="Arial"/>
                <a:cs typeface="Arial"/>
              </a:rPr>
              <a:t>» </a:t>
            </a:r>
            <a:r>
              <a:rPr sz="1600" spc="-130" dirty="0">
                <a:latin typeface="Arial"/>
                <a:cs typeface="Arial"/>
              </a:rPr>
              <a:t>a </a:t>
            </a:r>
            <a:r>
              <a:rPr sz="1600" spc="-90" dirty="0">
                <a:latin typeface="Arial"/>
                <a:cs typeface="Arial"/>
              </a:rPr>
              <a:t>acquis </a:t>
            </a:r>
            <a:r>
              <a:rPr sz="1600" spc="-40" dirty="0">
                <a:latin typeface="Arial"/>
                <a:cs typeface="Arial"/>
              </a:rPr>
              <a:t>le </a:t>
            </a:r>
            <a:r>
              <a:rPr sz="1600" spc="-20" dirty="0">
                <a:latin typeface="Arial"/>
                <a:cs typeface="Arial"/>
              </a:rPr>
              <a:t>01/04/N </a:t>
            </a:r>
            <a:r>
              <a:rPr sz="1600" spc="-55" dirty="0">
                <a:latin typeface="Arial"/>
                <a:cs typeface="Arial"/>
              </a:rPr>
              <a:t>un </a:t>
            </a:r>
            <a:r>
              <a:rPr sz="1600" spc="-80" dirty="0">
                <a:latin typeface="Arial"/>
                <a:cs typeface="Arial"/>
              </a:rPr>
              <a:t>ensemble </a:t>
            </a:r>
            <a:r>
              <a:rPr sz="1600" spc="-25" dirty="0">
                <a:latin typeface="Arial"/>
                <a:cs typeface="Arial"/>
              </a:rPr>
              <a:t>immobilier </a:t>
            </a:r>
            <a:r>
              <a:rPr sz="1600" spc="-95" dirty="0">
                <a:latin typeface="Arial"/>
                <a:cs typeface="Arial"/>
              </a:rPr>
              <a:t>composé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60" dirty="0">
                <a:latin typeface="Arial"/>
                <a:cs typeface="Arial"/>
              </a:rPr>
              <a:t>de:</a:t>
            </a:r>
            <a:endParaRPr sz="1600">
              <a:latin typeface="Arial"/>
              <a:cs typeface="Arial"/>
            </a:endParaRPr>
          </a:p>
          <a:p>
            <a:pPr marL="164465" indent="-152400">
              <a:lnSpc>
                <a:spcPct val="100000"/>
              </a:lnSpc>
              <a:spcBef>
                <a:spcPts val="385"/>
              </a:spcBef>
              <a:buChar char="-"/>
              <a:tabLst>
                <a:tab pos="165100" algn="l"/>
                <a:tab pos="2048510" algn="l"/>
              </a:tabLst>
            </a:pPr>
            <a:r>
              <a:rPr sz="1600" spc="-95" dirty="0">
                <a:latin typeface="Arial"/>
                <a:cs typeface="Arial"/>
              </a:rPr>
              <a:t>Un </a:t>
            </a:r>
            <a:r>
              <a:rPr sz="1600" spc="-30" dirty="0">
                <a:latin typeface="Arial"/>
                <a:cs typeface="Arial"/>
              </a:rPr>
              <a:t>terrain </a:t>
            </a:r>
            <a:r>
              <a:rPr sz="1600" spc="-90" dirty="0">
                <a:latin typeface="Arial"/>
                <a:cs typeface="Arial"/>
              </a:rPr>
              <a:t>au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35" dirty="0">
                <a:latin typeface="Arial"/>
                <a:cs typeface="Arial"/>
              </a:rPr>
              <a:t>prix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de</a:t>
            </a:r>
            <a:r>
              <a:rPr sz="1600" spc="-75" dirty="0">
                <a:latin typeface="Times New Roman"/>
                <a:cs typeface="Times New Roman"/>
              </a:rPr>
              <a:t>	</a:t>
            </a:r>
            <a:r>
              <a:rPr sz="1600" spc="-20" dirty="0">
                <a:latin typeface="Arial"/>
                <a:cs typeface="Arial"/>
              </a:rPr>
              <a:t>: </a:t>
            </a:r>
            <a:r>
              <a:rPr sz="1600" spc="-85" dirty="0">
                <a:latin typeface="Arial"/>
                <a:cs typeface="Arial"/>
              </a:rPr>
              <a:t>1 000 000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spc="-114" dirty="0">
                <a:latin typeface="Arial"/>
                <a:cs typeface="Arial"/>
              </a:rPr>
              <a:t>Dh</a:t>
            </a:r>
            <a:endParaRPr sz="1600">
              <a:latin typeface="Arial"/>
              <a:cs typeface="Arial"/>
            </a:endParaRPr>
          </a:p>
          <a:p>
            <a:pPr marL="164465" indent="-152400">
              <a:lnSpc>
                <a:spcPct val="100000"/>
              </a:lnSpc>
              <a:spcBef>
                <a:spcPts val="384"/>
              </a:spcBef>
              <a:buChar char="-"/>
              <a:tabLst>
                <a:tab pos="165100" algn="l"/>
                <a:tab pos="2252345" algn="l"/>
              </a:tabLst>
            </a:pPr>
            <a:r>
              <a:rPr sz="1600" spc="-95" dirty="0">
                <a:latin typeface="Arial"/>
                <a:cs typeface="Arial"/>
              </a:rPr>
              <a:t>Un </a:t>
            </a:r>
            <a:r>
              <a:rPr sz="1600" spc="-30" dirty="0">
                <a:latin typeface="Arial"/>
                <a:cs typeface="Arial"/>
              </a:rPr>
              <a:t>bâtiment </a:t>
            </a:r>
            <a:r>
              <a:rPr sz="1600" spc="-90" dirty="0">
                <a:latin typeface="Arial"/>
                <a:cs typeface="Arial"/>
              </a:rPr>
              <a:t>au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35" dirty="0">
                <a:latin typeface="Arial"/>
                <a:cs typeface="Arial"/>
              </a:rPr>
              <a:t>prix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60" dirty="0">
                <a:latin typeface="Arial"/>
                <a:cs typeface="Arial"/>
              </a:rPr>
              <a:t>de:</a:t>
            </a:r>
            <a:r>
              <a:rPr sz="1600" spc="-60" dirty="0">
                <a:latin typeface="Times New Roman"/>
                <a:cs typeface="Times New Roman"/>
              </a:rPr>
              <a:t>	</a:t>
            </a:r>
            <a:r>
              <a:rPr sz="1600" spc="-85" dirty="0">
                <a:latin typeface="Arial"/>
                <a:cs typeface="Arial"/>
              </a:rPr>
              <a:t>1 500 000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114" dirty="0">
                <a:latin typeface="Arial"/>
                <a:cs typeface="Arial"/>
              </a:rPr>
              <a:t>Dh</a:t>
            </a:r>
            <a:endParaRPr sz="1600">
              <a:latin typeface="Arial"/>
              <a:cs typeface="Arial"/>
            </a:endParaRPr>
          </a:p>
          <a:p>
            <a:pPr marL="12700" marR="180340">
              <a:lnSpc>
                <a:spcPct val="100000"/>
              </a:lnSpc>
              <a:spcBef>
                <a:spcPts val="380"/>
              </a:spcBef>
              <a:buChar char="-"/>
              <a:tabLst>
                <a:tab pos="119380" algn="l"/>
              </a:tabLst>
            </a:pPr>
            <a:r>
              <a:rPr sz="1600" spc="-170" dirty="0">
                <a:latin typeface="Arial"/>
                <a:cs typeface="Arial"/>
              </a:rPr>
              <a:t>Les </a:t>
            </a:r>
            <a:r>
              <a:rPr sz="1600" spc="-55" dirty="0">
                <a:latin typeface="Arial"/>
                <a:cs typeface="Arial"/>
              </a:rPr>
              <a:t>frais </a:t>
            </a:r>
            <a:r>
              <a:rPr sz="1600" spc="-70" dirty="0">
                <a:latin typeface="Arial"/>
                <a:cs typeface="Arial"/>
              </a:rPr>
              <a:t>divers </a:t>
            </a:r>
            <a:r>
              <a:rPr sz="1600" spc="-50" dirty="0">
                <a:latin typeface="Arial"/>
                <a:cs typeface="Arial"/>
              </a:rPr>
              <a:t>d’acquisition </a:t>
            </a:r>
            <a:r>
              <a:rPr sz="1600" spc="-140" dirty="0">
                <a:latin typeface="Arial"/>
                <a:cs typeface="Arial"/>
              </a:rPr>
              <a:t>se </a:t>
            </a:r>
            <a:r>
              <a:rPr sz="1600" spc="-55" dirty="0">
                <a:latin typeface="Arial"/>
                <a:cs typeface="Arial"/>
              </a:rPr>
              <a:t>sont </a:t>
            </a:r>
            <a:r>
              <a:rPr sz="1600" spc="-50" dirty="0">
                <a:latin typeface="Arial"/>
                <a:cs typeface="Arial"/>
              </a:rPr>
              <a:t>chiffrés </a:t>
            </a:r>
            <a:r>
              <a:rPr sz="1600" spc="-130" dirty="0">
                <a:latin typeface="Arial"/>
                <a:cs typeface="Arial"/>
              </a:rPr>
              <a:t>à </a:t>
            </a:r>
            <a:r>
              <a:rPr sz="1600" spc="-85" dirty="0">
                <a:latin typeface="Arial"/>
                <a:cs typeface="Arial"/>
              </a:rPr>
              <a:t>210 000 </a:t>
            </a:r>
            <a:r>
              <a:rPr sz="1600" spc="-95" dirty="0">
                <a:latin typeface="Arial"/>
                <a:cs typeface="Arial"/>
              </a:rPr>
              <a:t>Dh, </a:t>
            </a:r>
            <a:r>
              <a:rPr sz="1600" spc="-50" dirty="0">
                <a:latin typeface="Arial"/>
                <a:cs typeface="Arial"/>
              </a:rPr>
              <a:t>ils </a:t>
            </a:r>
            <a:r>
              <a:rPr sz="1600" spc="-10" dirty="0">
                <a:latin typeface="Arial"/>
                <a:cs typeface="Arial"/>
              </a:rPr>
              <a:t>ont </a:t>
            </a:r>
            <a:r>
              <a:rPr sz="1600" spc="-45" dirty="0">
                <a:latin typeface="Arial"/>
                <a:cs typeface="Arial"/>
              </a:rPr>
              <a:t>été </a:t>
            </a:r>
            <a:r>
              <a:rPr sz="1600" spc="-50" dirty="0">
                <a:latin typeface="Arial"/>
                <a:cs typeface="Arial"/>
              </a:rPr>
              <a:t>imputés </a:t>
            </a:r>
            <a:r>
              <a:rPr sz="1600" spc="-80" dirty="0">
                <a:latin typeface="Arial"/>
                <a:cs typeface="Arial"/>
              </a:rPr>
              <a:t>en </a:t>
            </a:r>
            <a:r>
              <a:rPr sz="1600" spc="-114" dirty="0">
                <a:latin typeface="Arial"/>
                <a:cs typeface="Arial"/>
              </a:rPr>
              <a:t>Frais </a:t>
            </a:r>
            <a:r>
              <a:rPr sz="1600" spc="-50" dirty="0">
                <a:latin typeface="Arial"/>
                <a:cs typeface="Arial"/>
              </a:rPr>
              <a:t>d’acquisition  </a:t>
            </a:r>
            <a:r>
              <a:rPr sz="1600" spc="-35" dirty="0">
                <a:latin typeface="Arial"/>
                <a:cs typeface="Arial"/>
              </a:rPr>
              <a:t>d’immobilisation </a:t>
            </a:r>
            <a:r>
              <a:rPr sz="1600" spc="-75" dirty="0">
                <a:latin typeface="Arial"/>
                <a:cs typeface="Arial"/>
              </a:rPr>
              <a:t>amortissables </a:t>
            </a:r>
            <a:r>
              <a:rPr sz="1600" spc="-70" dirty="0">
                <a:latin typeface="Arial"/>
                <a:cs typeface="Arial"/>
              </a:rPr>
              <a:t>sur </a:t>
            </a:r>
            <a:r>
              <a:rPr sz="1600" spc="-85" dirty="0">
                <a:latin typeface="Arial"/>
                <a:cs typeface="Arial"/>
              </a:rPr>
              <a:t>5</a:t>
            </a:r>
            <a:r>
              <a:rPr sz="1600" spc="-200" dirty="0">
                <a:latin typeface="Arial"/>
                <a:cs typeface="Arial"/>
              </a:rPr>
              <a:t> </a:t>
            </a:r>
            <a:r>
              <a:rPr sz="1600" spc="-105" dirty="0">
                <a:latin typeface="Arial"/>
                <a:cs typeface="Arial"/>
              </a:rPr>
              <a:t>ans.</a:t>
            </a:r>
            <a:endParaRPr sz="1600">
              <a:latin typeface="Arial"/>
              <a:cs typeface="Arial"/>
            </a:endParaRPr>
          </a:p>
          <a:p>
            <a:pPr marL="118745" indent="-106680">
              <a:lnSpc>
                <a:spcPct val="100000"/>
              </a:lnSpc>
              <a:spcBef>
                <a:spcPts val="385"/>
              </a:spcBef>
              <a:buChar char="-"/>
              <a:tabLst>
                <a:tab pos="119380" algn="l"/>
              </a:tabLst>
            </a:pPr>
            <a:r>
              <a:rPr sz="1600" spc="-170" dirty="0">
                <a:latin typeface="Arial"/>
                <a:cs typeface="Arial"/>
              </a:rPr>
              <a:t>Les </a:t>
            </a:r>
            <a:r>
              <a:rPr sz="1600" spc="-45" dirty="0">
                <a:latin typeface="Arial"/>
                <a:cs typeface="Arial"/>
              </a:rPr>
              <a:t>bâtiments </a:t>
            </a:r>
            <a:r>
              <a:rPr sz="1600" spc="-55" dirty="0">
                <a:latin typeface="Arial"/>
                <a:cs typeface="Arial"/>
              </a:rPr>
              <a:t>sont </a:t>
            </a:r>
            <a:r>
              <a:rPr sz="1600" spc="-75" dirty="0">
                <a:latin typeface="Arial"/>
                <a:cs typeface="Arial"/>
              </a:rPr>
              <a:t>amortissables </a:t>
            </a:r>
            <a:r>
              <a:rPr sz="1600" spc="-70" dirty="0">
                <a:latin typeface="Arial"/>
                <a:cs typeface="Arial"/>
              </a:rPr>
              <a:t>sur </a:t>
            </a:r>
            <a:r>
              <a:rPr sz="1600" spc="-85" dirty="0">
                <a:latin typeface="Arial"/>
                <a:cs typeface="Arial"/>
              </a:rPr>
              <a:t>20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120" dirty="0">
                <a:latin typeface="Arial"/>
                <a:cs typeface="Arial"/>
              </a:rPr>
              <a:t>ans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u="heavy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Travail </a:t>
            </a:r>
            <a:r>
              <a:rPr sz="1600" b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à</a:t>
            </a:r>
            <a:r>
              <a:rPr sz="1600" b="1" u="heavy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faire: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-170" dirty="0">
                <a:solidFill>
                  <a:srgbClr val="C00000"/>
                </a:solidFill>
                <a:latin typeface="Arial"/>
                <a:cs typeface="Arial"/>
              </a:rPr>
              <a:t>Passer </a:t>
            </a:r>
            <a:r>
              <a:rPr sz="1600" b="1" spc="-135" dirty="0">
                <a:solidFill>
                  <a:srgbClr val="C00000"/>
                </a:solidFill>
                <a:latin typeface="Arial"/>
                <a:cs typeface="Arial"/>
              </a:rPr>
              <a:t>les </a:t>
            </a:r>
            <a:r>
              <a:rPr sz="1600" b="1" spc="-110" dirty="0">
                <a:solidFill>
                  <a:srgbClr val="C00000"/>
                </a:solidFill>
                <a:latin typeface="Arial"/>
                <a:cs typeface="Arial"/>
              </a:rPr>
              <a:t>écritures de </a:t>
            </a:r>
            <a:r>
              <a:rPr sz="1600" b="1" spc="-75" dirty="0">
                <a:solidFill>
                  <a:srgbClr val="C00000"/>
                </a:solidFill>
                <a:latin typeface="Arial"/>
                <a:cs typeface="Arial"/>
              </a:rPr>
              <a:t>retraitement </a:t>
            </a:r>
            <a:r>
              <a:rPr sz="1600" b="1" spc="-110" dirty="0">
                <a:solidFill>
                  <a:srgbClr val="C00000"/>
                </a:solidFill>
                <a:latin typeface="Arial"/>
                <a:cs typeface="Arial"/>
              </a:rPr>
              <a:t>pour </a:t>
            </a:r>
            <a:r>
              <a:rPr sz="1600" b="1" spc="-114" dirty="0">
                <a:solidFill>
                  <a:srgbClr val="C00000"/>
                </a:solidFill>
                <a:latin typeface="Arial"/>
                <a:cs typeface="Arial"/>
              </a:rPr>
              <a:t>corriger </a:t>
            </a:r>
            <a:r>
              <a:rPr sz="1600" b="1" spc="-70" dirty="0">
                <a:solidFill>
                  <a:srgbClr val="C00000"/>
                </a:solidFill>
                <a:latin typeface="Arial"/>
                <a:cs typeface="Arial"/>
              </a:rPr>
              <a:t>le </a:t>
            </a:r>
            <a:r>
              <a:rPr sz="1600" b="1" spc="-95" dirty="0">
                <a:solidFill>
                  <a:srgbClr val="C00000"/>
                </a:solidFill>
                <a:latin typeface="Arial"/>
                <a:cs typeface="Arial"/>
              </a:rPr>
              <a:t>bilan </a:t>
            </a:r>
            <a:r>
              <a:rPr sz="1600" b="1" spc="-45" dirty="0">
                <a:solidFill>
                  <a:srgbClr val="C00000"/>
                </a:solidFill>
                <a:latin typeface="Arial"/>
                <a:cs typeface="Arial"/>
              </a:rPr>
              <a:t>et </a:t>
            </a:r>
            <a:r>
              <a:rPr sz="1600" b="1" spc="-70" dirty="0">
                <a:solidFill>
                  <a:srgbClr val="C00000"/>
                </a:solidFill>
                <a:latin typeface="Arial"/>
                <a:cs typeface="Arial"/>
              </a:rPr>
              <a:t>le </a:t>
            </a:r>
            <a:r>
              <a:rPr sz="1600" b="1" spc="-285" dirty="0">
                <a:solidFill>
                  <a:srgbClr val="C00000"/>
                </a:solidFill>
                <a:latin typeface="Arial"/>
                <a:cs typeface="Arial"/>
              </a:rPr>
              <a:t>CPC</a:t>
            </a:r>
            <a:r>
              <a:rPr sz="1600" b="1" spc="-1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14" dirty="0">
                <a:solidFill>
                  <a:srgbClr val="C00000"/>
                </a:solidFill>
                <a:latin typeface="Arial"/>
                <a:cs typeface="Arial"/>
              </a:rPr>
              <a:t>au</a:t>
            </a:r>
            <a:r>
              <a:rPr sz="16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31/12/N.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63FF54C-B7F7-3EE9-08A5-5CB2A95757C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89</a:t>
            </a:fld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0647" y="373379"/>
            <a:ext cx="9107422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520574" y="2116836"/>
            <a:ext cx="5195570" cy="1384300"/>
            <a:chOff x="2520574" y="2116836"/>
            <a:chExt cx="5195570" cy="1384300"/>
          </a:xfrm>
        </p:grpSpPr>
        <p:sp>
          <p:nvSpPr>
            <p:cNvPr id="4" name="object 4"/>
            <p:cNvSpPr/>
            <p:nvPr/>
          </p:nvSpPr>
          <p:spPr>
            <a:xfrm>
              <a:off x="2526670" y="2122931"/>
              <a:ext cx="5181600" cy="1371600"/>
            </a:xfrm>
            <a:custGeom>
              <a:avLst/>
              <a:gdLst/>
              <a:ahLst/>
              <a:cxnLst/>
              <a:rect l="l" t="t" r="r" b="b"/>
              <a:pathLst>
                <a:path w="5181600" h="1371600">
                  <a:moveTo>
                    <a:pt x="5181599" y="1371599"/>
                  </a:moveTo>
                  <a:lnTo>
                    <a:pt x="5181599" y="0"/>
                  </a:lnTo>
                  <a:lnTo>
                    <a:pt x="0" y="0"/>
                  </a:lnTo>
                  <a:lnTo>
                    <a:pt x="0" y="1371599"/>
                  </a:lnTo>
                  <a:lnTo>
                    <a:pt x="5181599" y="1371599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20574" y="2116836"/>
              <a:ext cx="5195570" cy="1384300"/>
            </a:xfrm>
            <a:custGeom>
              <a:avLst/>
              <a:gdLst/>
              <a:ahLst/>
              <a:cxnLst/>
              <a:rect l="l" t="t" r="r" b="b"/>
              <a:pathLst>
                <a:path w="5195570" h="1384300">
                  <a:moveTo>
                    <a:pt x="5195316" y="1383792"/>
                  </a:moveTo>
                  <a:lnTo>
                    <a:pt x="5195316" y="0"/>
                  </a:lnTo>
                  <a:lnTo>
                    <a:pt x="0" y="0"/>
                  </a:lnTo>
                  <a:lnTo>
                    <a:pt x="0" y="1383792"/>
                  </a:lnTo>
                  <a:lnTo>
                    <a:pt x="6096" y="1383792"/>
                  </a:lnTo>
                  <a:lnTo>
                    <a:pt x="6096" y="12192"/>
                  </a:lnTo>
                  <a:lnTo>
                    <a:pt x="13716" y="6096"/>
                  </a:lnTo>
                  <a:lnTo>
                    <a:pt x="13716" y="12192"/>
                  </a:lnTo>
                  <a:lnTo>
                    <a:pt x="5181600" y="12192"/>
                  </a:lnTo>
                  <a:lnTo>
                    <a:pt x="5181600" y="6096"/>
                  </a:lnTo>
                  <a:lnTo>
                    <a:pt x="5187696" y="12192"/>
                  </a:lnTo>
                  <a:lnTo>
                    <a:pt x="5187696" y="1383792"/>
                  </a:lnTo>
                  <a:lnTo>
                    <a:pt x="5195316" y="1383792"/>
                  </a:lnTo>
                  <a:close/>
                </a:path>
                <a:path w="5195570" h="1384300">
                  <a:moveTo>
                    <a:pt x="13716" y="12192"/>
                  </a:moveTo>
                  <a:lnTo>
                    <a:pt x="13716" y="6096"/>
                  </a:lnTo>
                  <a:lnTo>
                    <a:pt x="6096" y="12192"/>
                  </a:lnTo>
                  <a:lnTo>
                    <a:pt x="13716" y="12192"/>
                  </a:lnTo>
                  <a:close/>
                </a:path>
                <a:path w="5195570" h="1384300">
                  <a:moveTo>
                    <a:pt x="13716" y="1371600"/>
                  </a:moveTo>
                  <a:lnTo>
                    <a:pt x="13716" y="12192"/>
                  </a:lnTo>
                  <a:lnTo>
                    <a:pt x="6096" y="12192"/>
                  </a:lnTo>
                  <a:lnTo>
                    <a:pt x="6096" y="1371600"/>
                  </a:lnTo>
                  <a:lnTo>
                    <a:pt x="13716" y="1371600"/>
                  </a:lnTo>
                  <a:close/>
                </a:path>
                <a:path w="5195570" h="1384300">
                  <a:moveTo>
                    <a:pt x="5187696" y="1371600"/>
                  </a:moveTo>
                  <a:lnTo>
                    <a:pt x="6096" y="1371600"/>
                  </a:lnTo>
                  <a:lnTo>
                    <a:pt x="13716" y="1377696"/>
                  </a:lnTo>
                  <a:lnTo>
                    <a:pt x="13716" y="1383792"/>
                  </a:lnTo>
                  <a:lnTo>
                    <a:pt x="5181600" y="1383792"/>
                  </a:lnTo>
                  <a:lnTo>
                    <a:pt x="5181600" y="1377696"/>
                  </a:lnTo>
                  <a:lnTo>
                    <a:pt x="5187696" y="1371600"/>
                  </a:lnTo>
                  <a:close/>
                </a:path>
                <a:path w="5195570" h="1384300">
                  <a:moveTo>
                    <a:pt x="13716" y="1383792"/>
                  </a:moveTo>
                  <a:lnTo>
                    <a:pt x="13716" y="1377696"/>
                  </a:lnTo>
                  <a:lnTo>
                    <a:pt x="6096" y="1371600"/>
                  </a:lnTo>
                  <a:lnTo>
                    <a:pt x="6096" y="1383792"/>
                  </a:lnTo>
                  <a:lnTo>
                    <a:pt x="13716" y="1383792"/>
                  </a:lnTo>
                  <a:close/>
                </a:path>
                <a:path w="5195570" h="1384300">
                  <a:moveTo>
                    <a:pt x="5187696" y="12192"/>
                  </a:moveTo>
                  <a:lnTo>
                    <a:pt x="5181600" y="6096"/>
                  </a:lnTo>
                  <a:lnTo>
                    <a:pt x="5181600" y="12192"/>
                  </a:lnTo>
                  <a:lnTo>
                    <a:pt x="5187696" y="12192"/>
                  </a:lnTo>
                  <a:close/>
                </a:path>
                <a:path w="5195570" h="1384300">
                  <a:moveTo>
                    <a:pt x="5187696" y="1371600"/>
                  </a:moveTo>
                  <a:lnTo>
                    <a:pt x="5187696" y="12192"/>
                  </a:lnTo>
                  <a:lnTo>
                    <a:pt x="5181600" y="12192"/>
                  </a:lnTo>
                  <a:lnTo>
                    <a:pt x="5181600" y="1371600"/>
                  </a:lnTo>
                  <a:lnTo>
                    <a:pt x="5187696" y="1371600"/>
                  </a:lnTo>
                  <a:close/>
                </a:path>
                <a:path w="5195570" h="1384300">
                  <a:moveTo>
                    <a:pt x="5187696" y="1383792"/>
                  </a:moveTo>
                  <a:lnTo>
                    <a:pt x="5187696" y="1371600"/>
                  </a:lnTo>
                  <a:lnTo>
                    <a:pt x="5181600" y="1377696"/>
                  </a:lnTo>
                  <a:lnTo>
                    <a:pt x="5181600" y="1383792"/>
                  </a:lnTo>
                  <a:lnTo>
                    <a:pt x="5187696" y="13837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526669" y="2122932"/>
            <a:ext cx="5181600" cy="137160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Times New Roman"/>
              <a:cs typeface="Times New Roman"/>
            </a:endParaRPr>
          </a:p>
          <a:p>
            <a:pPr marR="49530" algn="ctr">
              <a:lnSpc>
                <a:spcPct val="100000"/>
              </a:lnSpc>
            </a:pPr>
            <a:r>
              <a:rPr sz="1800" b="1" spc="-5" dirty="0">
                <a:latin typeface="Times New Roman"/>
                <a:cs typeface="Times New Roman"/>
              </a:rPr>
              <a:t>Le </a:t>
            </a:r>
            <a:r>
              <a:rPr sz="1800" b="1" spc="-10" dirty="0">
                <a:latin typeface="Times New Roman"/>
                <a:cs typeface="Times New Roman"/>
              </a:rPr>
              <a:t>Maroc </a:t>
            </a:r>
            <a:r>
              <a:rPr sz="1800" b="1" spc="-5" dirty="0">
                <a:latin typeface="Times New Roman"/>
                <a:cs typeface="Times New Roman"/>
              </a:rPr>
              <a:t>est </a:t>
            </a:r>
            <a:r>
              <a:rPr sz="1800" b="1" dirty="0">
                <a:latin typeface="Times New Roman"/>
                <a:cs typeface="Times New Roman"/>
              </a:rPr>
              <a:t>à </a:t>
            </a:r>
            <a:r>
              <a:rPr sz="1800" b="1" spc="-5" dirty="0">
                <a:latin typeface="Times New Roman"/>
                <a:cs typeface="Times New Roman"/>
              </a:rPr>
              <a:t>son tour concerné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par</a:t>
            </a:r>
            <a:endParaRPr sz="1800">
              <a:latin typeface="Times New Roman"/>
              <a:cs typeface="Times New Roman"/>
            </a:endParaRPr>
          </a:p>
          <a:p>
            <a:pPr marL="111125" marR="104775" algn="ctr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ce </a:t>
            </a:r>
            <a:r>
              <a:rPr sz="1800" b="1" spc="-5" dirty="0">
                <a:latin typeface="Times New Roman"/>
                <a:cs typeface="Times New Roman"/>
              </a:rPr>
              <a:t>mouvement d’harmonisation, </a:t>
            </a:r>
            <a:r>
              <a:rPr sz="1800" b="1" dirty="0">
                <a:latin typeface="Times New Roman"/>
                <a:cs typeface="Times New Roman"/>
              </a:rPr>
              <a:t>les </a:t>
            </a:r>
            <a:r>
              <a:rPr sz="1800" b="1" spc="-5" dirty="0">
                <a:latin typeface="Times New Roman"/>
                <a:cs typeface="Times New Roman"/>
              </a:rPr>
              <a:t>raisons </a:t>
            </a:r>
            <a:r>
              <a:rPr sz="1800" b="1" dirty="0">
                <a:latin typeface="Times New Roman"/>
                <a:cs typeface="Times New Roman"/>
              </a:rPr>
              <a:t>en </a:t>
            </a:r>
            <a:r>
              <a:rPr sz="1800" b="1" spc="-5" dirty="0">
                <a:latin typeface="Times New Roman"/>
                <a:cs typeface="Times New Roman"/>
              </a:rPr>
              <a:t>sont  multiples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20377" y="3485388"/>
            <a:ext cx="7200900" cy="1515110"/>
            <a:chOff x="920377" y="3485388"/>
            <a:chExt cx="7200900" cy="1515110"/>
          </a:xfrm>
        </p:grpSpPr>
        <p:sp>
          <p:nvSpPr>
            <p:cNvPr id="8" name="object 8"/>
            <p:cNvSpPr/>
            <p:nvPr/>
          </p:nvSpPr>
          <p:spPr>
            <a:xfrm>
              <a:off x="5003170" y="3491484"/>
              <a:ext cx="228600" cy="287020"/>
            </a:xfrm>
            <a:custGeom>
              <a:avLst/>
              <a:gdLst/>
              <a:ahLst/>
              <a:cxnLst/>
              <a:rect l="l" t="t" r="r" b="b"/>
              <a:pathLst>
                <a:path w="228600" h="287020">
                  <a:moveTo>
                    <a:pt x="228600" y="286512"/>
                  </a:moveTo>
                  <a:lnTo>
                    <a:pt x="0" y="286512"/>
                  </a:lnTo>
                  <a:lnTo>
                    <a:pt x="0" y="0"/>
                  </a:lnTo>
                  <a:lnTo>
                    <a:pt x="228600" y="0"/>
                  </a:lnTo>
                  <a:lnTo>
                    <a:pt x="228600" y="286512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97074" y="3485388"/>
              <a:ext cx="242570" cy="292735"/>
            </a:xfrm>
            <a:custGeom>
              <a:avLst/>
              <a:gdLst/>
              <a:ahLst/>
              <a:cxnLst/>
              <a:rect l="l" t="t" r="r" b="b"/>
              <a:pathLst>
                <a:path w="242570" h="292735">
                  <a:moveTo>
                    <a:pt x="242316" y="292608"/>
                  </a:moveTo>
                  <a:lnTo>
                    <a:pt x="242316" y="0"/>
                  </a:lnTo>
                  <a:lnTo>
                    <a:pt x="0" y="0"/>
                  </a:lnTo>
                  <a:lnTo>
                    <a:pt x="0" y="292608"/>
                  </a:lnTo>
                  <a:lnTo>
                    <a:pt x="6096" y="292608"/>
                  </a:lnTo>
                  <a:lnTo>
                    <a:pt x="6096" y="12192"/>
                  </a:lnTo>
                  <a:lnTo>
                    <a:pt x="13716" y="6096"/>
                  </a:lnTo>
                  <a:lnTo>
                    <a:pt x="13716" y="12192"/>
                  </a:lnTo>
                  <a:lnTo>
                    <a:pt x="228600" y="12192"/>
                  </a:lnTo>
                  <a:lnTo>
                    <a:pt x="228600" y="6096"/>
                  </a:lnTo>
                  <a:lnTo>
                    <a:pt x="234696" y="12192"/>
                  </a:lnTo>
                  <a:lnTo>
                    <a:pt x="234696" y="292608"/>
                  </a:lnTo>
                  <a:lnTo>
                    <a:pt x="242316" y="292608"/>
                  </a:lnTo>
                  <a:close/>
                </a:path>
                <a:path w="242570" h="292735">
                  <a:moveTo>
                    <a:pt x="13716" y="12192"/>
                  </a:moveTo>
                  <a:lnTo>
                    <a:pt x="13716" y="6096"/>
                  </a:lnTo>
                  <a:lnTo>
                    <a:pt x="6096" y="12192"/>
                  </a:lnTo>
                  <a:lnTo>
                    <a:pt x="13716" y="12192"/>
                  </a:lnTo>
                  <a:close/>
                </a:path>
                <a:path w="242570" h="292735">
                  <a:moveTo>
                    <a:pt x="13716" y="292608"/>
                  </a:moveTo>
                  <a:lnTo>
                    <a:pt x="13716" y="12192"/>
                  </a:lnTo>
                  <a:lnTo>
                    <a:pt x="6096" y="12192"/>
                  </a:lnTo>
                  <a:lnTo>
                    <a:pt x="6096" y="292608"/>
                  </a:lnTo>
                  <a:lnTo>
                    <a:pt x="13716" y="292608"/>
                  </a:lnTo>
                  <a:close/>
                </a:path>
                <a:path w="242570" h="292735">
                  <a:moveTo>
                    <a:pt x="234696" y="12192"/>
                  </a:moveTo>
                  <a:lnTo>
                    <a:pt x="228600" y="6096"/>
                  </a:lnTo>
                  <a:lnTo>
                    <a:pt x="228600" y="12192"/>
                  </a:lnTo>
                  <a:lnTo>
                    <a:pt x="234696" y="12192"/>
                  </a:lnTo>
                  <a:close/>
                </a:path>
                <a:path w="242570" h="292735">
                  <a:moveTo>
                    <a:pt x="234696" y="292608"/>
                  </a:moveTo>
                  <a:lnTo>
                    <a:pt x="234696" y="12192"/>
                  </a:lnTo>
                  <a:lnTo>
                    <a:pt x="228600" y="12192"/>
                  </a:lnTo>
                  <a:lnTo>
                    <a:pt x="228600" y="292608"/>
                  </a:lnTo>
                  <a:lnTo>
                    <a:pt x="234696" y="2926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55869" y="3528059"/>
              <a:ext cx="347980" cy="175260"/>
            </a:xfrm>
            <a:custGeom>
              <a:avLst/>
              <a:gdLst/>
              <a:ahLst/>
              <a:cxnLst/>
              <a:rect l="l" t="t" r="r" b="b"/>
              <a:pathLst>
                <a:path w="347979" h="175260">
                  <a:moveTo>
                    <a:pt x="347471" y="175259"/>
                  </a:moveTo>
                  <a:lnTo>
                    <a:pt x="347471" y="137159"/>
                  </a:lnTo>
                  <a:lnTo>
                    <a:pt x="0" y="0"/>
                  </a:lnTo>
                  <a:lnTo>
                    <a:pt x="0" y="38099"/>
                  </a:lnTo>
                  <a:lnTo>
                    <a:pt x="347471" y="175259"/>
                  </a:lnTo>
                  <a:close/>
                </a:path>
              </a:pathLst>
            </a:custGeom>
            <a:solidFill>
              <a:srgbClr val="00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549774" y="3521964"/>
              <a:ext cx="360045" cy="187960"/>
            </a:xfrm>
            <a:custGeom>
              <a:avLst/>
              <a:gdLst/>
              <a:ahLst/>
              <a:cxnLst/>
              <a:rect l="l" t="t" r="r" b="b"/>
              <a:pathLst>
                <a:path w="360045" h="187960">
                  <a:moveTo>
                    <a:pt x="359664" y="185928"/>
                  </a:moveTo>
                  <a:lnTo>
                    <a:pt x="359664" y="141732"/>
                  </a:lnTo>
                  <a:lnTo>
                    <a:pt x="358140" y="138684"/>
                  </a:lnTo>
                  <a:lnTo>
                    <a:pt x="356616" y="137160"/>
                  </a:lnTo>
                  <a:lnTo>
                    <a:pt x="9144" y="0"/>
                  </a:lnTo>
                  <a:lnTo>
                    <a:pt x="4572" y="0"/>
                  </a:lnTo>
                  <a:lnTo>
                    <a:pt x="0" y="4572"/>
                  </a:lnTo>
                  <a:lnTo>
                    <a:pt x="0" y="45720"/>
                  </a:lnTo>
                  <a:lnTo>
                    <a:pt x="1524" y="48768"/>
                  </a:lnTo>
                  <a:lnTo>
                    <a:pt x="4572" y="50292"/>
                  </a:lnTo>
                  <a:lnTo>
                    <a:pt x="4572" y="12192"/>
                  </a:lnTo>
                  <a:lnTo>
                    <a:pt x="13716" y="6096"/>
                  </a:lnTo>
                  <a:lnTo>
                    <a:pt x="13716" y="15801"/>
                  </a:lnTo>
                  <a:lnTo>
                    <a:pt x="347472" y="147547"/>
                  </a:lnTo>
                  <a:lnTo>
                    <a:pt x="347472" y="143256"/>
                  </a:lnTo>
                  <a:lnTo>
                    <a:pt x="352044" y="149352"/>
                  </a:lnTo>
                  <a:lnTo>
                    <a:pt x="352044" y="173455"/>
                  </a:lnTo>
                  <a:lnTo>
                    <a:pt x="356616" y="175260"/>
                  </a:lnTo>
                  <a:lnTo>
                    <a:pt x="356616" y="186690"/>
                  </a:lnTo>
                  <a:lnTo>
                    <a:pt x="358140" y="185928"/>
                  </a:lnTo>
                  <a:lnTo>
                    <a:pt x="359664" y="185928"/>
                  </a:lnTo>
                  <a:close/>
                </a:path>
                <a:path w="360045" h="187960">
                  <a:moveTo>
                    <a:pt x="13716" y="15801"/>
                  </a:moveTo>
                  <a:lnTo>
                    <a:pt x="13716" y="6096"/>
                  </a:lnTo>
                  <a:lnTo>
                    <a:pt x="4572" y="12192"/>
                  </a:lnTo>
                  <a:lnTo>
                    <a:pt x="13716" y="15801"/>
                  </a:lnTo>
                  <a:close/>
                </a:path>
                <a:path w="360045" h="187960">
                  <a:moveTo>
                    <a:pt x="13716" y="39904"/>
                  </a:moveTo>
                  <a:lnTo>
                    <a:pt x="13716" y="15801"/>
                  </a:lnTo>
                  <a:lnTo>
                    <a:pt x="4572" y="12192"/>
                  </a:lnTo>
                  <a:lnTo>
                    <a:pt x="4572" y="50292"/>
                  </a:lnTo>
                  <a:lnTo>
                    <a:pt x="9144" y="52096"/>
                  </a:lnTo>
                  <a:lnTo>
                    <a:pt x="9144" y="38100"/>
                  </a:lnTo>
                  <a:lnTo>
                    <a:pt x="13716" y="39904"/>
                  </a:lnTo>
                  <a:close/>
                </a:path>
                <a:path w="360045" h="187960">
                  <a:moveTo>
                    <a:pt x="356616" y="175260"/>
                  </a:moveTo>
                  <a:lnTo>
                    <a:pt x="9144" y="38100"/>
                  </a:lnTo>
                  <a:lnTo>
                    <a:pt x="13716" y="44196"/>
                  </a:lnTo>
                  <a:lnTo>
                    <a:pt x="13716" y="53901"/>
                  </a:lnTo>
                  <a:lnTo>
                    <a:pt x="347472" y="185647"/>
                  </a:lnTo>
                  <a:lnTo>
                    <a:pt x="347472" y="181356"/>
                  </a:lnTo>
                  <a:lnTo>
                    <a:pt x="356616" y="175260"/>
                  </a:lnTo>
                  <a:close/>
                </a:path>
                <a:path w="360045" h="187960">
                  <a:moveTo>
                    <a:pt x="13716" y="53901"/>
                  </a:moveTo>
                  <a:lnTo>
                    <a:pt x="13716" y="44196"/>
                  </a:lnTo>
                  <a:lnTo>
                    <a:pt x="9144" y="38100"/>
                  </a:lnTo>
                  <a:lnTo>
                    <a:pt x="9144" y="52096"/>
                  </a:lnTo>
                  <a:lnTo>
                    <a:pt x="13716" y="53901"/>
                  </a:lnTo>
                  <a:close/>
                </a:path>
                <a:path w="360045" h="187960">
                  <a:moveTo>
                    <a:pt x="352044" y="149352"/>
                  </a:moveTo>
                  <a:lnTo>
                    <a:pt x="347472" y="143256"/>
                  </a:lnTo>
                  <a:lnTo>
                    <a:pt x="347472" y="147547"/>
                  </a:lnTo>
                  <a:lnTo>
                    <a:pt x="352044" y="149352"/>
                  </a:lnTo>
                  <a:close/>
                </a:path>
                <a:path w="360045" h="187960">
                  <a:moveTo>
                    <a:pt x="352044" y="173455"/>
                  </a:moveTo>
                  <a:lnTo>
                    <a:pt x="352044" y="149352"/>
                  </a:lnTo>
                  <a:lnTo>
                    <a:pt x="347472" y="147547"/>
                  </a:lnTo>
                  <a:lnTo>
                    <a:pt x="347472" y="171650"/>
                  </a:lnTo>
                  <a:lnTo>
                    <a:pt x="352044" y="173455"/>
                  </a:lnTo>
                  <a:close/>
                </a:path>
                <a:path w="360045" h="187960">
                  <a:moveTo>
                    <a:pt x="356616" y="186690"/>
                  </a:moveTo>
                  <a:lnTo>
                    <a:pt x="356616" y="175260"/>
                  </a:lnTo>
                  <a:lnTo>
                    <a:pt x="347472" y="181356"/>
                  </a:lnTo>
                  <a:lnTo>
                    <a:pt x="347472" y="185647"/>
                  </a:lnTo>
                  <a:lnTo>
                    <a:pt x="352044" y="187452"/>
                  </a:lnTo>
                  <a:lnTo>
                    <a:pt x="355092" y="187452"/>
                  </a:lnTo>
                  <a:lnTo>
                    <a:pt x="356616" y="1866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55869" y="3491483"/>
              <a:ext cx="559435" cy="224154"/>
            </a:xfrm>
            <a:custGeom>
              <a:avLst/>
              <a:gdLst/>
              <a:ahLst/>
              <a:cxnLst/>
              <a:rect l="l" t="t" r="r" b="b"/>
              <a:pathLst>
                <a:path w="559434" h="224154">
                  <a:moveTo>
                    <a:pt x="559307" y="199643"/>
                  </a:moveTo>
                  <a:lnTo>
                    <a:pt x="559307" y="86867"/>
                  </a:lnTo>
                  <a:lnTo>
                    <a:pt x="463295" y="124967"/>
                  </a:lnTo>
                  <a:lnTo>
                    <a:pt x="135635" y="0"/>
                  </a:lnTo>
                  <a:lnTo>
                    <a:pt x="0" y="38099"/>
                  </a:lnTo>
                  <a:lnTo>
                    <a:pt x="347471" y="175259"/>
                  </a:lnTo>
                  <a:lnTo>
                    <a:pt x="231647" y="224027"/>
                  </a:lnTo>
                  <a:lnTo>
                    <a:pt x="559307" y="199643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49774" y="3485388"/>
              <a:ext cx="571500" cy="238125"/>
            </a:xfrm>
            <a:custGeom>
              <a:avLst/>
              <a:gdLst/>
              <a:ahLst/>
              <a:cxnLst/>
              <a:rect l="l" t="t" r="r" b="b"/>
              <a:pathLst>
                <a:path w="571500" h="238125">
                  <a:moveTo>
                    <a:pt x="470108" y="124078"/>
                  </a:moveTo>
                  <a:lnTo>
                    <a:pt x="144780" y="0"/>
                  </a:lnTo>
                  <a:lnTo>
                    <a:pt x="140208" y="0"/>
                  </a:lnTo>
                  <a:lnTo>
                    <a:pt x="4572" y="38100"/>
                  </a:lnTo>
                  <a:lnTo>
                    <a:pt x="3048" y="38100"/>
                  </a:lnTo>
                  <a:lnTo>
                    <a:pt x="0" y="41148"/>
                  </a:lnTo>
                  <a:lnTo>
                    <a:pt x="0" y="45720"/>
                  </a:lnTo>
                  <a:lnTo>
                    <a:pt x="1524" y="48768"/>
                  </a:lnTo>
                  <a:lnTo>
                    <a:pt x="4572" y="48768"/>
                  </a:lnTo>
                  <a:lnTo>
                    <a:pt x="9144" y="50572"/>
                  </a:lnTo>
                  <a:lnTo>
                    <a:pt x="9144" y="38100"/>
                  </a:lnTo>
                  <a:lnTo>
                    <a:pt x="27104" y="45189"/>
                  </a:lnTo>
                  <a:lnTo>
                    <a:pt x="140208" y="13057"/>
                  </a:lnTo>
                  <a:lnTo>
                    <a:pt x="140208" y="12192"/>
                  </a:lnTo>
                  <a:lnTo>
                    <a:pt x="143256" y="12192"/>
                  </a:lnTo>
                  <a:lnTo>
                    <a:pt x="143256" y="13354"/>
                  </a:lnTo>
                  <a:lnTo>
                    <a:pt x="467868" y="137160"/>
                  </a:lnTo>
                  <a:lnTo>
                    <a:pt x="467868" y="124968"/>
                  </a:lnTo>
                  <a:lnTo>
                    <a:pt x="470108" y="124078"/>
                  </a:lnTo>
                  <a:close/>
                </a:path>
                <a:path w="571500" h="238125">
                  <a:moveTo>
                    <a:pt x="27104" y="45189"/>
                  </a:moveTo>
                  <a:lnTo>
                    <a:pt x="9144" y="38100"/>
                  </a:lnTo>
                  <a:lnTo>
                    <a:pt x="9144" y="50292"/>
                  </a:lnTo>
                  <a:lnTo>
                    <a:pt x="27104" y="45189"/>
                  </a:lnTo>
                  <a:close/>
                </a:path>
                <a:path w="571500" h="238125">
                  <a:moveTo>
                    <a:pt x="359664" y="182880"/>
                  </a:moveTo>
                  <a:lnTo>
                    <a:pt x="359664" y="178308"/>
                  </a:lnTo>
                  <a:lnTo>
                    <a:pt x="358140" y="175260"/>
                  </a:lnTo>
                  <a:lnTo>
                    <a:pt x="356616" y="175260"/>
                  </a:lnTo>
                  <a:lnTo>
                    <a:pt x="27104" y="45189"/>
                  </a:lnTo>
                  <a:lnTo>
                    <a:pt x="9144" y="50292"/>
                  </a:lnTo>
                  <a:lnTo>
                    <a:pt x="9144" y="50572"/>
                  </a:lnTo>
                  <a:lnTo>
                    <a:pt x="338460" y="180566"/>
                  </a:lnTo>
                  <a:lnTo>
                    <a:pt x="350520" y="175260"/>
                  </a:lnTo>
                  <a:lnTo>
                    <a:pt x="352044" y="185928"/>
                  </a:lnTo>
                  <a:lnTo>
                    <a:pt x="352044" y="187913"/>
                  </a:lnTo>
                  <a:lnTo>
                    <a:pt x="356616" y="185928"/>
                  </a:lnTo>
                  <a:lnTo>
                    <a:pt x="358140" y="185928"/>
                  </a:lnTo>
                  <a:lnTo>
                    <a:pt x="359664" y="182880"/>
                  </a:lnTo>
                  <a:close/>
                </a:path>
                <a:path w="571500" h="238125">
                  <a:moveTo>
                    <a:pt x="143256" y="12192"/>
                  </a:moveTo>
                  <a:lnTo>
                    <a:pt x="140208" y="12192"/>
                  </a:lnTo>
                  <a:lnTo>
                    <a:pt x="141509" y="12688"/>
                  </a:lnTo>
                  <a:lnTo>
                    <a:pt x="143256" y="12192"/>
                  </a:lnTo>
                  <a:close/>
                </a:path>
                <a:path w="571500" h="238125">
                  <a:moveTo>
                    <a:pt x="141509" y="12688"/>
                  </a:moveTo>
                  <a:lnTo>
                    <a:pt x="140208" y="12192"/>
                  </a:lnTo>
                  <a:lnTo>
                    <a:pt x="140208" y="13057"/>
                  </a:lnTo>
                  <a:lnTo>
                    <a:pt x="141509" y="12688"/>
                  </a:lnTo>
                  <a:close/>
                </a:path>
                <a:path w="571500" h="238125">
                  <a:moveTo>
                    <a:pt x="143256" y="13354"/>
                  </a:moveTo>
                  <a:lnTo>
                    <a:pt x="143256" y="12192"/>
                  </a:lnTo>
                  <a:lnTo>
                    <a:pt x="141509" y="12688"/>
                  </a:lnTo>
                  <a:lnTo>
                    <a:pt x="143256" y="13354"/>
                  </a:lnTo>
                  <a:close/>
                </a:path>
                <a:path w="571500" h="238125">
                  <a:moveTo>
                    <a:pt x="565404" y="199644"/>
                  </a:moveTo>
                  <a:lnTo>
                    <a:pt x="275308" y="221232"/>
                  </a:lnTo>
                  <a:lnTo>
                    <a:pt x="240792" y="236220"/>
                  </a:lnTo>
                  <a:lnTo>
                    <a:pt x="237936" y="224796"/>
                  </a:lnTo>
                  <a:lnTo>
                    <a:pt x="236220" y="225552"/>
                  </a:lnTo>
                  <a:lnTo>
                    <a:pt x="233172" y="225552"/>
                  </a:lnTo>
                  <a:lnTo>
                    <a:pt x="231648" y="228600"/>
                  </a:lnTo>
                  <a:lnTo>
                    <a:pt x="231648" y="231648"/>
                  </a:lnTo>
                  <a:lnTo>
                    <a:pt x="233172" y="234696"/>
                  </a:lnTo>
                  <a:lnTo>
                    <a:pt x="236220" y="237744"/>
                  </a:lnTo>
                  <a:lnTo>
                    <a:pt x="240792" y="237622"/>
                  </a:lnTo>
                  <a:lnTo>
                    <a:pt x="559308" y="212320"/>
                  </a:lnTo>
                  <a:lnTo>
                    <a:pt x="559308" y="205740"/>
                  </a:lnTo>
                  <a:lnTo>
                    <a:pt x="565404" y="199644"/>
                  </a:lnTo>
                  <a:close/>
                </a:path>
                <a:path w="571500" h="238125">
                  <a:moveTo>
                    <a:pt x="240078" y="223854"/>
                  </a:moveTo>
                  <a:lnTo>
                    <a:pt x="237744" y="224028"/>
                  </a:lnTo>
                  <a:lnTo>
                    <a:pt x="237936" y="224796"/>
                  </a:lnTo>
                  <a:lnTo>
                    <a:pt x="240078" y="223854"/>
                  </a:lnTo>
                  <a:close/>
                </a:path>
                <a:path w="571500" h="238125">
                  <a:moveTo>
                    <a:pt x="275308" y="221232"/>
                  </a:moveTo>
                  <a:lnTo>
                    <a:pt x="240078" y="223854"/>
                  </a:lnTo>
                  <a:lnTo>
                    <a:pt x="237936" y="224796"/>
                  </a:lnTo>
                  <a:lnTo>
                    <a:pt x="240792" y="236220"/>
                  </a:lnTo>
                  <a:lnTo>
                    <a:pt x="275308" y="221232"/>
                  </a:lnTo>
                  <a:close/>
                </a:path>
                <a:path w="571500" h="238125">
                  <a:moveTo>
                    <a:pt x="352044" y="187913"/>
                  </a:moveTo>
                  <a:lnTo>
                    <a:pt x="352044" y="185928"/>
                  </a:lnTo>
                  <a:lnTo>
                    <a:pt x="338460" y="180566"/>
                  </a:lnTo>
                  <a:lnTo>
                    <a:pt x="240078" y="223854"/>
                  </a:lnTo>
                  <a:lnTo>
                    <a:pt x="275308" y="221232"/>
                  </a:lnTo>
                  <a:lnTo>
                    <a:pt x="352044" y="187913"/>
                  </a:lnTo>
                  <a:close/>
                </a:path>
                <a:path w="571500" h="238125">
                  <a:moveTo>
                    <a:pt x="352044" y="185928"/>
                  </a:moveTo>
                  <a:lnTo>
                    <a:pt x="350520" y="175260"/>
                  </a:lnTo>
                  <a:lnTo>
                    <a:pt x="338460" y="180566"/>
                  </a:lnTo>
                  <a:lnTo>
                    <a:pt x="352044" y="185928"/>
                  </a:lnTo>
                  <a:close/>
                </a:path>
                <a:path w="571500" h="238125">
                  <a:moveTo>
                    <a:pt x="472440" y="124968"/>
                  </a:moveTo>
                  <a:lnTo>
                    <a:pt x="470108" y="124078"/>
                  </a:lnTo>
                  <a:lnTo>
                    <a:pt x="467868" y="124968"/>
                  </a:lnTo>
                  <a:lnTo>
                    <a:pt x="472440" y="124968"/>
                  </a:lnTo>
                  <a:close/>
                </a:path>
                <a:path w="571500" h="238125">
                  <a:moveTo>
                    <a:pt x="472440" y="137160"/>
                  </a:moveTo>
                  <a:lnTo>
                    <a:pt x="472440" y="124968"/>
                  </a:lnTo>
                  <a:lnTo>
                    <a:pt x="467868" y="124968"/>
                  </a:lnTo>
                  <a:lnTo>
                    <a:pt x="467868" y="137160"/>
                  </a:lnTo>
                  <a:lnTo>
                    <a:pt x="472440" y="137160"/>
                  </a:lnTo>
                  <a:close/>
                </a:path>
                <a:path w="571500" h="238125">
                  <a:moveTo>
                    <a:pt x="571500" y="208788"/>
                  </a:moveTo>
                  <a:lnTo>
                    <a:pt x="571500" y="89916"/>
                  </a:lnTo>
                  <a:lnTo>
                    <a:pt x="568452" y="88392"/>
                  </a:lnTo>
                  <a:lnTo>
                    <a:pt x="566928" y="86868"/>
                  </a:lnTo>
                  <a:lnTo>
                    <a:pt x="563880" y="86868"/>
                  </a:lnTo>
                  <a:lnTo>
                    <a:pt x="470108" y="124078"/>
                  </a:lnTo>
                  <a:lnTo>
                    <a:pt x="472440" y="124968"/>
                  </a:lnTo>
                  <a:lnTo>
                    <a:pt x="472440" y="137160"/>
                  </a:lnTo>
                  <a:lnTo>
                    <a:pt x="559308" y="102688"/>
                  </a:lnTo>
                  <a:lnTo>
                    <a:pt x="559308" y="92964"/>
                  </a:lnTo>
                  <a:lnTo>
                    <a:pt x="568452" y="99060"/>
                  </a:lnTo>
                  <a:lnTo>
                    <a:pt x="568452" y="211836"/>
                  </a:lnTo>
                  <a:lnTo>
                    <a:pt x="569976" y="211836"/>
                  </a:lnTo>
                  <a:lnTo>
                    <a:pt x="571500" y="208788"/>
                  </a:lnTo>
                  <a:close/>
                </a:path>
                <a:path w="571500" h="238125">
                  <a:moveTo>
                    <a:pt x="568452" y="99060"/>
                  </a:moveTo>
                  <a:lnTo>
                    <a:pt x="559308" y="92964"/>
                  </a:lnTo>
                  <a:lnTo>
                    <a:pt x="559308" y="102688"/>
                  </a:lnTo>
                  <a:lnTo>
                    <a:pt x="568452" y="99060"/>
                  </a:lnTo>
                  <a:close/>
                </a:path>
                <a:path w="571500" h="238125">
                  <a:moveTo>
                    <a:pt x="568452" y="211836"/>
                  </a:moveTo>
                  <a:lnTo>
                    <a:pt x="568452" y="99060"/>
                  </a:lnTo>
                  <a:lnTo>
                    <a:pt x="559308" y="102688"/>
                  </a:lnTo>
                  <a:lnTo>
                    <a:pt x="559308" y="200097"/>
                  </a:lnTo>
                  <a:lnTo>
                    <a:pt x="565404" y="199644"/>
                  </a:lnTo>
                  <a:lnTo>
                    <a:pt x="565404" y="211836"/>
                  </a:lnTo>
                  <a:lnTo>
                    <a:pt x="568452" y="211836"/>
                  </a:lnTo>
                  <a:close/>
                </a:path>
                <a:path w="571500" h="238125">
                  <a:moveTo>
                    <a:pt x="565404" y="211836"/>
                  </a:moveTo>
                  <a:lnTo>
                    <a:pt x="565404" y="199644"/>
                  </a:lnTo>
                  <a:lnTo>
                    <a:pt x="559308" y="205740"/>
                  </a:lnTo>
                  <a:lnTo>
                    <a:pt x="559308" y="212320"/>
                  </a:lnTo>
                  <a:lnTo>
                    <a:pt x="565404" y="2118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89041" y="3691127"/>
              <a:ext cx="326390" cy="62865"/>
            </a:xfrm>
            <a:custGeom>
              <a:avLst/>
              <a:gdLst/>
              <a:ahLst/>
              <a:cxnLst/>
              <a:rect l="l" t="t" r="r" b="b"/>
              <a:pathLst>
                <a:path w="326390" h="62864">
                  <a:moveTo>
                    <a:pt x="326135" y="36575"/>
                  </a:moveTo>
                  <a:lnTo>
                    <a:pt x="326135" y="0"/>
                  </a:lnTo>
                  <a:lnTo>
                    <a:pt x="0" y="24383"/>
                  </a:lnTo>
                  <a:lnTo>
                    <a:pt x="0" y="62483"/>
                  </a:lnTo>
                  <a:lnTo>
                    <a:pt x="326135" y="36575"/>
                  </a:lnTo>
                  <a:close/>
                </a:path>
              </a:pathLst>
            </a:custGeom>
            <a:solidFill>
              <a:srgbClr val="00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95360" y="3683520"/>
              <a:ext cx="6026150" cy="94615"/>
            </a:xfrm>
            <a:custGeom>
              <a:avLst/>
              <a:gdLst/>
              <a:ahLst/>
              <a:cxnLst/>
              <a:rect l="l" t="t" r="r" b="b"/>
              <a:pathLst>
                <a:path w="6026150" h="94614">
                  <a:moveTo>
                    <a:pt x="367804" y="94488"/>
                  </a:moveTo>
                  <a:lnTo>
                    <a:pt x="323100" y="91440"/>
                  </a:lnTo>
                  <a:lnTo>
                    <a:pt x="254520" y="89916"/>
                  </a:lnTo>
                  <a:lnTo>
                    <a:pt x="187528" y="88455"/>
                  </a:lnTo>
                  <a:lnTo>
                    <a:pt x="184416" y="88392"/>
                  </a:lnTo>
                  <a:lnTo>
                    <a:pt x="114312" y="89916"/>
                  </a:lnTo>
                  <a:lnTo>
                    <a:pt x="45732" y="91440"/>
                  </a:lnTo>
                  <a:lnTo>
                    <a:pt x="0" y="94488"/>
                  </a:lnTo>
                  <a:lnTo>
                    <a:pt x="190512" y="94488"/>
                  </a:lnTo>
                  <a:lnTo>
                    <a:pt x="367804" y="94488"/>
                  </a:lnTo>
                  <a:close/>
                </a:path>
                <a:path w="6026150" h="94614">
                  <a:moveTo>
                    <a:pt x="6025908" y="3048"/>
                  </a:moveTo>
                  <a:lnTo>
                    <a:pt x="6024384" y="3048"/>
                  </a:lnTo>
                  <a:lnTo>
                    <a:pt x="6021336" y="0"/>
                  </a:lnTo>
                  <a:lnTo>
                    <a:pt x="6019812" y="0"/>
                  </a:lnTo>
                  <a:lnTo>
                    <a:pt x="6019812" y="38100"/>
                  </a:lnTo>
                  <a:lnTo>
                    <a:pt x="5692152" y="64008"/>
                  </a:lnTo>
                  <a:lnTo>
                    <a:pt x="5693676" y="63881"/>
                  </a:lnTo>
                  <a:lnTo>
                    <a:pt x="5699772" y="63398"/>
                  </a:lnTo>
                  <a:lnTo>
                    <a:pt x="5699772" y="37642"/>
                  </a:lnTo>
                  <a:lnTo>
                    <a:pt x="6013716" y="14160"/>
                  </a:lnTo>
                  <a:lnTo>
                    <a:pt x="6013716" y="38569"/>
                  </a:lnTo>
                  <a:lnTo>
                    <a:pt x="6019812" y="38100"/>
                  </a:lnTo>
                  <a:lnTo>
                    <a:pt x="6019812" y="0"/>
                  </a:lnTo>
                  <a:lnTo>
                    <a:pt x="5693676" y="25781"/>
                  </a:lnTo>
                  <a:lnTo>
                    <a:pt x="5689104" y="25908"/>
                  </a:lnTo>
                  <a:lnTo>
                    <a:pt x="5686056" y="28956"/>
                  </a:lnTo>
                  <a:lnTo>
                    <a:pt x="5686056" y="71628"/>
                  </a:lnTo>
                  <a:lnTo>
                    <a:pt x="5690628" y="76200"/>
                  </a:lnTo>
                  <a:lnTo>
                    <a:pt x="5692152" y="76200"/>
                  </a:lnTo>
                  <a:lnTo>
                    <a:pt x="5693676" y="76200"/>
                  </a:lnTo>
                  <a:lnTo>
                    <a:pt x="5699772" y="75742"/>
                  </a:lnTo>
                  <a:lnTo>
                    <a:pt x="6013716" y="52260"/>
                  </a:lnTo>
                  <a:lnTo>
                    <a:pt x="6019812" y="51816"/>
                  </a:lnTo>
                  <a:lnTo>
                    <a:pt x="6024384" y="50292"/>
                  </a:lnTo>
                  <a:lnTo>
                    <a:pt x="6025908" y="48768"/>
                  </a:lnTo>
                  <a:lnTo>
                    <a:pt x="6025908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97714" y="3534155"/>
              <a:ext cx="323215" cy="204470"/>
            </a:xfrm>
            <a:custGeom>
              <a:avLst/>
              <a:gdLst/>
              <a:ahLst/>
              <a:cxnLst/>
              <a:rect l="l" t="t" r="r" b="b"/>
              <a:pathLst>
                <a:path w="323214" h="204470">
                  <a:moveTo>
                    <a:pt x="323087" y="44195"/>
                  </a:moveTo>
                  <a:lnTo>
                    <a:pt x="323087" y="0"/>
                  </a:lnTo>
                  <a:lnTo>
                    <a:pt x="0" y="160019"/>
                  </a:lnTo>
                  <a:lnTo>
                    <a:pt x="0" y="204215"/>
                  </a:lnTo>
                  <a:lnTo>
                    <a:pt x="323087" y="44195"/>
                  </a:lnTo>
                  <a:close/>
                </a:path>
              </a:pathLst>
            </a:custGeom>
            <a:solidFill>
              <a:srgbClr val="00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90094" y="3528060"/>
              <a:ext cx="337185" cy="216535"/>
            </a:xfrm>
            <a:custGeom>
              <a:avLst/>
              <a:gdLst/>
              <a:ahLst/>
              <a:cxnLst/>
              <a:rect l="l" t="t" r="r" b="b"/>
              <a:pathLst>
                <a:path w="337185" h="216535">
                  <a:moveTo>
                    <a:pt x="336804" y="51816"/>
                  </a:moveTo>
                  <a:lnTo>
                    <a:pt x="336804" y="3048"/>
                  </a:lnTo>
                  <a:lnTo>
                    <a:pt x="333756" y="1524"/>
                  </a:lnTo>
                  <a:lnTo>
                    <a:pt x="332232" y="0"/>
                  </a:lnTo>
                  <a:lnTo>
                    <a:pt x="330708" y="0"/>
                  </a:lnTo>
                  <a:lnTo>
                    <a:pt x="327660" y="1524"/>
                  </a:lnTo>
                  <a:lnTo>
                    <a:pt x="4572" y="160020"/>
                  </a:lnTo>
                  <a:lnTo>
                    <a:pt x="1524" y="161544"/>
                  </a:lnTo>
                  <a:lnTo>
                    <a:pt x="0" y="163068"/>
                  </a:lnTo>
                  <a:lnTo>
                    <a:pt x="0" y="211836"/>
                  </a:lnTo>
                  <a:lnTo>
                    <a:pt x="1524" y="214884"/>
                  </a:lnTo>
                  <a:lnTo>
                    <a:pt x="3048" y="214884"/>
                  </a:lnTo>
                  <a:lnTo>
                    <a:pt x="4572" y="215646"/>
                  </a:lnTo>
                  <a:lnTo>
                    <a:pt x="4572" y="204216"/>
                  </a:lnTo>
                  <a:lnTo>
                    <a:pt x="9144" y="201951"/>
                  </a:lnTo>
                  <a:lnTo>
                    <a:pt x="9144" y="172212"/>
                  </a:lnTo>
                  <a:lnTo>
                    <a:pt x="13716" y="166116"/>
                  </a:lnTo>
                  <a:lnTo>
                    <a:pt x="13716" y="169958"/>
                  </a:lnTo>
                  <a:lnTo>
                    <a:pt x="324612" y="16699"/>
                  </a:lnTo>
                  <a:lnTo>
                    <a:pt x="324612" y="6096"/>
                  </a:lnTo>
                  <a:lnTo>
                    <a:pt x="333756" y="12192"/>
                  </a:lnTo>
                  <a:lnTo>
                    <a:pt x="333756" y="54864"/>
                  </a:lnTo>
                  <a:lnTo>
                    <a:pt x="335280" y="54864"/>
                  </a:lnTo>
                  <a:lnTo>
                    <a:pt x="336804" y="51816"/>
                  </a:lnTo>
                  <a:close/>
                </a:path>
                <a:path w="337185" h="216535">
                  <a:moveTo>
                    <a:pt x="327660" y="44196"/>
                  </a:moveTo>
                  <a:lnTo>
                    <a:pt x="4572" y="204216"/>
                  </a:lnTo>
                  <a:lnTo>
                    <a:pt x="13716" y="210312"/>
                  </a:lnTo>
                  <a:lnTo>
                    <a:pt x="13716" y="214132"/>
                  </a:lnTo>
                  <a:lnTo>
                    <a:pt x="324612" y="59414"/>
                  </a:lnTo>
                  <a:lnTo>
                    <a:pt x="324612" y="50292"/>
                  </a:lnTo>
                  <a:lnTo>
                    <a:pt x="327660" y="44196"/>
                  </a:lnTo>
                  <a:close/>
                </a:path>
                <a:path w="337185" h="216535">
                  <a:moveTo>
                    <a:pt x="13716" y="214132"/>
                  </a:moveTo>
                  <a:lnTo>
                    <a:pt x="13716" y="210312"/>
                  </a:lnTo>
                  <a:lnTo>
                    <a:pt x="4572" y="204216"/>
                  </a:lnTo>
                  <a:lnTo>
                    <a:pt x="4572" y="215646"/>
                  </a:lnTo>
                  <a:lnTo>
                    <a:pt x="6096" y="216408"/>
                  </a:lnTo>
                  <a:lnTo>
                    <a:pt x="9144" y="216408"/>
                  </a:lnTo>
                  <a:lnTo>
                    <a:pt x="13716" y="214132"/>
                  </a:lnTo>
                  <a:close/>
                </a:path>
                <a:path w="337185" h="216535">
                  <a:moveTo>
                    <a:pt x="13716" y="169958"/>
                  </a:moveTo>
                  <a:lnTo>
                    <a:pt x="13716" y="166116"/>
                  </a:lnTo>
                  <a:lnTo>
                    <a:pt x="9144" y="172212"/>
                  </a:lnTo>
                  <a:lnTo>
                    <a:pt x="13716" y="169958"/>
                  </a:lnTo>
                  <a:close/>
                </a:path>
                <a:path w="337185" h="216535">
                  <a:moveTo>
                    <a:pt x="13716" y="199687"/>
                  </a:moveTo>
                  <a:lnTo>
                    <a:pt x="13716" y="169958"/>
                  </a:lnTo>
                  <a:lnTo>
                    <a:pt x="9144" y="172212"/>
                  </a:lnTo>
                  <a:lnTo>
                    <a:pt x="9144" y="201951"/>
                  </a:lnTo>
                  <a:lnTo>
                    <a:pt x="13716" y="199687"/>
                  </a:lnTo>
                  <a:close/>
                </a:path>
                <a:path w="337185" h="216535">
                  <a:moveTo>
                    <a:pt x="333756" y="12192"/>
                  </a:moveTo>
                  <a:lnTo>
                    <a:pt x="324612" y="6096"/>
                  </a:lnTo>
                  <a:lnTo>
                    <a:pt x="324612" y="16699"/>
                  </a:lnTo>
                  <a:lnTo>
                    <a:pt x="333756" y="12192"/>
                  </a:lnTo>
                  <a:close/>
                </a:path>
                <a:path w="337185" h="216535">
                  <a:moveTo>
                    <a:pt x="333756" y="54864"/>
                  </a:moveTo>
                  <a:lnTo>
                    <a:pt x="333756" y="12192"/>
                  </a:lnTo>
                  <a:lnTo>
                    <a:pt x="324612" y="16699"/>
                  </a:lnTo>
                  <a:lnTo>
                    <a:pt x="324612" y="45705"/>
                  </a:lnTo>
                  <a:lnTo>
                    <a:pt x="327660" y="44196"/>
                  </a:lnTo>
                  <a:lnTo>
                    <a:pt x="327660" y="57897"/>
                  </a:lnTo>
                  <a:lnTo>
                    <a:pt x="333756" y="54864"/>
                  </a:lnTo>
                  <a:close/>
                </a:path>
                <a:path w="337185" h="216535">
                  <a:moveTo>
                    <a:pt x="327660" y="57897"/>
                  </a:moveTo>
                  <a:lnTo>
                    <a:pt x="327660" y="44196"/>
                  </a:lnTo>
                  <a:lnTo>
                    <a:pt x="324612" y="50292"/>
                  </a:lnTo>
                  <a:lnTo>
                    <a:pt x="324612" y="59414"/>
                  </a:lnTo>
                  <a:lnTo>
                    <a:pt x="327660" y="578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98069" y="3491483"/>
              <a:ext cx="523240" cy="262255"/>
            </a:xfrm>
            <a:custGeom>
              <a:avLst/>
              <a:gdLst/>
              <a:ahLst/>
              <a:cxnLst/>
              <a:rect l="l" t="t" r="r" b="b"/>
              <a:pathLst>
                <a:path w="523239" h="262254">
                  <a:moveTo>
                    <a:pt x="522731" y="44195"/>
                  </a:moveTo>
                  <a:lnTo>
                    <a:pt x="396239" y="0"/>
                  </a:lnTo>
                  <a:lnTo>
                    <a:pt x="89915" y="144779"/>
                  </a:lnTo>
                  <a:lnTo>
                    <a:pt x="0" y="102107"/>
                  </a:lnTo>
                  <a:lnTo>
                    <a:pt x="0" y="231647"/>
                  </a:lnTo>
                  <a:lnTo>
                    <a:pt x="306323" y="262127"/>
                  </a:lnTo>
                  <a:lnTo>
                    <a:pt x="198119" y="202691"/>
                  </a:lnTo>
                  <a:lnTo>
                    <a:pt x="522731" y="44195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91974" y="3485388"/>
              <a:ext cx="535305" cy="274320"/>
            </a:xfrm>
            <a:custGeom>
              <a:avLst/>
              <a:gdLst/>
              <a:ahLst/>
              <a:cxnLst/>
              <a:rect l="l" t="t" r="r" b="b"/>
              <a:pathLst>
                <a:path w="535305" h="274320">
                  <a:moveTo>
                    <a:pt x="96063" y="144831"/>
                  </a:moveTo>
                  <a:lnTo>
                    <a:pt x="9144" y="102108"/>
                  </a:lnTo>
                  <a:lnTo>
                    <a:pt x="7620" y="100584"/>
                  </a:lnTo>
                  <a:lnTo>
                    <a:pt x="4572" y="100584"/>
                  </a:lnTo>
                  <a:lnTo>
                    <a:pt x="0" y="105156"/>
                  </a:lnTo>
                  <a:lnTo>
                    <a:pt x="0" y="240792"/>
                  </a:lnTo>
                  <a:lnTo>
                    <a:pt x="3048" y="243840"/>
                  </a:lnTo>
                  <a:lnTo>
                    <a:pt x="4572" y="243840"/>
                  </a:lnTo>
                  <a:lnTo>
                    <a:pt x="4572" y="112776"/>
                  </a:lnTo>
                  <a:lnTo>
                    <a:pt x="13716" y="108204"/>
                  </a:lnTo>
                  <a:lnTo>
                    <a:pt x="13716" y="117348"/>
                  </a:lnTo>
                  <a:lnTo>
                    <a:pt x="92964" y="156972"/>
                  </a:lnTo>
                  <a:lnTo>
                    <a:pt x="92964" y="146304"/>
                  </a:lnTo>
                  <a:lnTo>
                    <a:pt x="96063" y="144831"/>
                  </a:lnTo>
                  <a:close/>
                </a:path>
                <a:path w="535305" h="274320">
                  <a:moveTo>
                    <a:pt x="13716" y="117348"/>
                  </a:moveTo>
                  <a:lnTo>
                    <a:pt x="13716" y="108204"/>
                  </a:lnTo>
                  <a:lnTo>
                    <a:pt x="4572" y="112776"/>
                  </a:lnTo>
                  <a:lnTo>
                    <a:pt x="13716" y="117348"/>
                  </a:lnTo>
                  <a:close/>
                </a:path>
                <a:path w="535305" h="274320">
                  <a:moveTo>
                    <a:pt x="13716" y="232227"/>
                  </a:moveTo>
                  <a:lnTo>
                    <a:pt x="13716" y="117348"/>
                  </a:lnTo>
                  <a:lnTo>
                    <a:pt x="4572" y="112776"/>
                  </a:lnTo>
                  <a:lnTo>
                    <a:pt x="4572" y="243840"/>
                  </a:lnTo>
                  <a:lnTo>
                    <a:pt x="6096" y="243840"/>
                  </a:lnTo>
                  <a:lnTo>
                    <a:pt x="7620" y="243991"/>
                  </a:lnTo>
                  <a:lnTo>
                    <a:pt x="7620" y="231648"/>
                  </a:lnTo>
                  <a:lnTo>
                    <a:pt x="13716" y="232227"/>
                  </a:lnTo>
                  <a:close/>
                </a:path>
                <a:path w="535305" h="274320">
                  <a:moveTo>
                    <a:pt x="312420" y="274320"/>
                  </a:moveTo>
                  <a:lnTo>
                    <a:pt x="312420" y="260604"/>
                  </a:lnTo>
                  <a:lnTo>
                    <a:pt x="309372" y="272796"/>
                  </a:lnTo>
                  <a:lnTo>
                    <a:pt x="281018" y="257620"/>
                  </a:lnTo>
                  <a:lnTo>
                    <a:pt x="7620" y="231648"/>
                  </a:lnTo>
                  <a:lnTo>
                    <a:pt x="13716" y="237744"/>
                  </a:lnTo>
                  <a:lnTo>
                    <a:pt x="13716" y="244598"/>
                  </a:lnTo>
                  <a:lnTo>
                    <a:pt x="312420" y="274320"/>
                  </a:lnTo>
                  <a:close/>
                </a:path>
                <a:path w="535305" h="274320">
                  <a:moveTo>
                    <a:pt x="13716" y="244598"/>
                  </a:moveTo>
                  <a:lnTo>
                    <a:pt x="13716" y="237744"/>
                  </a:lnTo>
                  <a:lnTo>
                    <a:pt x="7620" y="231648"/>
                  </a:lnTo>
                  <a:lnTo>
                    <a:pt x="7620" y="243991"/>
                  </a:lnTo>
                  <a:lnTo>
                    <a:pt x="13716" y="244598"/>
                  </a:lnTo>
                  <a:close/>
                </a:path>
                <a:path w="535305" h="274320">
                  <a:moveTo>
                    <a:pt x="99060" y="146304"/>
                  </a:moveTo>
                  <a:lnTo>
                    <a:pt x="96063" y="144831"/>
                  </a:lnTo>
                  <a:lnTo>
                    <a:pt x="92964" y="146304"/>
                  </a:lnTo>
                  <a:lnTo>
                    <a:pt x="99060" y="146304"/>
                  </a:lnTo>
                  <a:close/>
                </a:path>
                <a:path w="535305" h="274320">
                  <a:moveTo>
                    <a:pt x="99060" y="156972"/>
                  </a:moveTo>
                  <a:lnTo>
                    <a:pt x="99060" y="146304"/>
                  </a:lnTo>
                  <a:lnTo>
                    <a:pt x="92964" y="146304"/>
                  </a:lnTo>
                  <a:lnTo>
                    <a:pt x="92964" y="156972"/>
                  </a:lnTo>
                  <a:lnTo>
                    <a:pt x="96012" y="158496"/>
                  </a:lnTo>
                  <a:lnTo>
                    <a:pt x="97536" y="158496"/>
                  </a:lnTo>
                  <a:lnTo>
                    <a:pt x="99060" y="156972"/>
                  </a:lnTo>
                  <a:close/>
                </a:path>
                <a:path w="535305" h="274320">
                  <a:moveTo>
                    <a:pt x="534924" y="54864"/>
                  </a:moveTo>
                  <a:lnTo>
                    <a:pt x="534924" y="47244"/>
                  </a:lnTo>
                  <a:lnTo>
                    <a:pt x="533400" y="44196"/>
                  </a:lnTo>
                  <a:lnTo>
                    <a:pt x="531876" y="44196"/>
                  </a:lnTo>
                  <a:lnTo>
                    <a:pt x="405384" y="0"/>
                  </a:lnTo>
                  <a:lnTo>
                    <a:pt x="400812" y="0"/>
                  </a:lnTo>
                  <a:lnTo>
                    <a:pt x="96063" y="144831"/>
                  </a:lnTo>
                  <a:lnTo>
                    <a:pt x="99060" y="146304"/>
                  </a:lnTo>
                  <a:lnTo>
                    <a:pt x="99060" y="156972"/>
                  </a:lnTo>
                  <a:lnTo>
                    <a:pt x="400812" y="14352"/>
                  </a:lnTo>
                  <a:lnTo>
                    <a:pt x="400812" y="12192"/>
                  </a:lnTo>
                  <a:lnTo>
                    <a:pt x="405384" y="12192"/>
                  </a:lnTo>
                  <a:lnTo>
                    <a:pt x="405384" y="13789"/>
                  </a:lnTo>
                  <a:lnTo>
                    <a:pt x="511938" y="51019"/>
                  </a:lnTo>
                  <a:lnTo>
                    <a:pt x="525780" y="44196"/>
                  </a:lnTo>
                  <a:lnTo>
                    <a:pt x="527304" y="56388"/>
                  </a:lnTo>
                  <a:lnTo>
                    <a:pt x="527304" y="57117"/>
                  </a:lnTo>
                  <a:lnTo>
                    <a:pt x="531876" y="54864"/>
                  </a:lnTo>
                  <a:lnTo>
                    <a:pt x="534924" y="54864"/>
                  </a:lnTo>
                  <a:close/>
                </a:path>
                <a:path w="535305" h="274320">
                  <a:moveTo>
                    <a:pt x="527304" y="57117"/>
                  </a:moveTo>
                  <a:lnTo>
                    <a:pt x="527304" y="56388"/>
                  </a:lnTo>
                  <a:lnTo>
                    <a:pt x="511938" y="51019"/>
                  </a:lnTo>
                  <a:lnTo>
                    <a:pt x="201168" y="204216"/>
                  </a:lnTo>
                  <a:lnTo>
                    <a:pt x="199644" y="204216"/>
                  </a:lnTo>
                  <a:lnTo>
                    <a:pt x="198120" y="207264"/>
                  </a:lnTo>
                  <a:lnTo>
                    <a:pt x="198120" y="211836"/>
                  </a:lnTo>
                  <a:lnTo>
                    <a:pt x="201168" y="214884"/>
                  </a:lnTo>
                  <a:lnTo>
                    <a:pt x="207264" y="218146"/>
                  </a:lnTo>
                  <a:lnTo>
                    <a:pt x="207264" y="204216"/>
                  </a:lnTo>
                  <a:lnTo>
                    <a:pt x="217639" y="209769"/>
                  </a:lnTo>
                  <a:lnTo>
                    <a:pt x="527304" y="57117"/>
                  </a:lnTo>
                  <a:close/>
                </a:path>
                <a:path w="535305" h="274320">
                  <a:moveTo>
                    <a:pt x="217639" y="209769"/>
                  </a:moveTo>
                  <a:lnTo>
                    <a:pt x="207264" y="204216"/>
                  </a:lnTo>
                  <a:lnTo>
                    <a:pt x="207264" y="214884"/>
                  </a:lnTo>
                  <a:lnTo>
                    <a:pt x="217639" y="209769"/>
                  </a:lnTo>
                  <a:close/>
                </a:path>
                <a:path w="535305" h="274320">
                  <a:moveTo>
                    <a:pt x="320040" y="266700"/>
                  </a:moveTo>
                  <a:lnTo>
                    <a:pt x="318516" y="263652"/>
                  </a:lnTo>
                  <a:lnTo>
                    <a:pt x="315468" y="262128"/>
                  </a:lnTo>
                  <a:lnTo>
                    <a:pt x="217639" y="209769"/>
                  </a:lnTo>
                  <a:lnTo>
                    <a:pt x="207264" y="214884"/>
                  </a:lnTo>
                  <a:lnTo>
                    <a:pt x="207264" y="218146"/>
                  </a:lnTo>
                  <a:lnTo>
                    <a:pt x="281018" y="257620"/>
                  </a:lnTo>
                  <a:lnTo>
                    <a:pt x="312420" y="260604"/>
                  </a:lnTo>
                  <a:lnTo>
                    <a:pt x="312420" y="274320"/>
                  </a:lnTo>
                  <a:lnTo>
                    <a:pt x="315468" y="274320"/>
                  </a:lnTo>
                  <a:lnTo>
                    <a:pt x="316992" y="272796"/>
                  </a:lnTo>
                  <a:lnTo>
                    <a:pt x="320040" y="266700"/>
                  </a:lnTo>
                  <a:close/>
                </a:path>
                <a:path w="535305" h="274320">
                  <a:moveTo>
                    <a:pt x="312420" y="260604"/>
                  </a:moveTo>
                  <a:lnTo>
                    <a:pt x="281018" y="257620"/>
                  </a:lnTo>
                  <a:lnTo>
                    <a:pt x="309372" y="272796"/>
                  </a:lnTo>
                  <a:lnTo>
                    <a:pt x="312420" y="260604"/>
                  </a:lnTo>
                  <a:close/>
                </a:path>
                <a:path w="535305" h="274320">
                  <a:moveTo>
                    <a:pt x="405384" y="12192"/>
                  </a:moveTo>
                  <a:lnTo>
                    <a:pt x="400812" y="12192"/>
                  </a:lnTo>
                  <a:lnTo>
                    <a:pt x="403440" y="13110"/>
                  </a:lnTo>
                  <a:lnTo>
                    <a:pt x="405384" y="12192"/>
                  </a:lnTo>
                  <a:close/>
                </a:path>
                <a:path w="535305" h="274320">
                  <a:moveTo>
                    <a:pt x="403440" y="13110"/>
                  </a:moveTo>
                  <a:lnTo>
                    <a:pt x="400812" y="12192"/>
                  </a:lnTo>
                  <a:lnTo>
                    <a:pt x="400812" y="14352"/>
                  </a:lnTo>
                  <a:lnTo>
                    <a:pt x="403440" y="13110"/>
                  </a:lnTo>
                  <a:close/>
                </a:path>
                <a:path w="535305" h="274320">
                  <a:moveTo>
                    <a:pt x="405384" y="13789"/>
                  </a:moveTo>
                  <a:lnTo>
                    <a:pt x="405384" y="12192"/>
                  </a:lnTo>
                  <a:lnTo>
                    <a:pt x="403440" y="13110"/>
                  </a:lnTo>
                  <a:lnTo>
                    <a:pt x="405384" y="13789"/>
                  </a:lnTo>
                  <a:close/>
                </a:path>
                <a:path w="535305" h="274320">
                  <a:moveTo>
                    <a:pt x="527304" y="56388"/>
                  </a:moveTo>
                  <a:lnTo>
                    <a:pt x="525780" y="44196"/>
                  </a:lnTo>
                  <a:lnTo>
                    <a:pt x="511938" y="51019"/>
                  </a:lnTo>
                  <a:lnTo>
                    <a:pt x="527304" y="563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98070" y="3723132"/>
              <a:ext cx="306705" cy="55244"/>
            </a:xfrm>
            <a:custGeom>
              <a:avLst/>
              <a:gdLst/>
              <a:ahLst/>
              <a:cxnLst/>
              <a:rect l="l" t="t" r="r" b="b"/>
              <a:pathLst>
                <a:path w="306705" h="55245">
                  <a:moveTo>
                    <a:pt x="306324" y="54864"/>
                  </a:moveTo>
                  <a:lnTo>
                    <a:pt x="306324" y="28956"/>
                  </a:lnTo>
                  <a:lnTo>
                    <a:pt x="0" y="0"/>
                  </a:lnTo>
                  <a:lnTo>
                    <a:pt x="0" y="44196"/>
                  </a:lnTo>
                  <a:lnTo>
                    <a:pt x="112859" y="54864"/>
                  </a:lnTo>
                  <a:lnTo>
                    <a:pt x="306324" y="54864"/>
                  </a:lnTo>
                  <a:close/>
                </a:path>
              </a:pathLst>
            </a:custGeom>
            <a:solidFill>
              <a:srgbClr val="00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91974" y="3717036"/>
              <a:ext cx="320040" cy="60960"/>
            </a:xfrm>
            <a:custGeom>
              <a:avLst/>
              <a:gdLst/>
              <a:ahLst/>
              <a:cxnLst/>
              <a:rect l="l" t="t" r="r" b="b"/>
              <a:pathLst>
                <a:path w="320039" h="60960">
                  <a:moveTo>
                    <a:pt x="320040" y="60960"/>
                  </a:moveTo>
                  <a:lnTo>
                    <a:pt x="320040" y="32004"/>
                  </a:lnTo>
                  <a:lnTo>
                    <a:pt x="316992" y="28956"/>
                  </a:lnTo>
                  <a:lnTo>
                    <a:pt x="313944" y="28956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0" y="4572"/>
                  </a:lnTo>
                  <a:lnTo>
                    <a:pt x="0" y="53340"/>
                  </a:lnTo>
                  <a:lnTo>
                    <a:pt x="3048" y="56388"/>
                  </a:lnTo>
                  <a:lnTo>
                    <a:pt x="6096" y="56388"/>
                  </a:lnTo>
                  <a:lnTo>
                    <a:pt x="6096" y="12192"/>
                  </a:lnTo>
                  <a:lnTo>
                    <a:pt x="13716" y="6096"/>
                  </a:lnTo>
                  <a:lnTo>
                    <a:pt x="13716" y="12912"/>
                  </a:lnTo>
                  <a:lnTo>
                    <a:pt x="306324" y="40571"/>
                  </a:lnTo>
                  <a:lnTo>
                    <a:pt x="306324" y="35052"/>
                  </a:lnTo>
                  <a:lnTo>
                    <a:pt x="312420" y="41148"/>
                  </a:lnTo>
                  <a:lnTo>
                    <a:pt x="312420" y="60960"/>
                  </a:lnTo>
                  <a:lnTo>
                    <a:pt x="320040" y="60960"/>
                  </a:lnTo>
                  <a:close/>
                </a:path>
                <a:path w="320039" h="60960">
                  <a:moveTo>
                    <a:pt x="13716" y="12912"/>
                  </a:moveTo>
                  <a:lnTo>
                    <a:pt x="13716" y="6096"/>
                  </a:lnTo>
                  <a:lnTo>
                    <a:pt x="6096" y="12192"/>
                  </a:lnTo>
                  <a:lnTo>
                    <a:pt x="13716" y="12912"/>
                  </a:lnTo>
                  <a:close/>
                </a:path>
                <a:path w="320039" h="60960">
                  <a:moveTo>
                    <a:pt x="13716" y="44772"/>
                  </a:moveTo>
                  <a:lnTo>
                    <a:pt x="13716" y="12912"/>
                  </a:lnTo>
                  <a:lnTo>
                    <a:pt x="6096" y="12192"/>
                  </a:lnTo>
                  <a:lnTo>
                    <a:pt x="6096" y="56388"/>
                  </a:lnTo>
                  <a:lnTo>
                    <a:pt x="7620" y="56532"/>
                  </a:lnTo>
                  <a:lnTo>
                    <a:pt x="7620" y="44196"/>
                  </a:lnTo>
                  <a:lnTo>
                    <a:pt x="13716" y="44772"/>
                  </a:lnTo>
                  <a:close/>
                </a:path>
                <a:path w="320039" h="60960">
                  <a:moveTo>
                    <a:pt x="184969" y="60960"/>
                  </a:moveTo>
                  <a:lnTo>
                    <a:pt x="7620" y="44196"/>
                  </a:lnTo>
                  <a:lnTo>
                    <a:pt x="13716" y="50292"/>
                  </a:lnTo>
                  <a:lnTo>
                    <a:pt x="13716" y="57108"/>
                  </a:lnTo>
                  <a:lnTo>
                    <a:pt x="54466" y="60960"/>
                  </a:lnTo>
                  <a:lnTo>
                    <a:pt x="184969" y="60960"/>
                  </a:lnTo>
                  <a:close/>
                </a:path>
                <a:path w="320039" h="60960">
                  <a:moveTo>
                    <a:pt x="13716" y="57108"/>
                  </a:moveTo>
                  <a:lnTo>
                    <a:pt x="13716" y="50292"/>
                  </a:lnTo>
                  <a:lnTo>
                    <a:pt x="7620" y="44196"/>
                  </a:lnTo>
                  <a:lnTo>
                    <a:pt x="7620" y="56532"/>
                  </a:lnTo>
                  <a:lnTo>
                    <a:pt x="13716" y="57108"/>
                  </a:lnTo>
                  <a:close/>
                </a:path>
                <a:path w="320039" h="60960">
                  <a:moveTo>
                    <a:pt x="312420" y="41148"/>
                  </a:moveTo>
                  <a:lnTo>
                    <a:pt x="306324" y="35052"/>
                  </a:lnTo>
                  <a:lnTo>
                    <a:pt x="306324" y="40571"/>
                  </a:lnTo>
                  <a:lnTo>
                    <a:pt x="312420" y="41148"/>
                  </a:lnTo>
                  <a:close/>
                </a:path>
                <a:path w="320039" h="60960">
                  <a:moveTo>
                    <a:pt x="312420" y="60960"/>
                  </a:moveTo>
                  <a:lnTo>
                    <a:pt x="312420" y="41148"/>
                  </a:lnTo>
                  <a:lnTo>
                    <a:pt x="306324" y="40571"/>
                  </a:lnTo>
                  <a:lnTo>
                    <a:pt x="306324" y="60960"/>
                  </a:lnTo>
                  <a:lnTo>
                    <a:pt x="312420" y="609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26473" y="3777996"/>
              <a:ext cx="2705100" cy="1214755"/>
            </a:xfrm>
            <a:custGeom>
              <a:avLst/>
              <a:gdLst/>
              <a:ahLst/>
              <a:cxnLst/>
              <a:rect l="l" t="t" r="r" b="b"/>
              <a:pathLst>
                <a:path w="2705100" h="1214754">
                  <a:moveTo>
                    <a:pt x="2705097" y="608076"/>
                  </a:moveTo>
                  <a:lnTo>
                    <a:pt x="2698910" y="549600"/>
                  </a:lnTo>
                  <a:lnTo>
                    <a:pt x="2680729" y="492678"/>
                  </a:lnTo>
                  <a:lnTo>
                    <a:pt x="2651118" y="437568"/>
                  </a:lnTo>
                  <a:lnTo>
                    <a:pt x="2610643" y="384525"/>
                  </a:lnTo>
                  <a:lnTo>
                    <a:pt x="2559870" y="333807"/>
                  </a:lnTo>
                  <a:lnTo>
                    <a:pt x="2499365" y="285670"/>
                  </a:lnTo>
                  <a:lnTo>
                    <a:pt x="2465640" y="262650"/>
                  </a:lnTo>
                  <a:lnTo>
                    <a:pt x="2429694" y="240372"/>
                  </a:lnTo>
                  <a:lnTo>
                    <a:pt x="2391597" y="218867"/>
                  </a:lnTo>
                  <a:lnTo>
                    <a:pt x="2351422" y="198168"/>
                  </a:lnTo>
                  <a:lnTo>
                    <a:pt x="2309238" y="178308"/>
                  </a:lnTo>
                  <a:lnTo>
                    <a:pt x="2265115" y="159317"/>
                  </a:lnTo>
                  <a:lnTo>
                    <a:pt x="2219126" y="141229"/>
                  </a:lnTo>
                  <a:lnTo>
                    <a:pt x="2171340" y="124074"/>
                  </a:lnTo>
                  <a:lnTo>
                    <a:pt x="2121828" y="107887"/>
                  </a:lnTo>
                  <a:lnTo>
                    <a:pt x="2070661" y="92698"/>
                  </a:lnTo>
                  <a:lnTo>
                    <a:pt x="2017910" y="78539"/>
                  </a:lnTo>
                  <a:lnTo>
                    <a:pt x="1963645" y="65443"/>
                  </a:lnTo>
                  <a:lnTo>
                    <a:pt x="1907938" y="53442"/>
                  </a:lnTo>
                  <a:lnTo>
                    <a:pt x="1850858" y="42569"/>
                  </a:lnTo>
                  <a:lnTo>
                    <a:pt x="1792476" y="32854"/>
                  </a:lnTo>
                  <a:lnTo>
                    <a:pt x="1732865" y="24330"/>
                  </a:lnTo>
                  <a:lnTo>
                    <a:pt x="1672093" y="17029"/>
                  </a:lnTo>
                  <a:lnTo>
                    <a:pt x="1610231" y="10984"/>
                  </a:lnTo>
                  <a:lnTo>
                    <a:pt x="1547352" y="6227"/>
                  </a:lnTo>
                  <a:lnTo>
                    <a:pt x="1483524" y="2788"/>
                  </a:lnTo>
                  <a:lnTo>
                    <a:pt x="1418819" y="702"/>
                  </a:lnTo>
                  <a:lnTo>
                    <a:pt x="1353308" y="0"/>
                  </a:lnTo>
                  <a:lnTo>
                    <a:pt x="1287794" y="702"/>
                  </a:lnTo>
                  <a:lnTo>
                    <a:pt x="1223078" y="2788"/>
                  </a:lnTo>
                  <a:lnTo>
                    <a:pt x="1159232" y="6227"/>
                  </a:lnTo>
                  <a:lnTo>
                    <a:pt x="1096327" y="10984"/>
                  </a:lnTo>
                  <a:lnTo>
                    <a:pt x="1034435" y="17029"/>
                  </a:lnTo>
                  <a:lnTo>
                    <a:pt x="973627" y="24330"/>
                  </a:lnTo>
                  <a:lnTo>
                    <a:pt x="913974" y="32854"/>
                  </a:lnTo>
                  <a:lnTo>
                    <a:pt x="855546" y="42569"/>
                  </a:lnTo>
                  <a:lnTo>
                    <a:pt x="798416" y="53442"/>
                  </a:lnTo>
                  <a:lnTo>
                    <a:pt x="742654" y="65443"/>
                  </a:lnTo>
                  <a:lnTo>
                    <a:pt x="688332" y="78539"/>
                  </a:lnTo>
                  <a:lnTo>
                    <a:pt x="635521" y="92698"/>
                  </a:lnTo>
                  <a:lnTo>
                    <a:pt x="584292" y="107887"/>
                  </a:lnTo>
                  <a:lnTo>
                    <a:pt x="534716" y="124074"/>
                  </a:lnTo>
                  <a:lnTo>
                    <a:pt x="486864" y="141229"/>
                  </a:lnTo>
                  <a:lnTo>
                    <a:pt x="440808" y="159317"/>
                  </a:lnTo>
                  <a:lnTo>
                    <a:pt x="396619" y="178308"/>
                  </a:lnTo>
                  <a:lnTo>
                    <a:pt x="354368" y="198168"/>
                  </a:lnTo>
                  <a:lnTo>
                    <a:pt x="314126" y="218867"/>
                  </a:lnTo>
                  <a:lnTo>
                    <a:pt x="275964" y="240372"/>
                  </a:lnTo>
                  <a:lnTo>
                    <a:pt x="239953" y="262650"/>
                  </a:lnTo>
                  <a:lnTo>
                    <a:pt x="206166" y="285670"/>
                  </a:lnTo>
                  <a:lnTo>
                    <a:pt x="174672" y="309400"/>
                  </a:lnTo>
                  <a:lnTo>
                    <a:pt x="118851" y="358859"/>
                  </a:lnTo>
                  <a:lnTo>
                    <a:pt x="73060" y="410772"/>
                  </a:lnTo>
                  <a:lnTo>
                    <a:pt x="37869" y="464881"/>
                  </a:lnTo>
                  <a:lnTo>
                    <a:pt x="13846" y="520929"/>
                  </a:lnTo>
                  <a:lnTo>
                    <a:pt x="1562" y="578659"/>
                  </a:lnTo>
                  <a:lnTo>
                    <a:pt x="0" y="608076"/>
                  </a:lnTo>
                  <a:lnTo>
                    <a:pt x="1562" y="637488"/>
                  </a:lnTo>
                  <a:lnTo>
                    <a:pt x="13846" y="695189"/>
                  </a:lnTo>
                  <a:lnTo>
                    <a:pt x="37869" y="751181"/>
                  </a:lnTo>
                  <a:lnTo>
                    <a:pt x="73060" y="805212"/>
                  </a:lnTo>
                  <a:lnTo>
                    <a:pt x="118851" y="857028"/>
                  </a:lnTo>
                  <a:lnTo>
                    <a:pt x="174672" y="906376"/>
                  </a:lnTo>
                  <a:lnTo>
                    <a:pt x="206166" y="930046"/>
                  </a:lnTo>
                  <a:lnTo>
                    <a:pt x="239953" y="953003"/>
                  </a:lnTo>
                  <a:lnTo>
                    <a:pt x="275964" y="975217"/>
                  </a:lnTo>
                  <a:lnTo>
                    <a:pt x="314126" y="996656"/>
                  </a:lnTo>
                  <a:lnTo>
                    <a:pt x="354368" y="1017288"/>
                  </a:lnTo>
                  <a:lnTo>
                    <a:pt x="396619" y="1037082"/>
                  </a:lnTo>
                  <a:lnTo>
                    <a:pt x="440808" y="1056005"/>
                  </a:lnTo>
                  <a:lnTo>
                    <a:pt x="486864" y="1074027"/>
                  </a:lnTo>
                  <a:lnTo>
                    <a:pt x="534716" y="1091115"/>
                  </a:lnTo>
                  <a:lnTo>
                    <a:pt x="584292" y="1107238"/>
                  </a:lnTo>
                  <a:lnTo>
                    <a:pt x="635521" y="1122365"/>
                  </a:lnTo>
                  <a:lnTo>
                    <a:pt x="688332" y="1136463"/>
                  </a:lnTo>
                  <a:lnTo>
                    <a:pt x="742654" y="1149502"/>
                  </a:lnTo>
                  <a:lnTo>
                    <a:pt x="798416" y="1161448"/>
                  </a:lnTo>
                  <a:lnTo>
                    <a:pt x="855546" y="1172272"/>
                  </a:lnTo>
                  <a:lnTo>
                    <a:pt x="913974" y="1181941"/>
                  </a:lnTo>
                  <a:lnTo>
                    <a:pt x="973627" y="1190423"/>
                  </a:lnTo>
                  <a:lnTo>
                    <a:pt x="1034435" y="1197687"/>
                  </a:lnTo>
                  <a:lnTo>
                    <a:pt x="1096327" y="1203701"/>
                  </a:lnTo>
                  <a:lnTo>
                    <a:pt x="1159232" y="1208434"/>
                  </a:lnTo>
                  <a:lnTo>
                    <a:pt x="1223078" y="1211854"/>
                  </a:lnTo>
                  <a:lnTo>
                    <a:pt x="1287794" y="1213929"/>
                  </a:lnTo>
                  <a:lnTo>
                    <a:pt x="1353308" y="1214628"/>
                  </a:lnTo>
                  <a:lnTo>
                    <a:pt x="1418819" y="1213929"/>
                  </a:lnTo>
                  <a:lnTo>
                    <a:pt x="1483524" y="1211854"/>
                  </a:lnTo>
                  <a:lnTo>
                    <a:pt x="1547352" y="1208434"/>
                  </a:lnTo>
                  <a:lnTo>
                    <a:pt x="1610231" y="1203701"/>
                  </a:lnTo>
                  <a:lnTo>
                    <a:pt x="1672093" y="1197687"/>
                  </a:lnTo>
                  <a:lnTo>
                    <a:pt x="1732865" y="1190423"/>
                  </a:lnTo>
                  <a:lnTo>
                    <a:pt x="1792476" y="1181941"/>
                  </a:lnTo>
                  <a:lnTo>
                    <a:pt x="1850858" y="1172272"/>
                  </a:lnTo>
                  <a:lnTo>
                    <a:pt x="1907938" y="1161448"/>
                  </a:lnTo>
                  <a:lnTo>
                    <a:pt x="1963645" y="1149502"/>
                  </a:lnTo>
                  <a:lnTo>
                    <a:pt x="2017910" y="1136463"/>
                  </a:lnTo>
                  <a:lnTo>
                    <a:pt x="2070661" y="1122365"/>
                  </a:lnTo>
                  <a:lnTo>
                    <a:pt x="2121828" y="1107238"/>
                  </a:lnTo>
                  <a:lnTo>
                    <a:pt x="2171340" y="1091115"/>
                  </a:lnTo>
                  <a:lnTo>
                    <a:pt x="2219126" y="1074027"/>
                  </a:lnTo>
                  <a:lnTo>
                    <a:pt x="2265115" y="1056005"/>
                  </a:lnTo>
                  <a:lnTo>
                    <a:pt x="2309238" y="1037082"/>
                  </a:lnTo>
                  <a:lnTo>
                    <a:pt x="2351422" y="1017288"/>
                  </a:lnTo>
                  <a:lnTo>
                    <a:pt x="2391597" y="996656"/>
                  </a:lnTo>
                  <a:lnTo>
                    <a:pt x="2429694" y="975217"/>
                  </a:lnTo>
                  <a:lnTo>
                    <a:pt x="2465640" y="953003"/>
                  </a:lnTo>
                  <a:lnTo>
                    <a:pt x="2499365" y="930046"/>
                  </a:lnTo>
                  <a:lnTo>
                    <a:pt x="2530799" y="906376"/>
                  </a:lnTo>
                  <a:lnTo>
                    <a:pt x="2586508" y="857028"/>
                  </a:lnTo>
                  <a:lnTo>
                    <a:pt x="2632203" y="805212"/>
                  </a:lnTo>
                  <a:lnTo>
                    <a:pt x="2667316" y="751181"/>
                  </a:lnTo>
                  <a:lnTo>
                    <a:pt x="2691284" y="695189"/>
                  </a:lnTo>
                  <a:lnTo>
                    <a:pt x="2703538" y="637488"/>
                  </a:lnTo>
                  <a:lnTo>
                    <a:pt x="2705097" y="608076"/>
                  </a:lnTo>
                  <a:close/>
                </a:path>
              </a:pathLst>
            </a:custGeom>
            <a:solidFill>
              <a:srgbClr val="FFFF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20377" y="3777996"/>
              <a:ext cx="2717800" cy="1222375"/>
            </a:xfrm>
            <a:custGeom>
              <a:avLst/>
              <a:gdLst/>
              <a:ahLst/>
              <a:cxnLst/>
              <a:rect l="l" t="t" r="r" b="b"/>
              <a:pathLst>
                <a:path w="2717800" h="1222375">
                  <a:moveTo>
                    <a:pt x="25400" y="516635"/>
                  </a:moveTo>
                  <a:lnTo>
                    <a:pt x="25400" y="483107"/>
                  </a:lnTo>
                  <a:lnTo>
                    <a:pt x="12700" y="498347"/>
                  </a:lnTo>
                  <a:lnTo>
                    <a:pt x="0" y="544067"/>
                  </a:lnTo>
                  <a:lnTo>
                    <a:pt x="0" y="672083"/>
                  </a:lnTo>
                  <a:lnTo>
                    <a:pt x="12700" y="702563"/>
                  </a:lnTo>
                  <a:lnTo>
                    <a:pt x="12700" y="547115"/>
                  </a:lnTo>
                  <a:lnTo>
                    <a:pt x="25400" y="516635"/>
                  </a:lnTo>
                  <a:close/>
                </a:path>
                <a:path w="2717800" h="1222375">
                  <a:moveTo>
                    <a:pt x="1358900" y="1208531"/>
                  </a:moveTo>
                  <a:lnTo>
                    <a:pt x="1282700" y="1208531"/>
                  </a:lnTo>
                  <a:lnTo>
                    <a:pt x="1219200" y="1205483"/>
                  </a:lnTo>
                  <a:lnTo>
                    <a:pt x="1143000" y="1202435"/>
                  </a:lnTo>
                  <a:lnTo>
                    <a:pt x="1016000" y="1190243"/>
                  </a:lnTo>
                  <a:lnTo>
                    <a:pt x="889000" y="1171955"/>
                  </a:lnTo>
                  <a:lnTo>
                    <a:pt x="825500" y="1161287"/>
                  </a:lnTo>
                  <a:lnTo>
                    <a:pt x="762000" y="1149095"/>
                  </a:lnTo>
                  <a:lnTo>
                    <a:pt x="711200" y="1135379"/>
                  </a:lnTo>
                  <a:lnTo>
                    <a:pt x="647700" y="1121663"/>
                  </a:lnTo>
                  <a:lnTo>
                    <a:pt x="546100" y="1088135"/>
                  </a:lnTo>
                  <a:lnTo>
                    <a:pt x="444500" y="1051559"/>
                  </a:lnTo>
                  <a:lnTo>
                    <a:pt x="393700" y="1031747"/>
                  </a:lnTo>
                  <a:lnTo>
                    <a:pt x="317500" y="989075"/>
                  </a:lnTo>
                  <a:lnTo>
                    <a:pt x="292100" y="976883"/>
                  </a:lnTo>
                  <a:lnTo>
                    <a:pt x="266700" y="966215"/>
                  </a:lnTo>
                  <a:lnTo>
                    <a:pt x="254000" y="954023"/>
                  </a:lnTo>
                  <a:lnTo>
                    <a:pt x="228600" y="941831"/>
                  </a:lnTo>
                  <a:lnTo>
                    <a:pt x="203200" y="917447"/>
                  </a:lnTo>
                  <a:lnTo>
                    <a:pt x="177800" y="905255"/>
                  </a:lnTo>
                  <a:lnTo>
                    <a:pt x="165100" y="893063"/>
                  </a:lnTo>
                  <a:lnTo>
                    <a:pt x="152400" y="879347"/>
                  </a:lnTo>
                  <a:lnTo>
                    <a:pt x="139700" y="867155"/>
                  </a:lnTo>
                  <a:lnTo>
                    <a:pt x="76200" y="798575"/>
                  </a:lnTo>
                  <a:lnTo>
                    <a:pt x="63500" y="771143"/>
                  </a:lnTo>
                  <a:lnTo>
                    <a:pt x="50800" y="755903"/>
                  </a:lnTo>
                  <a:lnTo>
                    <a:pt x="38100" y="742187"/>
                  </a:lnTo>
                  <a:lnTo>
                    <a:pt x="38100" y="726947"/>
                  </a:lnTo>
                  <a:lnTo>
                    <a:pt x="25400" y="713231"/>
                  </a:lnTo>
                  <a:lnTo>
                    <a:pt x="12700" y="682751"/>
                  </a:lnTo>
                  <a:lnTo>
                    <a:pt x="12700" y="702563"/>
                  </a:lnTo>
                  <a:lnTo>
                    <a:pt x="38100" y="763523"/>
                  </a:lnTo>
                  <a:lnTo>
                    <a:pt x="50800" y="777239"/>
                  </a:lnTo>
                  <a:lnTo>
                    <a:pt x="50800" y="792479"/>
                  </a:lnTo>
                  <a:lnTo>
                    <a:pt x="63500" y="806195"/>
                  </a:lnTo>
                  <a:lnTo>
                    <a:pt x="76200" y="821435"/>
                  </a:lnTo>
                  <a:lnTo>
                    <a:pt x="139700" y="890015"/>
                  </a:lnTo>
                  <a:lnTo>
                    <a:pt x="165100" y="902207"/>
                  </a:lnTo>
                  <a:lnTo>
                    <a:pt x="177800" y="915923"/>
                  </a:lnTo>
                  <a:lnTo>
                    <a:pt x="215900" y="940307"/>
                  </a:lnTo>
                  <a:lnTo>
                    <a:pt x="241300" y="964691"/>
                  </a:lnTo>
                  <a:lnTo>
                    <a:pt x="292100" y="989075"/>
                  </a:lnTo>
                  <a:lnTo>
                    <a:pt x="304800" y="999743"/>
                  </a:lnTo>
                  <a:lnTo>
                    <a:pt x="330200" y="1010411"/>
                  </a:lnTo>
                  <a:lnTo>
                    <a:pt x="342900" y="1022603"/>
                  </a:lnTo>
                  <a:lnTo>
                    <a:pt x="393700" y="1042415"/>
                  </a:lnTo>
                  <a:lnTo>
                    <a:pt x="444500" y="1063751"/>
                  </a:lnTo>
                  <a:lnTo>
                    <a:pt x="546100" y="1100327"/>
                  </a:lnTo>
                  <a:lnTo>
                    <a:pt x="647700" y="1133855"/>
                  </a:lnTo>
                  <a:lnTo>
                    <a:pt x="711200" y="1147571"/>
                  </a:lnTo>
                  <a:lnTo>
                    <a:pt x="762000" y="1161287"/>
                  </a:lnTo>
                  <a:lnTo>
                    <a:pt x="825500" y="1173479"/>
                  </a:lnTo>
                  <a:lnTo>
                    <a:pt x="952500" y="1194815"/>
                  </a:lnTo>
                  <a:lnTo>
                    <a:pt x="1016000" y="1202435"/>
                  </a:lnTo>
                  <a:lnTo>
                    <a:pt x="1143000" y="1214627"/>
                  </a:lnTo>
                  <a:lnTo>
                    <a:pt x="1219200" y="1219199"/>
                  </a:lnTo>
                  <a:lnTo>
                    <a:pt x="1282700" y="1220723"/>
                  </a:lnTo>
                  <a:lnTo>
                    <a:pt x="1346200" y="1221993"/>
                  </a:lnTo>
                  <a:lnTo>
                    <a:pt x="1346200" y="1219199"/>
                  </a:lnTo>
                  <a:lnTo>
                    <a:pt x="1358900" y="1208531"/>
                  </a:lnTo>
                  <a:close/>
                </a:path>
                <a:path w="2717800" h="1222375">
                  <a:moveTo>
                    <a:pt x="2654300" y="445007"/>
                  </a:moveTo>
                  <a:lnTo>
                    <a:pt x="2654300" y="423671"/>
                  </a:lnTo>
                  <a:lnTo>
                    <a:pt x="2641600" y="409955"/>
                  </a:lnTo>
                  <a:lnTo>
                    <a:pt x="2628900" y="394715"/>
                  </a:lnTo>
                  <a:lnTo>
                    <a:pt x="2565400" y="326135"/>
                  </a:lnTo>
                  <a:lnTo>
                    <a:pt x="2540000" y="313943"/>
                  </a:lnTo>
                  <a:lnTo>
                    <a:pt x="2527300" y="300227"/>
                  </a:lnTo>
                  <a:lnTo>
                    <a:pt x="2501900" y="275843"/>
                  </a:lnTo>
                  <a:lnTo>
                    <a:pt x="2425700" y="227075"/>
                  </a:lnTo>
                  <a:lnTo>
                    <a:pt x="2400300" y="216407"/>
                  </a:lnTo>
                  <a:lnTo>
                    <a:pt x="2374900" y="204215"/>
                  </a:lnTo>
                  <a:lnTo>
                    <a:pt x="2311400" y="172211"/>
                  </a:lnTo>
                  <a:lnTo>
                    <a:pt x="2260600" y="152399"/>
                  </a:lnTo>
                  <a:lnTo>
                    <a:pt x="2159000" y="115823"/>
                  </a:lnTo>
                  <a:lnTo>
                    <a:pt x="2057400" y="82295"/>
                  </a:lnTo>
                  <a:lnTo>
                    <a:pt x="1993900" y="68579"/>
                  </a:lnTo>
                  <a:lnTo>
                    <a:pt x="1943100" y="54863"/>
                  </a:lnTo>
                  <a:lnTo>
                    <a:pt x="1879600" y="42671"/>
                  </a:lnTo>
                  <a:lnTo>
                    <a:pt x="1752600" y="21335"/>
                  </a:lnTo>
                  <a:lnTo>
                    <a:pt x="1625600" y="6095"/>
                  </a:lnTo>
                  <a:lnTo>
                    <a:pt x="1536700" y="0"/>
                  </a:lnTo>
                  <a:lnTo>
                    <a:pt x="1168400" y="0"/>
                  </a:lnTo>
                  <a:lnTo>
                    <a:pt x="1079500" y="6095"/>
                  </a:lnTo>
                  <a:lnTo>
                    <a:pt x="952500" y="21335"/>
                  </a:lnTo>
                  <a:lnTo>
                    <a:pt x="889000" y="30479"/>
                  </a:lnTo>
                  <a:lnTo>
                    <a:pt x="762000" y="54863"/>
                  </a:lnTo>
                  <a:lnTo>
                    <a:pt x="647700" y="82295"/>
                  </a:lnTo>
                  <a:lnTo>
                    <a:pt x="596900" y="97535"/>
                  </a:lnTo>
                  <a:lnTo>
                    <a:pt x="444500" y="152399"/>
                  </a:lnTo>
                  <a:lnTo>
                    <a:pt x="393700" y="172211"/>
                  </a:lnTo>
                  <a:lnTo>
                    <a:pt x="342900" y="193547"/>
                  </a:lnTo>
                  <a:lnTo>
                    <a:pt x="330200" y="204215"/>
                  </a:lnTo>
                  <a:lnTo>
                    <a:pt x="304800" y="216407"/>
                  </a:lnTo>
                  <a:lnTo>
                    <a:pt x="292100" y="227075"/>
                  </a:lnTo>
                  <a:lnTo>
                    <a:pt x="241300" y="251459"/>
                  </a:lnTo>
                  <a:lnTo>
                    <a:pt x="190500" y="288035"/>
                  </a:lnTo>
                  <a:lnTo>
                    <a:pt x="177800" y="300227"/>
                  </a:lnTo>
                  <a:lnTo>
                    <a:pt x="165100" y="313943"/>
                  </a:lnTo>
                  <a:lnTo>
                    <a:pt x="139700" y="326135"/>
                  </a:lnTo>
                  <a:lnTo>
                    <a:pt x="76200" y="394715"/>
                  </a:lnTo>
                  <a:lnTo>
                    <a:pt x="63500" y="409955"/>
                  </a:lnTo>
                  <a:lnTo>
                    <a:pt x="50800" y="423671"/>
                  </a:lnTo>
                  <a:lnTo>
                    <a:pt x="50800" y="438911"/>
                  </a:lnTo>
                  <a:lnTo>
                    <a:pt x="38100" y="452627"/>
                  </a:lnTo>
                  <a:lnTo>
                    <a:pt x="25400" y="467867"/>
                  </a:lnTo>
                  <a:lnTo>
                    <a:pt x="25400" y="502919"/>
                  </a:lnTo>
                  <a:lnTo>
                    <a:pt x="38100" y="487679"/>
                  </a:lnTo>
                  <a:lnTo>
                    <a:pt x="38100" y="473963"/>
                  </a:lnTo>
                  <a:lnTo>
                    <a:pt x="50800" y="458723"/>
                  </a:lnTo>
                  <a:lnTo>
                    <a:pt x="76200" y="417575"/>
                  </a:lnTo>
                  <a:lnTo>
                    <a:pt x="88900" y="402335"/>
                  </a:lnTo>
                  <a:lnTo>
                    <a:pt x="101600" y="390143"/>
                  </a:lnTo>
                  <a:lnTo>
                    <a:pt x="139700" y="348995"/>
                  </a:lnTo>
                  <a:lnTo>
                    <a:pt x="152400" y="336803"/>
                  </a:lnTo>
                  <a:lnTo>
                    <a:pt x="165100" y="323087"/>
                  </a:lnTo>
                  <a:lnTo>
                    <a:pt x="177800" y="310895"/>
                  </a:lnTo>
                  <a:lnTo>
                    <a:pt x="203200" y="298703"/>
                  </a:lnTo>
                  <a:lnTo>
                    <a:pt x="228600" y="274319"/>
                  </a:lnTo>
                  <a:lnTo>
                    <a:pt x="254000" y="262127"/>
                  </a:lnTo>
                  <a:lnTo>
                    <a:pt x="292100" y="237743"/>
                  </a:lnTo>
                  <a:lnTo>
                    <a:pt x="317500" y="227075"/>
                  </a:lnTo>
                  <a:lnTo>
                    <a:pt x="393700" y="184403"/>
                  </a:lnTo>
                  <a:lnTo>
                    <a:pt x="495300" y="144779"/>
                  </a:lnTo>
                  <a:lnTo>
                    <a:pt x="546100" y="128015"/>
                  </a:lnTo>
                  <a:lnTo>
                    <a:pt x="596900" y="109727"/>
                  </a:lnTo>
                  <a:lnTo>
                    <a:pt x="647700" y="94487"/>
                  </a:lnTo>
                  <a:lnTo>
                    <a:pt x="711200" y="80771"/>
                  </a:lnTo>
                  <a:lnTo>
                    <a:pt x="762000" y="67055"/>
                  </a:lnTo>
                  <a:lnTo>
                    <a:pt x="825500" y="54863"/>
                  </a:lnTo>
                  <a:lnTo>
                    <a:pt x="952500" y="33527"/>
                  </a:lnTo>
                  <a:lnTo>
                    <a:pt x="1016000" y="25907"/>
                  </a:lnTo>
                  <a:lnTo>
                    <a:pt x="1143000" y="13715"/>
                  </a:lnTo>
                  <a:lnTo>
                    <a:pt x="1219200" y="10667"/>
                  </a:lnTo>
                  <a:lnTo>
                    <a:pt x="1282700" y="7619"/>
                  </a:lnTo>
                  <a:lnTo>
                    <a:pt x="1346200" y="6349"/>
                  </a:lnTo>
                  <a:lnTo>
                    <a:pt x="1346200" y="3047"/>
                  </a:lnTo>
                  <a:lnTo>
                    <a:pt x="1358900" y="6095"/>
                  </a:lnTo>
                  <a:lnTo>
                    <a:pt x="1358900" y="7619"/>
                  </a:lnTo>
                  <a:lnTo>
                    <a:pt x="1422400" y="7619"/>
                  </a:lnTo>
                  <a:lnTo>
                    <a:pt x="1485900" y="10667"/>
                  </a:lnTo>
                  <a:lnTo>
                    <a:pt x="1562100" y="13715"/>
                  </a:lnTo>
                  <a:lnTo>
                    <a:pt x="1689100" y="25907"/>
                  </a:lnTo>
                  <a:lnTo>
                    <a:pt x="1816100" y="44195"/>
                  </a:lnTo>
                  <a:lnTo>
                    <a:pt x="1879600" y="54863"/>
                  </a:lnTo>
                  <a:lnTo>
                    <a:pt x="1943100" y="67055"/>
                  </a:lnTo>
                  <a:lnTo>
                    <a:pt x="1993900" y="80771"/>
                  </a:lnTo>
                  <a:lnTo>
                    <a:pt x="2057400" y="94487"/>
                  </a:lnTo>
                  <a:lnTo>
                    <a:pt x="2209800" y="144779"/>
                  </a:lnTo>
                  <a:lnTo>
                    <a:pt x="2311400" y="184403"/>
                  </a:lnTo>
                  <a:lnTo>
                    <a:pt x="2387600" y="227075"/>
                  </a:lnTo>
                  <a:lnTo>
                    <a:pt x="2413000" y="239267"/>
                  </a:lnTo>
                  <a:lnTo>
                    <a:pt x="2438400" y="249935"/>
                  </a:lnTo>
                  <a:lnTo>
                    <a:pt x="2451100" y="262127"/>
                  </a:lnTo>
                  <a:lnTo>
                    <a:pt x="2476500" y="274319"/>
                  </a:lnTo>
                  <a:lnTo>
                    <a:pt x="2501900" y="298703"/>
                  </a:lnTo>
                  <a:lnTo>
                    <a:pt x="2527300" y="310895"/>
                  </a:lnTo>
                  <a:lnTo>
                    <a:pt x="2540000" y="323087"/>
                  </a:lnTo>
                  <a:lnTo>
                    <a:pt x="2552700" y="336803"/>
                  </a:lnTo>
                  <a:lnTo>
                    <a:pt x="2565400" y="348995"/>
                  </a:lnTo>
                  <a:lnTo>
                    <a:pt x="2654300" y="445007"/>
                  </a:lnTo>
                  <a:close/>
                </a:path>
                <a:path w="2717800" h="1222375">
                  <a:moveTo>
                    <a:pt x="1358900" y="6095"/>
                  </a:moveTo>
                  <a:lnTo>
                    <a:pt x="1346200" y="3047"/>
                  </a:lnTo>
                  <a:lnTo>
                    <a:pt x="1346200" y="6349"/>
                  </a:lnTo>
                  <a:lnTo>
                    <a:pt x="1358900" y="6095"/>
                  </a:lnTo>
                  <a:close/>
                </a:path>
                <a:path w="2717800" h="1222375">
                  <a:moveTo>
                    <a:pt x="1358900" y="7619"/>
                  </a:moveTo>
                  <a:lnTo>
                    <a:pt x="1358900" y="6095"/>
                  </a:lnTo>
                  <a:lnTo>
                    <a:pt x="1346200" y="6349"/>
                  </a:lnTo>
                  <a:lnTo>
                    <a:pt x="1346200" y="7619"/>
                  </a:lnTo>
                  <a:lnTo>
                    <a:pt x="1358900" y="7619"/>
                  </a:lnTo>
                  <a:close/>
                </a:path>
                <a:path w="2717800" h="1222375">
                  <a:moveTo>
                    <a:pt x="2705100" y="672083"/>
                  </a:moveTo>
                  <a:lnTo>
                    <a:pt x="2705100" y="614171"/>
                  </a:lnTo>
                  <a:lnTo>
                    <a:pt x="2692400" y="611123"/>
                  </a:lnTo>
                  <a:lnTo>
                    <a:pt x="2692400" y="684275"/>
                  </a:lnTo>
                  <a:lnTo>
                    <a:pt x="2679700" y="697991"/>
                  </a:lnTo>
                  <a:lnTo>
                    <a:pt x="2679700" y="713231"/>
                  </a:lnTo>
                  <a:lnTo>
                    <a:pt x="2667000" y="728471"/>
                  </a:lnTo>
                  <a:lnTo>
                    <a:pt x="2667000" y="742187"/>
                  </a:lnTo>
                  <a:lnTo>
                    <a:pt x="2654300" y="757427"/>
                  </a:lnTo>
                  <a:lnTo>
                    <a:pt x="2641600" y="784859"/>
                  </a:lnTo>
                  <a:lnTo>
                    <a:pt x="2565400" y="867155"/>
                  </a:lnTo>
                  <a:lnTo>
                    <a:pt x="2552700" y="879347"/>
                  </a:lnTo>
                  <a:lnTo>
                    <a:pt x="2540000" y="893063"/>
                  </a:lnTo>
                  <a:lnTo>
                    <a:pt x="2476500" y="941831"/>
                  </a:lnTo>
                  <a:lnTo>
                    <a:pt x="2451100" y="954023"/>
                  </a:lnTo>
                  <a:lnTo>
                    <a:pt x="2438400" y="966215"/>
                  </a:lnTo>
                  <a:lnTo>
                    <a:pt x="2413000" y="976883"/>
                  </a:lnTo>
                  <a:lnTo>
                    <a:pt x="2387600" y="989075"/>
                  </a:lnTo>
                  <a:lnTo>
                    <a:pt x="2311400" y="1031747"/>
                  </a:lnTo>
                  <a:lnTo>
                    <a:pt x="2209800" y="1071371"/>
                  </a:lnTo>
                  <a:lnTo>
                    <a:pt x="2057400" y="1121663"/>
                  </a:lnTo>
                  <a:lnTo>
                    <a:pt x="1993900" y="1135379"/>
                  </a:lnTo>
                  <a:lnTo>
                    <a:pt x="1943100" y="1149095"/>
                  </a:lnTo>
                  <a:lnTo>
                    <a:pt x="1879600" y="1161287"/>
                  </a:lnTo>
                  <a:lnTo>
                    <a:pt x="1816100" y="1171955"/>
                  </a:lnTo>
                  <a:lnTo>
                    <a:pt x="1689100" y="1190243"/>
                  </a:lnTo>
                  <a:lnTo>
                    <a:pt x="1562100" y="1202435"/>
                  </a:lnTo>
                  <a:lnTo>
                    <a:pt x="1422400" y="1208531"/>
                  </a:lnTo>
                  <a:lnTo>
                    <a:pt x="1358900" y="1208531"/>
                  </a:lnTo>
                  <a:lnTo>
                    <a:pt x="1346200" y="1219199"/>
                  </a:lnTo>
                  <a:lnTo>
                    <a:pt x="1346200" y="1221993"/>
                  </a:lnTo>
                  <a:lnTo>
                    <a:pt x="1358900" y="1222247"/>
                  </a:lnTo>
                  <a:lnTo>
                    <a:pt x="1358900" y="1220723"/>
                  </a:lnTo>
                  <a:lnTo>
                    <a:pt x="1422400" y="1220723"/>
                  </a:lnTo>
                  <a:lnTo>
                    <a:pt x="1485900" y="1217675"/>
                  </a:lnTo>
                  <a:lnTo>
                    <a:pt x="1562100" y="1214627"/>
                  </a:lnTo>
                  <a:lnTo>
                    <a:pt x="1689100" y="1202435"/>
                  </a:lnTo>
                  <a:lnTo>
                    <a:pt x="1752600" y="1194815"/>
                  </a:lnTo>
                  <a:lnTo>
                    <a:pt x="1879600" y="1173479"/>
                  </a:lnTo>
                  <a:lnTo>
                    <a:pt x="1943100" y="1161287"/>
                  </a:lnTo>
                  <a:lnTo>
                    <a:pt x="1993900" y="1147571"/>
                  </a:lnTo>
                  <a:lnTo>
                    <a:pt x="2057400" y="1133855"/>
                  </a:lnTo>
                  <a:lnTo>
                    <a:pt x="2159000" y="1100327"/>
                  </a:lnTo>
                  <a:lnTo>
                    <a:pt x="2260600" y="1063751"/>
                  </a:lnTo>
                  <a:lnTo>
                    <a:pt x="2311400" y="1042415"/>
                  </a:lnTo>
                  <a:lnTo>
                    <a:pt x="2362200" y="1022603"/>
                  </a:lnTo>
                  <a:lnTo>
                    <a:pt x="2374900" y="1010411"/>
                  </a:lnTo>
                  <a:lnTo>
                    <a:pt x="2425700" y="989075"/>
                  </a:lnTo>
                  <a:lnTo>
                    <a:pt x="2501900" y="940307"/>
                  </a:lnTo>
                  <a:lnTo>
                    <a:pt x="2527300" y="915923"/>
                  </a:lnTo>
                  <a:lnTo>
                    <a:pt x="2565400" y="888491"/>
                  </a:lnTo>
                  <a:lnTo>
                    <a:pt x="2578100" y="876299"/>
                  </a:lnTo>
                  <a:lnTo>
                    <a:pt x="2628900" y="821435"/>
                  </a:lnTo>
                  <a:lnTo>
                    <a:pt x="2641600" y="806195"/>
                  </a:lnTo>
                  <a:lnTo>
                    <a:pt x="2654300" y="792479"/>
                  </a:lnTo>
                  <a:lnTo>
                    <a:pt x="2654300" y="777239"/>
                  </a:lnTo>
                  <a:lnTo>
                    <a:pt x="2667000" y="763523"/>
                  </a:lnTo>
                  <a:lnTo>
                    <a:pt x="2692400" y="717803"/>
                  </a:lnTo>
                  <a:lnTo>
                    <a:pt x="2705100" y="672083"/>
                  </a:lnTo>
                  <a:close/>
                </a:path>
                <a:path w="2717800" h="1222375">
                  <a:moveTo>
                    <a:pt x="2705100" y="614171"/>
                  </a:moveTo>
                  <a:lnTo>
                    <a:pt x="2705100" y="544067"/>
                  </a:lnTo>
                  <a:lnTo>
                    <a:pt x="2667000" y="452627"/>
                  </a:lnTo>
                  <a:lnTo>
                    <a:pt x="2654300" y="438911"/>
                  </a:lnTo>
                  <a:lnTo>
                    <a:pt x="2654300" y="460247"/>
                  </a:lnTo>
                  <a:lnTo>
                    <a:pt x="2667000" y="487679"/>
                  </a:lnTo>
                  <a:lnTo>
                    <a:pt x="2679700" y="502919"/>
                  </a:lnTo>
                  <a:lnTo>
                    <a:pt x="2679700" y="518159"/>
                  </a:lnTo>
                  <a:lnTo>
                    <a:pt x="2692400" y="531875"/>
                  </a:lnTo>
                  <a:lnTo>
                    <a:pt x="2692400" y="608075"/>
                  </a:lnTo>
                  <a:lnTo>
                    <a:pt x="2705100" y="614171"/>
                  </a:lnTo>
                  <a:close/>
                </a:path>
                <a:path w="2717800" h="1222375">
                  <a:moveTo>
                    <a:pt x="2705100" y="614171"/>
                  </a:moveTo>
                  <a:lnTo>
                    <a:pt x="2692400" y="608075"/>
                  </a:lnTo>
                  <a:lnTo>
                    <a:pt x="2692400" y="611123"/>
                  </a:lnTo>
                  <a:lnTo>
                    <a:pt x="2705100" y="614171"/>
                  </a:lnTo>
                  <a:close/>
                </a:path>
                <a:path w="2717800" h="1222375">
                  <a:moveTo>
                    <a:pt x="2714977" y="604350"/>
                  </a:moveTo>
                  <a:lnTo>
                    <a:pt x="2705100" y="591311"/>
                  </a:lnTo>
                  <a:lnTo>
                    <a:pt x="2705100" y="601979"/>
                  </a:lnTo>
                  <a:lnTo>
                    <a:pt x="2714977" y="604350"/>
                  </a:lnTo>
                  <a:close/>
                </a:path>
                <a:path w="2717800" h="1222375">
                  <a:moveTo>
                    <a:pt x="2717800" y="608075"/>
                  </a:moveTo>
                  <a:lnTo>
                    <a:pt x="2714977" y="604350"/>
                  </a:lnTo>
                  <a:lnTo>
                    <a:pt x="2705100" y="601979"/>
                  </a:lnTo>
                  <a:lnTo>
                    <a:pt x="2717800" y="608075"/>
                  </a:lnTo>
                  <a:close/>
                </a:path>
                <a:path w="2717800" h="1222375">
                  <a:moveTo>
                    <a:pt x="2717800" y="608075"/>
                  </a:moveTo>
                  <a:lnTo>
                    <a:pt x="2705100" y="601979"/>
                  </a:lnTo>
                  <a:lnTo>
                    <a:pt x="2705100" y="623315"/>
                  </a:lnTo>
                  <a:lnTo>
                    <a:pt x="2717800" y="608075"/>
                  </a:lnTo>
                  <a:close/>
                </a:path>
                <a:path w="2717800" h="1222375">
                  <a:moveTo>
                    <a:pt x="2717800" y="608075"/>
                  </a:moveTo>
                  <a:lnTo>
                    <a:pt x="2717800" y="605027"/>
                  </a:lnTo>
                  <a:lnTo>
                    <a:pt x="2714977" y="604350"/>
                  </a:lnTo>
                  <a:lnTo>
                    <a:pt x="2717800" y="6080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587385" y="817879"/>
            <a:ext cx="77419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u="heavy" dirty="0">
                <a:uFill>
                  <a:solidFill>
                    <a:srgbClr val="000000"/>
                  </a:solidFill>
                </a:uFill>
              </a:rPr>
              <a:t>Normes IFRS et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</a:rPr>
              <a:t>pratiques comptable </a:t>
            </a:r>
            <a:r>
              <a:rPr sz="3000" u="heavy" dirty="0">
                <a:uFill>
                  <a:solidFill>
                    <a:srgbClr val="000000"/>
                  </a:solidFill>
                </a:uFill>
              </a:rPr>
              <a:t>au</a:t>
            </a:r>
            <a:r>
              <a:rPr sz="3000" u="heavy" spc="-6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000" u="heavy" spc="-10" dirty="0">
                <a:uFill>
                  <a:solidFill>
                    <a:srgbClr val="000000"/>
                  </a:solidFill>
                </a:uFill>
              </a:rPr>
              <a:t>Maroc</a:t>
            </a:r>
            <a:endParaRPr sz="3000"/>
          </a:p>
        </p:txBody>
      </p:sp>
      <p:sp>
        <p:nvSpPr>
          <p:cNvPr id="25" name="object 25"/>
          <p:cNvSpPr txBox="1"/>
          <p:nvPr/>
        </p:nvSpPr>
        <p:spPr>
          <a:xfrm>
            <a:off x="1195712" y="4001514"/>
            <a:ext cx="21672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Effet </a:t>
            </a:r>
            <a:r>
              <a:rPr sz="1600" spc="-5" dirty="0">
                <a:latin typeface="Arial"/>
                <a:cs typeface="Arial"/>
              </a:rPr>
              <a:t>« boule de neige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»  Multiples </a:t>
            </a:r>
            <a:r>
              <a:rPr sz="1600" dirty="0">
                <a:latin typeface="Arial"/>
                <a:cs typeface="Arial"/>
              </a:rPr>
              <a:t>liaisons </a:t>
            </a:r>
            <a:r>
              <a:rPr sz="1600" spc="-5" dirty="0">
                <a:latin typeface="Arial"/>
                <a:cs typeface="Arial"/>
              </a:rPr>
              <a:t>avec  </a:t>
            </a:r>
            <a:r>
              <a:rPr sz="1600" spc="-10" dirty="0">
                <a:latin typeface="Arial"/>
                <a:cs typeface="Arial"/>
              </a:rPr>
              <a:t>l’étranger.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739774" y="3988308"/>
            <a:ext cx="2895600" cy="1082040"/>
            <a:chOff x="3739774" y="3988308"/>
            <a:chExt cx="2895600" cy="1082040"/>
          </a:xfrm>
        </p:grpSpPr>
        <p:sp>
          <p:nvSpPr>
            <p:cNvPr id="27" name="object 27"/>
            <p:cNvSpPr/>
            <p:nvPr/>
          </p:nvSpPr>
          <p:spPr>
            <a:xfrm>
              <a:off x="3745870" y="3994404"/>
              <a:ext cx="2886710" cy="1069975"/>
            </a:xfrm>
            <a:custGeom>
              <a:avLst/>
              <a:gdLst/>
              <a:ahLst/>
              <a:cxnLst/>
              <a:rect l="l" t="t" r="r" b="b"/>
              <a:pathLst>
                <a:path w="2886709" h="1069975">
                  <a:moveTo>
                    <a:pt x="2886456" y="534924"/>
                  </a:moveTo>
                  <a:lnTo>
                    <a:pt x="2884885" y="509724"/>
                  </a:lnTo>
                  <a:lnTo>
                    <a:pt x="2880218" y="484826"/>
                  </a:lnTo>
                  <a:lnTo>
                    <a:pt x="2861875" y="436038"/>
                  </a:lnTo>
                  <a:lnTo>
                    <a:pt x="2831982" y="388765"/>
                  </a:lnTo>
                  <a:lnTo>
                    <a:pt x="2791092" y="343210"/>
                  </a:lnTo>
                  <a:lnTo>
                    <a:pt x="2739761" y="299579"/>
                  </a:lnTo>
                  <a:lnTo>
                    <a:pt x="2678542" y="258076"/>
                  </a:lnTo>
                  <a:lnTo>
                    <a:pt x="2644398" y="238187"/>
                  </a:lnTo>
                  <a:lnTo>
                    <a:pt x="2607990" y="218907"/>
                  </a:lnTo>
                  <a:lnTo>
                    <a:pt x="2569388" y="200261"/>
                  </a:lnTo>
                  <a:lnTo>
                    <a:pt x="2528661" y="182275"/>
                  </a:lnTo>
                  <a:lnTo>
                    <a:pt x="2485877" y="164975"/>
                  </a:lnTo>
                  <a:lnTo>
                    <a:pt x="2441107" y="148387"/>
                  </a:lnTo>
                  <a:lnTo>
                    <a:pt x="2394420" y="132535"/>
                  </a:lnTo>
                  <a:lnTo>
                    <a:pt x="2345884" y="117445"/>
                  </a:lnTo>
                  <a:lnTo>
                    <a:pt x="2295570" y="103144"/>
                  </a:lnTo>
                  <a:lnTo>
                    <a:pt x="2243547" y="89656"/>
                  </a:lnTo>
                  <a:lnTo>
                    <a:pt x="2189883" y="77007"/>
                  </a:lnTo>
                  <a:lnTo>
                    <a:pt x="2134649" y="65224"/>
                  </a:lnTo>
                  <a:lnTo>
                    <a:pt x="2077914" y="54330"/>
                  </a:lnTo>
                  <a:lnTo>
                    <a:pt x="2019746" y="44353"/>
                  </a:lnTo>
                  <a:lnTo>
                    <a:pt x="1960215" y="35317"/>
                  </a:lnTo>
                  <a:lnTo>
                    <a:pt x="1899391" y="27249"/>
                  </a:lnTo>
                  <a:lnTo>
                    <a:pt x="1837343" y="20173"/>
                  </a:lnTo>
                  <a:lnTo>
                    <a:pt x="1774140" y="14115"/>
                  </a:lnTo>
                  <a:lnTo>
                    <a:pt x="1709851" y="9102"/>
                  </a:lnTo>
                  <a:lnTo>
                    <a:pt x="1644546" y="5158"/>
                  </a:lnTo>
                  <a:lnTo>
                    <a:pt x="1578295" y="2309"/>
                  </a:lnTo>
                  <a:lnTo>
                    <a:pt x="1511165" y="581"/>
                  </a:lnTo>
                  <a:lnTo>
                    <a:pt x="1443228" y="0"/>
                  </a:lnTo>
                  <a:lnTo>
                    <a:pt x="1375290" y="581"/>
                  </a:lnTo>
                  <a:lnTo>
                    <a:pt x="1308160" y="2309"/>
                  </a:lnTo>
                  <a:lnTo>
                    <a:pt x="1241909" y="5158"/>
                  </a:lnTo>
                  <a:lnTo>
                    <a:pt x="1176604" y="9102"/>
                  </a:lnTo>
                  <a:lnTo>
                    <a:pt x="1112315" y="14115"/>
                  </a:lnTo>
                  <a:lnTo>
                    <a:pt x="1049112" y="20173"/>
                  </a:lnTo>
                  <a:lnTo>
                    <a:pt x="987064" y="27249"/>
                  </a:lnTo>
                  <a:lnTo>
                    <a:pt x="926240" y="35317"/>
                  </a:lnTo>
                  <a:lnTo>
                    <a:pt x="866709" y="44353"/>
                  </a:lnTo>
                  <a:lnTo>
                    <a:pt x="808542" y="54330"/>
                  </a:lnTo>
                  <a:lnTo>
                    <a:pt x="751806" y="65224"/>
                  </a:lnTo>
                  <a:lnTo>
                    <a:pt x="696572" y="77007"/>
                  </a:lnTo>
                  <a:lnTo>
                    <a:pt x="642908" y="89656"/>
                  </a:lnTo>
                  <a:lnTo>
                    <a:pt x="590885" y="103144"/>
                  </a:lnTo>
                  <a:lnTo>
                    <a:pt x="540571" y="117445"/>
                  </a:lnTo>
                  <a:lnTo>
                    <a:pt x="492035" y="132535"/>
                  </a:lnTo>
                  <a:lnTo>
                    <a:pt x="445348" y="148387"/>
                  </a:lnTo>
                  <a:lnTo>
                    <a:pt x="400578" y="164975"/>
                  </a:lnTo>
                  <a:lnTo>
                    <a:pt x="357795" y="182275"/>
                  </a:lnTo>
                  <a:lnTo>
                    <a:pt x="317067" y="200261"/>
                  </a:lnTo>
                  <a:lnTo>
                    <a:pt x="278465" y="218907"/>
                  </a:lnTo>
                  <a:lnTo>
                    <a:pt x="242057" y="238187"/>
                  </a:lnTo>
                  <a:lnTo>
                    <a:pt x="207913" y="258076"/>
                  </a:lnTo>
                  <a:lnTo>
                    <a:pt x="146695" y="299579"/>
                  </a:lnTo>
                  <a:lnTo>
                    <a:pt x="95363" y="343210"/>
                  </a:lnTo>
                  <a:lnTo>
                    <a:pt x="54473" y="388765"/>
                  </a:lnTo>
                  <a:lnTo>
                    <a:pt x="24580" y="436038"/>
                  </a:lnTo>
                  <a:lnTo>
                    <a:pt x="6237" y="484826"/>
                  </a:lnTo>
                  <a:lnTo>
                    <a:pt x="0" y="534924"/>
                  </a:lnTo>
                  <a:lnTo>
                    <a:pt x="1570" y="560123"/>
                  </a:lnTo>
                  <a:lnTo>
                    <a:pt x="13930" y="609591"/>
                  </a:lnTo>
                  <a:lnTo>
                    <a:pt x="38117" y="657648"/>
                  </a:lnTo>
                  <a:lnTo>
                    <a:pt x="73578" y="704088"/>
                  </a:lnTo>
                  <a:lnTo>
                    <a:pt x="119758" y="748706"/>
                  </a:lnTo>
                  <a:lnTo>
                    <a:pt x="176103" y="791298"/>
                  </a:lnTo>
                  <a:lnTo>
                    <a:pt x="242057" y="831660"/>
                  </a:lnTo>
                  <a:lnTo>
                    <a:pt x="278465" y="850940"/>
                  </a:lnTo>
                  <a:lnTo>
                    <a:pt x="317067" y="869586"/>
                  </a:lnTo>
                  <a:lnTo>
                    <a:pt x="357795" y="887572"/>
                  </a:lnTo>
                  <a:lnTo>
                    <a:pt x="400578" y="904872"/>
                  </a:lnTo>
                  <a:lnTo>
                    <a:pt x="445348" y="921460"/>
                  </a:lnTo>
                  <a:lnTo>
                    <a:pt x="492035" y="937312"/>
                  </a:lnTo>
                  <a:lnTo>
                    <a:pt x="540571" y="952402"/>
                  </a:lnTo>
                  <a:lnTo>
                    <a:pt x="590885" y="966703"/>
                  </a:lnTo>
                  <a:lnTo>
                    <a:pt x="642908" y="980191"/>
                  </a:lnTo>
                  <a:lnTo>
                    <a:pt x="696572" y="992840"/>
                  </a:lnTo>
                  <a:lnTo>
                    <a:pt x="751806" y="1004623"/>
                  </a:lnTo>
                  <a:lnTo>
                    <a:pt x="808542" y="1015517"/>
                  </a:lnTo>
                  <a:lnTo>
                    <a:pt x="866709" y="1025494"/>
                  </a:lnTo>
                  <a:lnTo>
                    <a:pt x="926240" y="1034530"/>
                  </a:lnTo>
                  <a:lnTo>
                    <a:pt x="987064" y="1042598"/>
                  </a:lnTo>
                  <a:lnTo>
                    <a:pt x="1049112" y="1049674"/>
                  </a:lnTo>
                  <a:lnTo>
                    <a:pt x="1112315" y="1055732"/>
                  </a:lnTo>
                  <a:lnTo>
                    <a:pt x="1176604" y="1060745"/>
                  </a:lnTo>
                  <a:lnTo>
                    <a:pt x="1241909" y="1064689"/>
                  </a:lnTo>
                  <a:lnTo>
                    <a:pt x="1308160" y="1067538"/>
                  </a:lnTo>
                  <a:lnTo>
                    <a:pt x="1375290" y="1069266"/>
                  </a:lnTo>
                  <a:lnTo>
                    <a:pt x="1443228" y="1069848"/>
                  </a:lnTo>
                  <a:lnTo>
                    <a:pt x="1511165" y="1069266"/>
                  </a:lnTo>
                  <a:lnTo>
                    <a:pt x="1578295" y="1067538"/>
                  </a:lnTo>
                  <a:lnTo>
                    <a:pt x="1644546" y="1064689"/>
                  </a:lnTo>
                  <a:lnTo>
                    <a:pt x="1709851" y="1060745"/>
                  </a:lnTo>
                  <a:lnTo>
                    <a:pt x="1774140" y="1055732"/>
                  </a:lnTo>
                  <a:lnTo>
                    <a:pt x="1837343" y="1049674"/>
                  </a:lnTo>
                  <a:lnTo>
                    <a:pt x="1899391" y="1042598"/>
                  </a:lnTo>
                  <a:lnTo>
                    <a:pt x="1960215" y="1034530"/>
                  </a:lnTo>
                  <a:lnTo>
                    <a:pt x="2019746" y="1025494"/>
                  </a:lnTo>
                  <a:lnTo>
                    <a:pt x="2077914" y="1015517"/>
                  </a:lnTo>
                  <a:lnTo>
                    <a:pt x="2134649" y="1004623"/>
                  </a:lnTo>
                  <a:lnTo>
                    <a:pt x="2189883" y="992840"/>
                  </a:lnTo>
                  <a:lnTo>
                    <a:pt x="2243547" y="980191"/>
                  </a:lnTo>
                  <a:lnTo>
                    <a:pt x="2295570" y="966703"/>
                  </a:lnTo>
                  <a:lnTo>
                    <a:pt x="2345884" y="952402"/>
                  </a:lnTo>
                  <a:lnTo>
                    <a:pt x="2394420" y="937312"/>
                  </a:lnTo>
                  <a:lnTo>
                    <a:pt x="2441107" y="921460"/>
                  </a:lnTo>
                  <a:lnTo>
                    <a:pt x="2485877" y="904872"/>
                  </a:lnTo>
                  <a:lnTo>
                    <a:pt x="2528661" y="887572"/>
                  </a:lnTo>
                  <a:lnTo>
                    <a:pt x="2569388" y="869586"/>
                  </a:lnTo>
                  <a:lnTo>
                    <a:pt x="2607990" y="850940"/>
                  </a:lnTo>
                  <a:lnTo>
                    <a:pt x="2644398" y="831660"/>
                  </a:lnTo>
                  <a:lnTo>
                    <a:pt x="2678542" y="811771"/>
                  </a:lnTo>
                  <a:lnTo>
                    <a:pt x="2739761" y="770268"/>
                  </a:lnTo>
                  <a:lnTo>
                    <a:pt x="2791092" y="726637"/>
                  </a:lnTo>
                  <a:lnTo>
                    <a:pt x="2831982" y="681082"/>
                  </a:lnTo>
                  <a:lnTo>
                    <a:pt x="2861875" y="633809"/>
                  </a:lnTo>
                  <a:lnTo>
                    <a:pt x="2880218" y="585021"/>
                  </a:lnTo>
                  <a:lnTo>
                    <a:pt x="2884885" y="560123"/>
                  </a:lnTo>
                  <a:lnTo>
                    <a:pt x="2886456" y="534924"/>
                  </a:lnTo>
                  <a:close/>
                </a:path>
              </a:pathLst>
            </a:custGeom>
            <a:solidFill>
              <a:srgbClr val="FFFF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739774" y="3988308"/>
              <a:ext cx="2895600" cy="1082040"/>
            </a:xfrm>
            <a:custGeom>
              <a:avLst/>
              <a:gdLst/>
              <a:ahLst/>
              <a:cxnLst/>
              <a:rect l="l" t="t" r="r" b="b"/>
              <a:pathLst>
                <a:path w="2895600" h="1082039">
                  <a:moveTo>
                    <a:pt x="25400" y="652272"/>
                  </a:moveTo>
                  <a:lnTo>
                    <a:pt x="25400" y="620268"/>
                  </a:lnTo>
                  <a:lnTo>
                    <a:pt x="12700" y="606552"/>
                  </a:lnTo>
                  <a:lnTo>
                    <a:pt x="12700" y="457200"/>
                  </a:lnTo>
                  <a:lnTo>
                    <a:pt x="0" y="470916"/>
                  </a:lnTo>
                  <a:lnTo>
                    <a:pt x="0" y="611124"/>
                  </a:lnTo>
                  <a:lnTo>
                    <a:pt x="25400" y="652272"/>
                  </a:lnTo>
                  <a:close/>
                </a:path>
                <a:path w="2895600" h="1082039">
                  <a:moveTo>
                    <a:pt x="25400" y="461772"/>
                  </a:moveTo>
                  <a:lnTo>
                    <a:pt x="25400" y="431292"/>
                  </a:lnTo>
                  <a:lnTo>
                    <a:pt x="12700" y="443484"/>
                  </a:lnTo>
                  <a:lnTo>
                    <a:pt x="12700" y="475488"/>
                  </a:lnTo>
                  <a:lnTo>
                    <a:pt x="25400" y="461772"/>
                  </a:lnTo>
                  <a:close/>
                </a:path>
                <a:path w="2895600" h="1082039">
                  <a:moveTo>
                    <a:pt x="2895600" y="569976"/>
                  </a:moveTo>
                  <a:lnTo>
                    <a:pt x="2895600" y="512064"/>
                  </a:lnTo>
                  <a:lnTo>
                    <a:pt x="2882900" y="498348"/>
                  </a:lnTo>
                  <a:lnTo>
                    <a:pt x="2870200" y="457200"/>
                  </a:lnTo>
                  <a:lnTo>
                    <a:pt x="2857500" y="429768"/>
                  </a:lnTo>
                  <a:lnTo>
                    <a:pt x="2857500" y="417576"/>
                  </a:lnTo>
                  <a:lnTo>
                    <a:pt x="2832100" y="390144"/>
                  </a:lnTo>
                  <a:lnTo>
                    <a:pt x="2832100" y="377952"/>
                  </a:lnTo>
                  <a:lnTo>
                    <a:pt x="2806700" y="353568"/>
                  </a:lnTo>
                  <a:lnTo>
                    <a:pt x="2781300" y="327660"/>
                  </a:lnTo>
                  <a:lnTo>
                    <a:pt x="2768600" y="315468"/>
                  </a:lnTo>
                  <a:lnTo>
                    <a:pt x="2743200" y="304800"/>
                  </a:lnTo>
                  <a:lnTo>
                    <a:pt x="2717800" y="280416"/>
                  </a:lnTo>
                  <a:lnTo>
                    <a:pt x="2692400" y="269748"/>
                  </a:lnTo>
                  <a:lnTo>
                    <a:pt x="2679700" y="259080"/>
                  </a:lnTo>
                  <a:lnTo>
                    <a:pt x="2667000" y="246888"/>
                  </a:lnTo>
                  <a:lnTo>
                    <a:pt x="2616200" y="225552"/>
                  </a:lnTo>
                  <a:lnTo>
                    <a:pt x="2603500" y="214884"/>
                  </a:lnTo>
                  <a:lnTo>
                    <a:pt x="2578100" y="205740"/>
                  </a:lnTo>
                  <a:lnTo>
                    <a:pt x="2565400" y="195072"/>
                  </a:lnTo>
                  <a:lnTo>
                    <a:pt x="2540000" y="185928"/>
                  </a:lnTo>
                  <a:lnTo>
                    <a:pt x="2514600" y="175260"/>
                  </a:lnTo>
                  <a:lnTo>
                    <a:pt x="2413000" y="138684"/>
                  </a:lnTo>
                  <a:lnTo>
                    <a:pt x="2362200" y="121920"/>
                  </a:lnTo>
                  <a:lnTo>
                    <a:pt x="2311400" y="106680"/>
                  </a:lnTo>
                  <a:lnTo>
                    <a:pt x="2247900" y="91440"/>
                  </a:lnTo>
                  <a:lnTo>
                    <a:pt x="2197100" y="77724"/>
                  </a:lnTo>
                  <a:lnTo>
                    <a:pt x="2133600" y="64008"/>
                  </a:lnTo>
                  <a:lnTo>
                    <a:pt x="1943100" y="32004"/>
                  </a:lnTo>
                  <a:lnTo>
                    <a:pt x="1866900" y="24384"/>
                  </a:lnTo>
                  <a:lnTo>
                    <a:pt x="1803400" y="16764"/>
                  </a:lnTo>
                  <a:lnTo>
                    <a:pt x="1739900" y="10668"/>
                  </a:lnTo>
                  <a:lnTo>
                    <a:pt x="1663700" y="6096"/>
                  </a:lnTo>
                  <a:lnTo>
                    <a:pt x="1511300" y="0"/>
                  </a:lnTo>
                  <a:lnTo>
                    <a:pt x="1371600" y="0"/>
                  </a:lnTo>
                  <a:lnTo>
                    <a:pt x="1219200" y="6096"/>
                  </a:lnTo>
                  <a:lnTo>
                    <a:pt x="1155700" y="10668"/>
                  </a:lnTo>
                  <a:lnTo>
                    <a:pt x="1079500" y="16764"/>
                  </a:lnTo>
                  <a:lnTo>
                    <a:pt x="1016000" y="24384"/>
                  </a:lnTo>
                  <a:lnTo>
                    <a:pt x="939800" y="32004"/>
                  </a:lnTo>
                  <a:lnTo>
                    <a:pt x="749300" y="64008"/>
                  </a:lnTo>
                  <a:lnTo>
                    <a:pt x="698500" y="77724"/>
                  </a:lnTo>
                  <a:lnTo>
                    <a:pt x="635000" y="91440"/>
                  </a:lnTo>
                  <a:lnTo>
                    <a:pt x="584200" y="106680"/>
                  </a:lnTo>
                  <a:lnTo>
                    <a:pt x="520700" y="121920"/>
                  </a:lnTo>
                  <a:lnTo>
                    <a:pt x="469900" y="138684"/>
                  </a:lnTo>
                  <a:lnTo>
                    <a:pt x="368300" y="175260"/>
                  </a:lnTo>
                  <a:lnTo>
                    <a:pt x="355600" y="185928"/>
                  </a:lnTo>
                  <a:lnTo>
                    <a:pt x="330200" y="195072"/>
                  </a:lnTo>
                  <a:lnTo>
                    <a:pt x="304800" y="205740"/>
                  </a:lnTo>
                  <a:lnTo>
                    <a:pt x="279400" y="214884"/>
                  </a:lnTo>
                  <a:lnTo>
                    <a:pt x="266700" y="225552"/>
                  </a:lnTo>
                  <a:lnTo>
                    <a:pt x="241300" y="236220"/>
                  </a:lnTo>
                  <a:lnTo>
                    <a:pt x="228600" y="246888"/>
                  </a:lnTo>
                  <a:lnTo>
                    <a:pt x="203200" y="259080"/>
                  </a:lnTo>
                  <a:lnTo>
                    <a:pt x="190500" y="269748"/>
                  </a:lnTo>
                  <a:lnTo>
                    <a:pt x="165100" y="280416"/>
                  </a:lnTo>
                  <a:lnTo>
                    <a:pt x="127000" y="316992"/>
                  </a:lnTo>
                  <a:lnTo>
                    <a:pt x="114300" y="327660"/>
                  </a:lnTo>
                  <a:lnTo>
                    <a:pt x="101600" y="339852"/>
                  </a:lnTo>
                  <a:lnTo>
                    <a:pt x="88900" y="353568"/>
                  </a:lnTo>
                  <a:lnTo>
                    <a:pt x="63500" y="377952"/>
                  </a:lnTo>
                  <a:lnTo>
                    <a:pt x="50800" y="391668"/>
                  </a:lnTo>
                  <a:lnTo>
                    <a:pt x="38100" y="403860"/>
                  </a:lnTo>
                  <a:lnTo>
                    <a:pt x="25400" y="417576"/>
                  </a:lnTo>
                  <a:lnTo>
                    <a:pt x="25400" y="449580"/>
                  </a:lnTo>
                  <a:lnTo>
                    <a:pt x="38100" y="435864"/>
                  </a:lnTo>
                  <a:lnTo>
                    <a:pt x="38100" y="423672"/>
                  </a:lnTo>
                  <a:lnTo>
                    <a:pt x="63500" y="399288"/>
                  </a:lnTo>
                  <a:lnTo>
                    <a:pt x="63500" y="385572"/>
                  </a:lnTo>
                  <a:lnTo>
                    <a:pt x="101600" y="348996"/>
                  </a:lnTo>
                  <a:lnTo>
                    <a:pt x="114300" y="338328"/>
                  </a:lnTo>
                  <a:lnTo>
                    <a:pt x="139700" y="313944"/>
                  </a:lnTo>
                  <a:lnTo>
                    <a:pt x="165100" y="303276"/>
                  </a:lnTo>
                  <a:lnTo>
                    <a:pt x="177800" y="291084"/>
                  </a:lnTo>
                  <a:lnTo>
                    <a:pt x="190500" y="280416"/>
                  </a:lnTo>
                  <a:lnTo>
                    <a:pt x="254000" y="248412"/>
                  </a:lnTo>
                  <a:lnTo>
                    <a:pt x="292100" y="227076"/>
                  </a:lnTo>
                  <a:lnTo>
                    <a:pt x="304800" y="216408"/>
                  </a:lnTo>
                  <a:lnTo>
                    <a:pt x="330200" y="207264"/>
                  </a:lnTo>
                  <a:lnTo>
                    <a:pt x="355600" y="196596"/>
                  </a:lnTo>
                  <a:lnTo>
                    <a:pt x="406400" y="178308"/>
                  </a:lnTo>
                  <a:lnTo>
                    <a:pt x="444500" y="160020"/>
                  </a:lnTo>
                  <a:lnTo>
                    <a:pt x="469900" y="150876"/>
                  </a:lnTo>
                  <a:lnTo>
                    <a:pt x="520700" y="134112"/>
                  </a:lnTo>
                  <a:lnTo>
                    <a:pt x="584200" y="118872"/>
                  </a:lnTo>
                  <a:lnTo>
                    <a:pt x="635000" y="103632"/>
                  </a:lnTo>
                  <a:lnTo>
                    <a:pt x="698500" y="89916"/>
                  </a:lnTo>
                  <a:lnTo>
                    <a:pt x="825500" y="65532"/>
                  </a:lnTo>
                  <a:lnTo>
                    <a:pt x="876300" y="54864"/>
                  </a:lnTo>
                  <a:lnTo>
                    <a:pt x="952500" y="45720"/>
                  </a:lnTo>
                  <a:lnTo>
                    <a:pt x="1016000" y="36576"/>
                  </a:lnTo>
                  <a:lnTo>
                    <a:pt x="1079500" y="28956"/>
                  </a:lnTo>
                  <a:lnTo>
                    <a:pt x="1155700" y="22860"/>
                  </a:lnTo>
                  <a:lnTo>
                    <a:pt x="1219200" y="18288"/>
                  </a:lnTo>
                  <a:lnTo>
                    <a:pt x="1295400" y="15240"/>
                  </a:lnTo>
                  <a:lnTo>
                    <a:pt x="1435100" y="12446"/>
                  </a:lnTo>
                  <a:lnTo>
                    <a:pt x="1435100" y="7620"/>
                  </a:lnTo>
                  <a:lnTo>
                    <a:pt x="1447800" y="12192"/>
                  </a:lnTo>
                  <a:lnTo>
                    <a:pt x="1511300" y="13716"/>
                  </a:lnTo>
                  <a:lnTo>
                    <a:pt x="1587500" y="15240"/>
                  </a:lnTo>
                  <a:lnTo>
                    <a:pt x="1663700" y="18288"/>
                  </a:lnTo>
                  <a:lnTo>
                    <a:pt x="1739900" y="22860"/>
                  </a:lnTo>
                  <a:lnTo>
                    <a:pt x="1803400" y="28956"/>
                  </a:lnTo>
                  <a:lnTo>
                    <a:pt x="1943100" y="45720"/>
                  </a:lnTo>
                  <a:lnTo>
                    <a:pt x="2006600" y="54864"/>
                  </a:lnTo>
                  <a:lnTo>
                    <a:pt x="2070100" y="65532"/>
                  </a:lnTo>
                  <a:lnTo>
                    <a:pt x="2133600" y="77724"/>
                  </a:lnTo>
                  <a:lnTo>
                    <a:pt x="2184400" y="89916"/>
                  </a:lnTo>
                  <a:lnTo>
                    <a:pt x="2247900" y="103632"/>
                  </a:lnTo>
                  <a:lnTo>
                    <a:pt x="2311400" y="118872"/>
                  </a:lnTo>
                  <a:lnTo>
                    <a:pt x="2362200" y="134112"/>
                  </a:lnTo>
                  <a:lnTo>
                    <a:pt x="2413000" y="150876"/>
                  </a:lnTo>
                  <a:lnTo>
                    <a:pt x="2514600" y="187452"/>
                  </a:lnTo>
                  <a:lnTo>
                    <a:pt x="2527300" y="196596"/>
                  </a:lnTo>
                  <a:lnTo>
                    <a:pt x="2552700" y="207264"/>
                  </a:lnTo>
                  <a:lnTo>
                    <a:pt x="2578100" y="216408"/>
                  </a:lnTo>
                  <a:lnTo>
                    <a:pt x="2590800" y="227076"/>
                  </a:lnTo>
                  <a:lnTo>
                    <a:pt x="2641600" y="248412"/>
                  </a:lnTo>
                  <a:lnTo>
                    <a:pt x="2692400" y="280416"/>
                  </a:lnTo>
                  <a:lnTo>
                    <a:pt x="2705100" y="291084"/>
                  </a:lnTo>
                  <a:lnTo>
                    <a:pt x="2730500" y="303276"/>
                  </a:lnTo>
                  <a:lnTo>
                    <a:pt x="2743200" y="313944"/>
                  </a:lnTo>
                  <a:lnTo>
                    <a:pt x="2781300" y="350520"/>
                  </a:lnTo>
                  <a:lnTo>
                    <a:pt x="2806700" y="373380"/>
                  </a:lnTo>
                  <a:lnTo>
                    <a:pt x="2819400" y="387096"/>
                  </a:lnTo>
                  <a:lnTo>
                    <a:pt x="2832100" y="411480"/>
                  </a:lnTo>
                  <a:lnTo>
                    <a:pt x="2844800" y="423672"/>
                  </a:lnTo>
                  <a:lnTo>
                    <a:pt x="2844800" y="437388"/>
                  </a:lnTo>
                  <a:lnTo>
                    <a:pt x="2870200" y="461772"/>
                  </a:lnTo>
                  <a:lnTo>
                    <a:pt x="2870200" y="501396"/>
                  </a:lnTo>
                  <a:lnTo>
                    <a:pt x="2882900" y="515112"/>
                  </a:lnTo>
                  <a:lnTo>
                    <a:pt x="2882900" y="583692"/>
                  </a:lnTo>
                  <a:lnTo>
                    <a:pt x="2895600" y="569976"/>
                  </a:lnTo>
                  <a:close/>
                </a:path>
                <a:path w="2895600" h="1082039">
                  <a:moveTo>
                    <a:pt x="1447800" y="1069848"/>
                  </a:moveTo>
                  <a:lnTo>
                    <a:pt x="1371600" y="1069848"/>
                  </a:lnTo>
                  <a:lnTo>
                    <a:pt x="1219200" y="1063752"/>
                  </a:lnTo>
                  <a:lnTo>
                    <a:pt x="1155700" y="1059180"/>
                  </a:lnTo>
                  <a:lnTo>
                    <a:pt x="1079500" y="1053084"/>
                  </a:lnTo>
                  <a:lnTo>
                    <a:pt x="876300" y="1028700"/>
                  </a:lnTo>
                  <a:lnTo>
                    <a:pt x="825500" y="1018032"/>
                  </a:lnTo>
                  <a:lnTo>
                    <a:pt x="762000" y="1005840"/>
                  </a:lnTo>
                  <a:lnTo>
                    <a:pt x="635000" y="978408"/>
                  </a:lnTo>
                  <a:lnTo>
                    <a:pt x="584200" y="964692"/>
                  </a:lnTo>
                  <a:lnTo>
                    <a:pt x="520700" y="947928"/>
                  </a:lnTo>
                  <a:lnTo>
                    <a:pt x="469900" y="931164"/>
                  </a:lnTo>
                  <a:lnTo>
                    <a:pt x="444500" y="922020"/>
                  </a:lnTo>
                  <a:lnTo>
                    <a:pt x="419100" y="914400"/>
                  </a:lnTo>
                  <a:lnTo>
                    <a:pt x="406400" y="905256"/>
                  </a:lnTo>
                  <a:lnTo>
                    <a:pt x="381000" y="894588"/>
                  </a:lnTo>
                  <a:lnTo>
                    <a:pt x="330200" y="876300"/>
                  </a:lnTo>
                  <a:lnTo>
                    <a:pt x="304800" y="865632"/>
                  </a:lnTo>
                  <a:lnTo>
                    <a:pt x="292100" y="856488"/>
                  </a:lnTo>
                  <a:lnTo>
                    <a:pt x="215900" y="813816"/>
                  </a:lnTo>
                  <a:lnTo>
                    <a:pt x="190500" y="801624"/>
                  </a:lnTo>
                  <a:lnTo>
                    <a:pt x="165100" y="780288"/>
                  </a:lnTo>
                  <a:lnTo>
                    <a:pt x="139700" y="768096"/>
                  </a:lnTo>
                  <a:lnTo>
                    <a:pt x="127000" y="755904"/>
                  </a:lnTo>
                  <a:lnTo>
                    <a:pt x="114300" y="745236"/>
                  </a:lnTo>
                  <a:lnTo>
                    <a:pt x="63500" y="696468"/>
                  </a:lnTo>
                  <a:lnTo>
                    <a:pt x="50800" y="672084"/>
                  </a:lnTo>
                  <a:lnTo>
                    <a:pt x="38100" y="658368"/>
                  </a:lnTo>
                  <a:lnTo>
                    <a:pt x="38100" y="646176"/>
                  </a:lnTo>
                  <a:lnTo>
                    <a:pt x="25400" y="632460"/>
                  </a:lnTo>
                  <a:lnTo>
                    <a:pt x="25400" y="665988"/>
                  </a:lnTo>
                  <a:lnTo>
                    <a:pt x="38100" y="678180"/>
                  </a:lnTo>
                  <a:lnTo>
                    <a:pt x="50800" y="691896"/>
                  </a:lnTo>
                  <a:lnTo>
                    <a:pt x="63500" y="704088"/>
                  </a:lnTo>
                  <a:lnTo>
                    <a:pt x="76200" y="717804"/>
                  </a:lnTo>
                  <a:lnTo>
                    <a:pt x="139700" y="778764"/>
                  </a:lnTo>
                  <a:lnTo>
                    <a:pt x="152400" y="789432"/>
                  </a:lnTo>
                  <a:lnTo>
                    <a:pt x="165100" y="801624"/>
                  </a:lnTo>
                  <a:lnTo>
                    <a:pt x="190500" y="812292"/>
                  </a:lnTo>
                  <a:lnTo>
                    <a:pt x="203200" y="824484"/>
                  </a:lnTo>
                  <a:lnTo>
                    <a:pt x="228600" y="835152"/>
                  </a:lnTo>
                  <a:lnTo>
                    <a:pt x="241300" y="845820"/>
                  </a:lnTo>
                  <a:lnTo>
                    <a:pt x="266700" y="856488"/>
                  </a:lnTo>
                  <a:lnTo>
                    <a:pt x="304800" y="877824"/>
                  </a:lnTo>
                  <a:lnTo>
                    <a:pt x="330200" y="886968"/>
                  </a:lnTo>
                  <a:lnTo>
                    <a:pt x="355600" y="897636"/>
                  </a:lnTo>
                  <a:lnTo>
                    <a:pt x="393700" y="915924"/>
                  </a:lnTo>
                  <a:lnTo>
                    <a:pt x="469900" y="943356"/>
                  </a:lnTo>
                  <a:lnTo>
                    <a:pt x="520700" y="960120"/>
                  </a:lnTo>
                  <a:lnTo>
                    <a:pt x="584200" y="976884"/>
                  </a:lnTo>
                  <a:lnTo>
                    <a:pt x="635000" y="990600"/>
                  </a:lnTo>
                  <a:lnTo>
                    <a:pt x="749300" y="1018032"/>
                  </a:lnTo>
                  <a:lnTo>
                    <a:pt x="812800" y="1030224"/>
                  </a:lnTo>
                  <a:lnTo>
                    <a:pt x="876300" y="1040892"/>
                  </a:lnTo>
                  <a:lnTo>
                    <a:pt x="939800" y="1050036"/>
                  </a:lnTo>
                  <a:lnTo>
                    <a:pt x="1016000" y="1059180"/>
                  </a:lnTo>
                  <a:lnTo>
                    <a:pt x="1079500" y="1065276"/>
                  </a:lnTo>
                  <a:lnTo>
                    <a:pt x="1155700" y="1071372"/>
                  </a:lnTo>
                  <a:lnTo>
                    <a:pt x="1295400" y="1080516"/>
                  </a:lnTo>
                  <a:lnTo>
                    <a:pt x="1371600" y="1082040"/>
                  </a:lnTo>
                  <a:lnTo>
                    <a:pt x="1435100" y="1082040"/>
                  </a:lnTo>
                  <a:lnTo>
                    <a:pt x="1435100" y="1078992"/>
                  </a:lnTo>
                  <a:lnTo>
                    <a:pt x="1447800" y="1069848"/>
                  </a:lnTo>
                  <a:close/>
                </a:path>
                <a:path w="2895600" h="1082039">
                  <a:moveTo>
                    <a:pt x="1447800" y="12192"/>
                  </a:moveTo>
                  <a:lnTo>
                    <a:pt x="1435100" y="7620"/>
                  </a:lnTo>
                  <a:lnTo>
                    <a:pt x="1435100" y="12192"/>
                  </a:lnTo>
                  <a:lnTo>
                    <a:pt x="1447800" y="12192"/>
                  </a:lnTo>
                  <a:close/>
                </a:path>
                <a:path w="2895600" h="1082039">
                  <a:moveTo>
                    <a:pt x="1447800" y="12192"/>
                  </a:moveTo>
                  <a:lnTo>
                    <a:pt x="1435100" y="12192"/>
                  </a:lnTo>
                  <a:lnTo>
                    <a:pt x="1435100" y="12446"/>
                  </a:lnTo>
                  <a:lnTo>
                    <a:pt x="1447800" y="12192"/>
                  </a:lnTo>
                  <a:close/>
                </a:path>
                <a:path w="2895600" h="1082039">
                  <a:moveTo>
                    <a:pt x="2832100" y="704088"/>
                  </a:moveTo>
                  <a:lnTo>
                    <a:pt x="2832100" y="684276"/>
                  </a:lnTo>
                  <a:lnTo>
                    <a:pt x="2768600" y="745236"/>
                  </a:lnTo>
                  <a:lnTo>
                    <a:pt x="2755900" y="755904"/>
                  </a:lnTo>
                  <a:lnTo>
                    <a:pt x="2730500" y="780288"/>
                  </a:lnTo>
                  <a:lnTo>
                    <a:pt x="2705100" y="790956"/>
                  </a:lnTo>
                  <a:lnTo>
                    <a:pt x="2692400" y="801624"/>
                  </a:lnTo>
                  <a:lnTo>
                    <a:pt x="2679700" y="813816"/>
                  </a:lnTo>
                  <a:lnTo>
                    <a:pt x="2654300" y="824484"/>
                  </a:lnTo>
                  <a:lnTo>
                    <a:pt x="2641600" y="835152"/>
                  </a:lnTo>
                  <a:lnTo>
                    <a:pt x="2590800" y="856488"/>
                  </a:lnTo>
                  <a:lnTo>
                    <a:pt x="2578100" y="865632"/>
                  </a:lnTo>
                  <a:lnTo>
                    <a:pt x="2552700" y="876300"/>
                  </a:lnTo>
                  <a:lnTo>
                    <a:pt x="2527300" y="885444"/>
                  </a:lnTo>
                  <a:lnTo>
                    <a:pt x="2514600" y="894588"/>
                  </a:lnTo>
                  <a:lnTo>
                    <a:pt x="2489200" y="905256"/>
                  </a:lnTo>
                  <a:lnTo>
                    <a:pt x="2463800" y="914400"/>
                  </a:lnTo>
                  <a:lnTo>
                    <a:pt x="2438400" y="922020"/>
                  </a:lnTo>
                  <a:lnTo>
                    <a:pt x="2413000" y="931164"/>
                  </a:lnTo>
                  <a:lnTo>
                    <a:pt x="2362200" y="947928"/>
                  </a:lnTo>
                  <a:lnTo>
                    <a:pt x="2311400" y="963168"/>
                  </a:lnTo>
                  <a:lnTo>
                    <a:pt x="2133600" y="1005840"/>
                  </a:lnTo>
                  <a:lnTo>
                    <a:pt x="1943100" y="1037844"/>
                  </a:lnTo>
                  <a:lnTo>
                    <a:pt x="1803400" y="1053084"/>
                  </a:lnTo>
                  <a:lnTo>
                    <a:pt x="1739900" y="1059180"/>
                  </a:lnTo>
                  <a:lnTo>
                    <a:pt x="1663700" y="1063752"/>
                  </a:lnTo>
                  <a:lnTo>
                    <a:pt x="1587500" y="1066800"/>
                  </a:lnTo>
                  <a:lnTo>
                    <a:pt x="1511300" y="1068324"/>
                  </a:lnTo>
                  <a:lnTo>
                    <a:pt x="1447800" y="1069848"/>
                  </a:lnTo>
                  <a:lnTo>
                    <a:pt x="1435100" y="1078992"/>
                  </a:lnTo>
                  <a:lnTo>
                    <a:pt x="1435100" y="1082040"/>
                  </a:lnTo>
                  <a:lnTo>
                    <a:pt x="1511300" y="1082040"/>
                  </a:lnTo>
                  <a:lnTo>
                    <a:pt x="1587500" y="1080516"/>
                  </a:lnTo>
                  <a:lnTo>
                    <a:pt x="1739900" y="1071372"/>
                  </a:lnTo>
                  <a:lnTo>
                    <a:pt x="1866900" y="1059180"/>
                  </a:lnTo>
                  <a:lnTo>
                    <a:pt x="1943100" y="1050036"/>
                  </a:lnTo>
                  <a:lnTo>
                    <a:pt x="2006600" y="1040892"/>
                  </a:lnTo>
                  <a:lnTo>
                    <a:pt x="2070100" y="1030224"/>
                  </a:lnTo>
                  <a:lnTo>
                    <a:pt x="2133600" y="1018032"/>
                  </a:lnTo>
                  <a:lnTo>
                    <a:pt x="2311400" y="975360"/>
                  </a:lnTo>
                  <a:lnTo>
                    <a:pt x="2362200" y="960120"/>
                  </a:lnTo>
                  <a:lnTo>
                    <a:pt x="2413000" y="943356"/>
                  </a:lnTo>
                  <a:lnTo>
                    <a:pt x="2540000" y="897636"/>
                  </a:lnTo>
                  <a:lnTo>
                    <a:pt x="2578100" y="877824"/>
                  </a:lnTo>
                  <a:lnTo>
                    <a:pt x="2603500" y="867156"/>
                  </a:lnTo>
                  <a:lnTo>
                    <a:pt x="2616200" y="856488"/>
                  </a:lnTo>
                  <a:lnTo>
                    <a:pt x="2641600" y="845820"/>
                  </a:lnTo>
                  <a:lnTo>
                    <a:pt x="2679700" y="824484"/>
                  </a:lnTo>
                  <a:lnTo>
                    <a:pt x="2692400" y="812292"/>
                  </a:lnTo>
                  <a:lnTo>
                    <a:pt x="2717800" y="801624"/>
                  </a:lnTo>
                  <a:lnTo>
                    <a:pt x="2730500" y="789432"/>
                  </a:lnTo>
                  <a:lnTo>
                    <a:pt x="2743200" y="778764"/>
                  </a:lnTo>
                  <a:lnTo>
                    <a:pt x="2781300" y="754380"/>
                  </a:lnTo>
                  <a:lnTo>
                    <a:pt x="2819400" y="717804"/>
                  </a:lnTo>
                  <a:lnTo>
                    <a:pt x="2832100" y="704088"/>
                  </a:lnTo>
                  <a:close/>
                </a:path>
                <a:path w="2895600" h="1082039">
                  <a:moveTo>
                    <a:pt x="2857500" y="665988"/>
                  </a:moveTo>
                  <a:lnTo>
                    <a:pt x="2857500" y="633984"/>
                  </a:lnTo>
                  <a:lnTo>
                    <a:pt x="2844800" y="658368"/>
                  </a:lnTo>
                  <a:lnTo>
                    <a:pt x="2832100" y="672084"/>
                  </a:lnTo>
                  <a:lnTo>
                    <a:pt x="2832100" y="691896"/>
                  </a:lnTo>
                  <a:lnTo>
                    <a:pt x="2844800" y="678180"/>
                  </a:lnTo>
                  <a:lnTo>
                    <a:pt x="2857500" y="665988"/>
                  </a:lnTo>
                  <a:close/>
                </a:path>
                <a:path w="2895600" h="1082039">
                  <a:moveTo>
                    <a:pt x="2882900" y="611124"/>
                  </a:moveTo>
                  <a:lnTo>
                    <a:pt x="2882900" y="568452"/>
                  </a:lnTo>
                  <a:lnTo>
                    <a:pt x="2870200" y="582168"/>
                  </a:lnTo>
                  <a:lnTo>
                    <a:pt x="2870200" y="608076"/>
                  </a:lnTo>
                  <a:lnTo>
                    <a:pt x="2857500" y="620268"/>
                  </a:lnTo>
                  <a:lnTo>
                    <a:pt x="2857500" y="652272"/>
                  </a:lnTo>
                  <a:lnTo>
                    <a:pt x="2882900" y="6111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963299" y="4146294"/>
            <a:ext cx="245300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Se mettre au diapason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des  évolutions comptables  </a:t>
            </a:r>
            <a:r>
              <a:rPr sz="1600" dirty="0">
                <a:latin typeface="Arial"/>
                <a:cs typeface="Arial"/>
              </a:rPr>
              <a:t>universelles.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711574" y="3988308"/>
            <a:ext cx="3060700" cy="1012190"/>
            <a:chOff x="6711574" y="3988308"/>
            <a:chExt cx="3060700" cy="1012190"/>
          </a:xfrm>
        </p:grpSpPr>
        <p:sp>
          <p:nvSpPr>
            <p:cNvPr id="31" name="object 31"/>
            <p:cNvSpPr/>
            <p:nvPr/>
          </p:nvSpPr>
          <p:spPr>
            <a:xfrm>
              <a:off x="6717670" y="3994404"/>
              <a:ext cx="3048000" cy="998219"/>
            </a:xfrm>
            <a:custGeom>
              <a:avLst/>
              <a:gdLst/>
              <a:ahLst/>
              <a:cxnLst/>
              <a:rect l="l" t="t" r="r" b="b"/>
              <a:pathLst>
                <a:path w="3048000" h="998220">
                  <a:moveTo>
                    <a:pt x="3048000" y="499872"/>
                  </a:moveTo>
                  <a:lnTo>
                    <a:pt x="3041781" y="454407"/>
                  </a:lnTo>
                  <a:lnTo>
                    <a:pt x="3023482" y="410079"/>
                  </a:lnTo>
                  <a:lnTo>
                    <a:pt x="2993637" y="367065"/>
                  </a:lnTo>
                  <a:lnTo>
                    <a:pt x="2952780" y="325542"/>
                  </a:lnTo>
                  <a:lnTo>
                    <a:pt x="2901447" y="285687"/>
                  </a:lnTo>
                  <a:lnTo>
                    <a:pt x="2840171" y="247678"/>
                  </a:lnTo>
                  <a:lnTo>
                    <a:pt x="2805972" y="229420"/>
                  </a:lnTo>
                  <a:lnTo>
                    <a:pt x="2769488" y="211691"/>
                  </a:lnTo>
                  <a:lnTo>
                    <a:pt x="2730786" y="194511"/>
                  </a:lnTo>
                  <a:lnTo>
                    <a:pt x="2689933" y="177904"/>
                  </a:lnTo>
                  <a:lnTo>
                    <a:pt x="2646995" y="161891"/>
                  </a:lnTo>
                  <a:lnTo>
                    <a:pt x="2602039" y="146494"/>
                  </a:lnTo>
                  <a:lnTo>
                    <a:pt x="2555133" y="131736"/>
                  </a:lnTo>
                  <a:lnTo>
                    <a:pt x="2506342" y="117638"/>
                  </a:lnTo>
                  <a:lnTo>
                    <a:pt x="2455734" y="104223"/>
                  </a:lnTo>
                  <a:lnTo>
                    <a:pt x="2403376" y="91513"/>
                  </a:lnTo>
                  <a:lnTo>
                    <a:pt x="2349334" y="79531"/>
                  </a:lnTo>
                  <a:lnTo>
                    <a:pt x="2293676" y="68297"/>
                  </a:lnTo>
                  <a:lnTo>
                    <a:pt x="2236468" y="57835"/>
                  </a:lnTo>
                  <a:lnTo>
                    <a:pt x="2177776" y="48167"/>
                  </a:lnTo>
                  <a:lnTo>
                    <a:pt x="2117669" y="39314"/>
                  </a:lnTo>
                  <a:lnTo>
                    <a:pt x="2056212" y="31299"/>
                  </a:lnTo>
                  <a:lnTo>
                    <a:pt x="1993473" y="24144"/>
                  </a:lnTo>
                  <a:lnTo>
                    <a:pt x="1929518" y="17871"/>
                  </a:lnTo>
                  <a:lnTo>
                    <a:pt x="1864414" y="12503"/>
                  </a:lnTo>
                  <a:lnTo>
                    <a:pt x="1798228" y="8061"/>
                  </a:lnTo>
                  <a:lnTo>
                    <a:pt x="1731026" y="4567"/>
                  </a:lnTo>
                  <a:lnTo>
                    <a:pt x="1662877" y="2044"/>
                  </a:lnTo>
                  <a:lnTo>
                    <a:pt x="1593845" y="514"/>
                  </a:lnTo>
                  <a:lnTo>
                    <a:pt x="1524000" y="0"/>
                  </a:lnTo>
                  <a:lnTo>
                    <a:pt x="1454274" y="514"/>
                  </a:lnTo>
                  <a:lnTo>
                    <a:pt x="1385349" y="2044"/>
                  </a:lnTo>
                  <a:lnTo>
                    <a:pt x="1317293" y="4567"/>
                  </a:lnTo>
                  <a:lnTo>
                    <a:pt x="1250173" y="8061"/>
                  </a:lnTo>
                  <a:lnTo>
                    <a:pt x="1184056" y="12503"/>
                  </a:lnTo>
                  <a:lnTo>
                    <a:pt x="1119011" y="17871"/>
                  </a:lnTo>
                  <a:lnTo>
                    <a:pt x="1055103" y="24144"/>
                  </a:lnTo>
                  <a:lnTo>
                    <a:pt x="992402" y="31299"/>
                  </a:lnTo>
                  <a:lnTo>
                    <a:pt x="930973" y="39314"/>
                  </a:lnTo>
                  <a:lnTo>
                    <a:pt x="870885" y="48167"/>
                  </a:lnTo>
                  <a:lnTo>
                    <a:pt x="812205" y="57835"/>
                  </a:lnTo>
                  <a:lnTo>
                    <a:pt x="755000" y="68297"/>
                  </a:lnTo>
                  <a:lnTo>
                    <a:pt x="699339" y="79531"/>
                  </a:lnTo>
                  <a:lnTo>
                    <a:pt x="645287" y="91513"/>
                  </a:lnTo>
                  <a:lnTo>
                    <a:pt x="592913" y="104223"/>
                  </a:lnTo>
                  <a:lnTo>
                    <a:pt x="542284" y="117638"/>
                  </a:lnTo>
                  <a:lnTo>
                    <a:pt x="493468" y="131736"/>
                  </a:lnTo>
                  <a:lnTo>
                    <a:pt x="446532" y="146494"/>
                  </a:lnTo>
                  <a:lnTo>
                    <a:pt x="401542" y="161891"/>
                  </a:lnTo>
                  <a:lnTo>
                    <a:pt x="358568" y="177904"/>
                  </a:lnTo>
                  <a:lnTo>
                    <a:pt x="317676" y="194511"/>
                  </a:lnTo>
                  <a:lnTo>
                    <a:pt x="278933" y="211691"/>
                  </a:lnTo>
                  <a:lnTo>
                    <a:pt x="242408" y="229420"/>
                  </a:lnTo>
                  <a:lnTo>
                    <a:pt x="208167" y="247678"/>
                  </a:lnTo>
                  <a:lnTo>
                    <a:pt x="146807" y="285687"/>
                  </a:lnTo>
                  <a:lnTo>
                    <a:pt x="95395" y="325542"/>
                  </a:lnTo>
                  <a:lnTo>
                    <a:pt x="54468" y="367065"/>
                  </a:lnTo>
                  <a:lnTo>
                    <a:pt x="24567" y="410079"/>
                  </a:lnTo>
                  <a:lnTo>
                    <a:pt x="6231" y="454407"/>
                  </a:lnTo>
                  <a:lnTo>
                    <a:pt x="0" y="499872"/>
                  </a:lnTo>
                  <a:lnTo>
                    <a:pt x="1569" y="522731"/>
                  </a:lnTo>
                  <a:lnTo>
                    <a:pt x="13920" y="567623"/>
                  </a:lnTo>
                  <a:lnTo>
                    <a:pt x="38106" y="611266"/>
                  </a:lnTo>
                  <a:lnTo>
                    <a:pt x="73587" y="653487"/>
                  </a:lnTo>
                  <a:lnTo>
                    <a:pt x="119824" y="694110"/>
                  </a:lnTo>
                  <a:lnTo>
                    <a:pt x="176277" y="732962"/>
                  </a:lnTo>
                  <a:lnTo>
                    <a:pt x="242408" y="769870"/>
                  </a:lnTo>
                  <a:lnTo>
                    <a:pt x="278933" y="787540"/>
                  </a:lnTo>
                  <a:lnTo>
                    <a:pt x="317676" y="804658"/>
                  </a:lnTo>
                  <a:lnTo>
                    <a:pt x="358568" y="821203"/>
                  </a:lnTo>
                  <a:lnTo>
                    <a:pt x="401542" y="837154"/>
                  </a:lnTo>
                  <a:lnTo>
                    <a:pt x="446532" y="852487"/>
                  </a:lnTo>
                  <a:lnTo>
                    <a:pt x="493468" y="867182"/>
                  </a:lnTo>
                  <a:lnTo>
                    <a:pt x="542284" y="881216"/>
                  </a:lnTo>
                  <a:lnTo>
                    <a:pt x="592913" y="894569"/>
                  </a:lnTo>
                  <a:lnTo>
                    <a:pt x="645287" y="907218"/>
                  </a:lnTo>
                  <a:lnTo>
                    <a:pt x="699339" y="919141"/>
                  </a:lnTo>
                  <a:lnTo>
                    <a:pt x="755000" y="930317"/>
                  </a:lnTo>
                  <a:lnTo>
                    <a:pt x="812205" y="940724"/>
                  </a:lnTo>
                  <a:lnTo>
                    <a:pt x="870885" y="950340"/>
                  </a:lnTo>
                  <a:lnTo>
                    <a:pt x="930973" y="959143"/>
                  </a:lnTo>
                  <a:lnTo>
                    <a:pt x="992402" y="967112"/>
                  </a:lnTo>
                  <a:lnTo>
                    <a:pt x="1055103" y="974225"/>
                  </a:lnTo>
                  <a:lnTo>
                    <a:pt x="1119011" y="980461"/>
                  </a:lnTo>
                  <a:lnTo>
                    <a:pt x="1184056" y="985796"/>
                  </a:lnTo>
                  <a:lnTo>
                    <a:pt x="1250173" y="990211"/>
                  </a:lnTo>
                  <a:lnTo>
                    <a:pt x="1317293" y="993682"/>
                  </a:lnTo>
                  <a:lnTo>
                    <a:pt x="1385349" y="996188"/>
                  </a:lnTo>
                  <a:lnTo>
                    <a:pt x="1454274" y="997708"/>
                  </a:lnTo>
                  <a:lnTo>
                    <a:pt x="1524000" y="998220"/>
                  </a:lnTo>
                  <a:lnTo>
                    <a:pt x="1593845" y="997708"/>
                  </a:lnTo>
                  <a:lnTo>
                    <a:pt x="1662877" y="996188"/>
                  </a:lnTo>
                  <a:lnTo>
                    <a:pt x="1731026" y="993682"/>
                  </a:lnTo>
                  <a:lnTo>
                    <a:pt x="1798228" y="990211"/>
                  </a:lnTo>
                  <a:lnTo>
                    <a:pt x="1864414" y="985796"/>
                  </a:lnTo>
                  <a:lnTo>
                    <a:pt x="1929518" y="980461"/>
                  </a:lnTo>
                  <a:lnTo>
                    <a:pt x="1993473" y="974225"/>
                  </a:lnTo>
                  <a:lnTo>
                    <a:pt x="2056212" y="967112"/>
                  </a:lnTo>
                  <a:lnTo>
                    <a:pt x="2117669" y="959143"/>
                  </a:lnTo>
                  <a:lnTo>
                    <a:pt x="2177776" y="950340"/>
                  </a:lnTo>
                  <a:lnTo>
                    <a:pt x="2236468" y="940724"/>
                  </a:lnTo>
                  <a:lnTo>
                    <a:pt x="2293676" y="930317"/>
                  </a:lnTo>
                  <a:lnTo>
                    <a:pt x="2349334" y="919141"/>
                  </a:lnTo>
                  <a:lnTo>
                    <a:pt x="2403376" y="907218"/>
                  </a:lnTo>
                  <a:lnTo>
                    <a:pt x="2455734" y="894569"/>
                  </a:lnTo>
                  <a:lnTo>
                    <a:pt x="2506342" y="881216"/>
                  </a:lnTo>
                  <a:lnTo>
                    <a:pt x="2555133" y="867182"/>
                  </a:lnTo>
                  <a:lnTo>
                    <a:pt x="2602039" y="852487"/>
                  </a:lnTo>
                  <a:lnTo>
                    <a:pt x="2646995" y="837154"/>
                  </a:lnTo>
                  <a:lnTo>
                    <a:pt x="2689933" y="821203"/>
                  </a:lnTo>
                  <a:lnTo>
                    <a:pt x="2730786" y="804658"/>
                  </a:lnTo>
                  <a:lnTo>
                    <a:pt x="2769488" y="787540"/>
                  </a:lnTo>
                  <a:lnTo>
                    <a:pt x="2805972" y="769870"/>
                  </a:lnTo>
                  <a:lnTo>
                    <a:pt x="2840171" y="751670"/>
                  </a:lnTo>
                  <a:lnTo>
                    <a:pt x="2901447" y="713769"/>
                  </a:lnTo>
                  <a:lnTo>
                    <a:pt x="2952780" y="674009"/>
                  </a:lnTo>
                  <a:lnTo>
                    <a:pt x="2993637" y="632565"/>
                  </a:lnTo>
                  <a:lnTo>
                    <a:pt x="3023482" y="589612"/>
                  </a:lnTo>
                  <a:lnTo>
                    <a:pt x="3041781" y="545323"/>
                  </a:lnTo>
                  <a:lnTo>
                    <a:pt x="3046434" y="522731"/>
                  </a:lnTo>
                  <a:lnTo>
                    <a:pt x="3048000" y="499872"/>
                  </a:lnTo>
                  <a:close/>
                </a:path>
              </a:pathLst>
            </a:custGeom>
            <a:solidFill>
              <a:srgbClr val="FFFF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711574" y="3988308"/>
              <a:ext cx="3060700" cy="1012190"/>
            </a:xfrm>
            <a:custGeom>
              <a:avLst/>
              <a:gdLst/>
              <a:ahLst/>
              <a:cxnLst/>
              <a:rect l="l" t="t" r="r" b="b"/>
              <a:pathLst>
                <a:path w="3060700" h="1012189">
                  <a:moveTo>
                    <a:pt x="12700" y="505968"/>
                  </a:moveTo>
                  <a:lnTo>
                    <a:pt x="12700" y="440436"/>
                  </a:lnTo>
                  <a:lnTo>
                    <a:pt x="0" y="452628"/>
                  </a:lnTo>
                  <a:lnTo>
                    <a:pt x="0" y="510540"/>
                  </a:lnTo>
                  <a:lnTo>
                    <a:pt x="12700" y="505968"/>
                  </a:lnTo>
                  <a:close/>
                </a:path>
                <a:path w="3060700" h="1012189">
                  <a:moveTo>
                    <a:pt x="12700" y="509016"/>
                  </a:moveTo>
                  <a:lnTo>
                    <a:pt x="12700" y="505968"/>
                  </a:lnTo>
                  <a:lnTo>
                    <a:pt x="0" y="510540"/>
                  </a:lnTo>
                  <a:lnTo>
                    <a:pt x="12700" y="509016"/>
                  </a:lnTo>
                  <a:close/>
                </a:path>
                <a:path w="3060700" h="1012189">
                  <a:moveTo>
                    <a:pt x="12700" y="571500"/>
                  </a:moveTo>
                  <a:lnTo>
                    <a:pt x="12700" y="509016"/>
                  </a:lnTo>
                  <a:lnTo>
                    <a:pt x="0" y="510540"/>
                  </a:lnTo>
                  <a:lnTo>
                    <a:pt x="0" y="559308"/>
                  </a:lnTo>
                  <a:lnTo>
                    <a:pt x="12700" y="571500"/>
                  </a:lnTo>
                  <a:close/>
                </a:path>
                <a:path w="3060700" h="1012189">
                  <a:moveTo>
                    <a:pt x="3035300" y="445008"/>
                  </a:moveTo>
                  <a:lnTo>
                    <a:pt x="3035300" y="414528"/>
                  </a:lnTo>
                  <a:lnTo>
                    <a:pt x="3022600" y="400812"/>
                  </a:lnTo>
                  <a:lnTo>
                    <a:pt x="2997200" y="364236"/>
                  </a:lnTo>
                  <a:lnTo>
                    <a:pt x="2959100" y="329184"/>
                  </a:lnTo>
                  <a:lnTo>
                    <a:pt x="2946400" y="316992"/>
                  </a:lnTo>
                  <a:lnTo>
                    <a:pt x="2921000" y="295656"/>
                  </a:lnTo>
                  <a:lnTo>
                    <a:pt x="2895600" y="283464"/>
                  </a:lnTo>
                  <a:lnTo>
                    <a:pt x="2870200" y="262128"/>
                  </a:lnTo>
                  <a:lnTo>
                    <a:pt x="2832100" y="240792"/>
                  </a:lnTo>
                  <a:lnTo>
                    <a:pt x="2806700" y="230124"/>
                  </a:lnTo>
                  <a:lnTo>
                    <a:pt x="2794000" y="220980"/>
                  </a:lnTo>
                  <a:lnTo>
                    <a:pt x="2768600" y="210312"/>
                  </a:lnTo>
                  <a:lnTo>
                    <a:pt x="2743200" y="201168"/>
                  </a:lnTo>
                  <a:lnTo>
                    <a:pt x="2730500" y="192024"/>
                  </a:lnTo>
                  <a:lnTo>
                    <a:pt x="2705100" y="182880"/>
                  </a:lnTo>
                  <a:lnTo>
                    <a:pt x="2679700" y="172212"/>
                  </a:lnTo>
                  <a:lnTo>
                    <a:pt x="2654300" y="164592"/>
                  </a:lnTo>
                  <a:lnTo>
                    <a:pt x="2603500" y="146304"/>
                  </a:lnTo>
                  <a:lnTo>
                    <a:pt x="2578100" y="138684"/>
                  </a:lnTo>
                  <a:lnTo>
                    <a:pt x="2552700" y="129540"/>
                  </a:lnTo>
                  <a:lnTo>
                    <a:pt x="2501900" y="114300"/>
                  </a:lnTo>
                  <a:lnTo>
                    <a:pt x="2438400" y="99060"/>
                  </a:lnTo>
                  <a:lnTo>
                    <a:pt x="2311400" y="71628"/>
                  </a:lnTo>
                  <a:lnTo>
                    <a:pt x="2247900" y="60960"/>
                  </a:lnTo>
                  <a:lnTo>
                    <a:pt x="2184400" y="48768"/>
                  </a:lnTo>
                  <a:lnTo>
                    <a:pt x="2044700" y="30480"/>
                  </a:lnTo>
                  <a:lnTo>
                    <a:pt x="1905000" y="15240"/>
                  </a:lnTo>
                  <a:lnTo>
                    <a:pt x="1752600" y="6096"/>
                  </a:lnTo>
                  <a:lnTo>
                    <a:pt x="1600200" y="0"/>
                  </a:lnTo>
                  <a:lnTo>
                    <a:pt x="1447800" y="0"/>
                  </a:lnTo>
                  <a:lnTo>
                    <a:pt x="1295400" y="6096"/>
                  </a:lnTo>
                  <a:lnTo>
                    <a:pt x="1143000" y="15240"/>
                  </a:lnTo>
                  <a:lnTo>
                    <a:pt x="1003300" y="30480"/>
                  </a:lnTo>
                  <a:lnTo>
                    <a:pt x="863600" y="48768"/>
                  </a:lnTo>
                  <a:lnTo>
                    <a:pt x="800100" y="60960"/>
                  </a:lnTo>
                  <a:lnTo>
                    <a:pt x="736600" y="71628"/>
                  </a:lnTo>
                  <a:lnTo>
                    <a:pt x="609600" y="99060"/>
                  </a:lnTo>
                  <a:lnTo>
                    <a:pt x="558800" y="114300"/>
                  </a:lnTo>
                  <a:lnTo>
                    <a:pt x="495300" y="129540"/>
                  </a:lnTo>
                  <a:lnTo>
                    <a:pt x="469900" y="138684"/>
                  </a:lnTo>
                  <a:lnTo>
                    <a:pt x="444500" y="146304"/>
                  </a:lnTo>
                  <a:lnTo>
                    <a:pt x="393700" y="164592"/>
                  </a:lnTo>
                  <a:lnTo>
                    <a:pt x="368300" y="172212"/>
                  </a:lnTo>
                  <a:lnTo>
                    <a:pt x="342900" y="181356"/>
                  </a:lnTo>
                  <a:lnTo>
                    <a:pt x="317500" y="192024"/>
                  </a:lnTo>
                  <a:lnTo>
                    <a:pt x="304800" y="201168"/>
                  </a:lnTo>
                  <a:lnTo>
                    <a:pt x="279400" y="210312"/>
                  </a:lnTo>
                  <a:lnTo>
                    <a:pt x="254000" y="220980"/>
                  </a:lnTo>
                  <a:lnTo>
                    <a:pt x="241300" y="231648"/>
                  </a:lnTo>
                  <a:lnTo>
                    <a:pt x="215900" y="240792"/>
                  </a:lnTo>
                  <a:lnTo>
                    <a:pt x="177800" y="262128"/>
                  </a:lnTo>
                  <a:lnTo>
                    <a:pt x="152400" y="283464"/>
                  </a:lnTo>
                  <a:lnTo>
                    <a:pt x="127000" y="295656"/>
                  </a:lnTo>
                  <a:lnTo>
                    <a:pt x="114300" y="306324"/>
                  </a:lnTo>
                  <a:lnTo>
                    <a:pt x="101600" y="318516"/>
                  </a:lnTo>
                  <a:lnTo>
                    <a:pt x="88900" y="329184"/>
                  </a:lnTo>
                  <a:lnTo>
                    <a:pt x="50800" y="364236"/>
                  </a:lnTo>
                  <a:lnTo>
                    <a:pt x="38100" y="388620"/>
                  </a:lnTo>
                  <a:lnTo>
                    <a:pt x="25400" y="402336"/>
                  </a:lnTo>
                  <a:lnTo>
                    <a:pt x="12700" y="414528"/>
                  </a:lnTo>
                  <a:lnTo>
                    <a:pt x="12700" y="443484"/>
                  </a:lnTo>
                  <a:lnTo>
                    <a:pt x="25400" y="432816"/>
                  </a:lnTo>
                  <a:lnTo>
                    <a:pt x="38100" y="408432"/>
                  </a:lnTo>
                  <a:lnTo>
                    <a:pt x="50800" y="396240"/>
                  </a:lnTo>
                  <a:lnTo>
                    <a:pt x="50800" y="384048"/>
                  </a:lnTo>
                  <a:lnTo>
                    <a:pt x="63500" y="373380"/>
                  </a:lnTo>
                  <a:lnTo>
                    <a:pt x="76200" y="361188"/>
                  </a:lnTo>
                  <a:lnTo>
                    <a:pt x="88900" y="350520"/>
                  </a:lnTo>
                  <a:lnTo>
                    <a:pt x="101600" y="338328"/>
                  </a:lnTo>
                  <a:lnTo>
                    <a:pt x="127000" y="316992"/>
                  </a:lnTo>
                  <a:lnTo>
                    <a:pt x="139700" y="304800"/>
                  </a:lnTo>
                  <a:lnTo>
                    <a:pt x="152400" y="294132"/>
                  </a:lnTo>
                  <a:lnTo>
                    <a:pt x="190500" y="272796"/>
                  </a:lnTo>
                  <a:lnTo>
                    <a:pt x="203200" y="262128"/>
                  </a:lnTo>
                  <a:lnTo>
                    <a:pt x="228600" y="252984"/>
                  </a:lnTo>
                  <a:lnTo>
                    <a:pt x="266700" y="231648"/>
                  </a:lnTo>
                  <a:lnTo>
                    <a:pt x="304800" y="213360"/>
                  </a:lnTo>
                  <a:lnTo>
                    <a:pt x="330200" y="202692"/>
                  </a:lnTo>
                  <a:lnTo>
                    <a:pt x="355600" y="193548"/>
                  </a:lnTo>
                  <a:lnTo>
                    <a:pt x="393700" y="175260"/>
                  </a:lnTo>
                  <a:lnTo>
                    <a:pt x="419100" y="167640"/>
                  </a:lnTo>
                  <a:lnTo>
                    <a:pt x="444500" y="158496"/>
                  </a:lnTo>
                  <a:lnTo>
                    <a:pt x="469900" y="150876"/>
                  </a:lnTo>
                  <a:lnTo>
                    <a:pt x="495300" y="141732"/>
                  </a:lnTo>
                  <a:lnTo>
                    <a:pt x="558800" y="126492"/>
                  </a:lnTo>
                  <a:lnTo>
                    <a:pt x="609600" y="111252"/>
                  </a:lnTo>
                  <a:lnTo>
                    <a:pt x="673100" y="97536"/>
                  </a:lnTo>
                  <a:lnTo>
                    <a:pt x="800100" y="73152"/>
                  </a:lnTo>
                  <a:lnTo>
                    <a:pt x="927100" y="51816"/>
                  </a:lnTo>
                  <a:lnTo>
                    <a:pt x="1066800" y="35052"/>
                  </a:lnTo>
                  <a:lnTo>
                    <a:pt x="1219200" y="22860"/>
                  </a:lnTo>
                  <a:lnTo>
                    <a:pt x="1295400" y="18288"/>
                  </a:lnTo>
                  <a:lnTo>
                    <a:pt x="1371600" y="15240"/>
                  </a:lnTo>
                  <a:lnTo>
                    <a:pt x="1524000" y="12192"/>
                  </a:lnTo>
                  <a:lnTo>
                    <a:pt x="1676400" y="15240"/>
                  </a:lnTo>
                  <a:lnTo>
                    <a:pt x="1752600" y="18288"/>
                  </a:lnTo>
                  <a:lnTo>
                    <a:pt x="1828800" y="22860"/>
                  </a:lnTo>
                  <a:lnTo>
                    <a:pt x="1981200" y="35052"/>
                  </a:lnTo>
                  <a:lnTo>
                    <a:pt x="2120900" y="51816"/>
                  </a:lnTo>
                  <a:lnTo>
                    <a:pt x="2247900" y="73152"/>
                  </a:lnTo>
                  <a:lnTo>
                    <a:pt x="2374900" y="97536"/>
                  </a:lnTo>
                  <a:lnTo>
                    <a:pt x="2438400" y="111252"/>
                  </a:lnTo>
                  <a:lnTo>
                    <a:pt x="2489200" y="126492"/>
                  </a:lnTo>
                  <a:lnTo>
                    <a:pt x="2552700" y="141732"/>
                  </a:lnTo>
                  <a:lnTo>
                    <a:pt x="2578100" y="150876"/>
                  </a:lnTo>
                  <a:lnTo>
                    <a:pt x="2603500" y="158496"/>
                  </a:lnTo>
                  <a:lnTo>
                    <a:pt x="2628900" y="167640"/>
                  </a:lnTo>
                  <a:lnTo>
                    <a:pt x="2654300" y="175260"/>
                  </a:lnTo>
                  <a:lnTo>
                    <a:pt x="2692400" y="193548"/>
                  </a:lnTo>
                  <a:lnTo>
                    <a:pt x="2717800" y="202692"/>
                  </a:lnTo>
                  <a:lnTo>
                    <a:pt x="2743200" y="213360"/>
                  </a:lnTo>
                  <a:lnTo>
                    <a:pt x="2781300" y="231648"/>
                  </a:lnTo>
                  <a:lnTo>
                    <a:pt x="2819400" y="252984"/>
                  </a:lnTo>
                  <a:lnTo>
                    <a:pt x="2844800" y="262128"/>
                  </a:lnTo>
                  <a:lnTo>
                    <a:pt x="2857500" y="272796"/>
                  </a:lnTo>
                  <a:lnTo>
                    <a:pt x="2895600" y="294132"/>
                  </a:lnTo>
                  <a:lnTo>
                    <a:pt x="2908300" y="304800"/>
                  </a:lnTo>
                  <a:lnTo>
                    <a:pt x="2921000" y="316992"/>
                  </a:lnTo>
                  <a:lnTo>
                    <a:pt x="2946400" y="338328"/>
                  </a:lnTo>
                  <a:lnTo>
                    <a:pt x="2959100" y="350520"/>
                  </a:lnTo>
                  <a:lnTo>
                    <a:pt x="2971800" y="361188"/>
                  </a:lnTo>
                  <a:lnTo>
                    <a:pt x="2997200" y="385572"/>
                  </a:lnTo>
                  <a:lnTo>
                    <a:pt x="3009900" y="396240"/>
                  </a:lnTo>
                  <a:lnTo>
                    <a:pt x="3009900" y="408432"/>
                  </a:lnTo>
                  <a:lnTo>
                    <a:pt x="3035300" y="445008"/>
                  </a:lnTo>
                  <a:close/>
                </a:path>
                <a:path w="3060700" h="1012189">
                  <a:moveTo>
                    <a:pt x="1524000" y="998220"/>
                  </a:moveTo>
                  <a:lnTo>
                    <a:pt x="1447800" y="998220"/>
                  </a:lnTo>
                  <a:lnTo>
                    <a:pt x="1371600" y="996696"/>
                  </a:lnTo>
                  <a:lnTo>
                    <a:pt x="1295400" y="992124"/>
                  </a:lnTo>
                  <a:lnTo>
                    <a:pt x="1219200" y="989076"/>
                  </a:lnTo>
                  <a:lnTo>
                    <a:pt x="1066800" y="976884"/>
                  </a:lnTo>
                  <a:lnTo>
                    <a:pt x="1003300" y="967740"/>
                  </a:lnTo>
                  <a:lnTo>
                    <a:pt x="927100" y="960120"/>
                  </a:lnTo>
                  <a:lnTo>
                    <a:pt x="800100" y="938784"/>
                  </a:lnTo>
                  <a:lnTo>
                    <a:pt x="736600" y="926592"/>
                  </a:lnTo>
                  <a:lnTo>
                    <a:pt x="609600" y="899160"/>
                  </a:lnTo>
                  <a:lnTo>
                    <a:pt x="558800" y="885444"/>
                  </a:lnTo>
                  <a:lnTo>
                    <a:pt x="533400" y="877824"/>
                  </a:lnTo>
                  <a:lnTo>
                    <a:pt x="495300" y="868680"/>
                  </a:lnTo>
                  <a:lnTo>
                    <a:pt x="469900" y="861060"/>
                  </a:lnTo>
                  <a:lnTo>
                    <a:pt x="444500" y="851916"/>
                  </a:lnTo>
                  <a:lnTo>
                    <a:pt x="419100" y="844296"/>
                  </a:lnTo>
                  <a:lnTo>
                    <a:pt x="355600" y="816864"/>
                  </a:lnTo>
                  <a:lnTo>
                    <a:pt x="279400" y="789432"/>
                  </a:lnTo>
                  <a:lnTo>
                    <a:pt x="266700" y="778764"/>
                  </a:lnTo>
                  <a:lnTo>
                    <a:pt x="241300" y="769620"/>
                  </a:lnTo>
                  <a:lnTo>
                    <a:pt x="228600" y="758952"/>
                  </a:lnTo>
                  <a:lnTo>
                    <a:pt x="152400" y="716280"/>
                  </a:lnTo>
                  <a:lnTo>
                    <a:pt x="114300" y="684276"/>
                  </a:lnTo>
                  <a:lnTo>
                    <a:pt x="101600" y="672084"/>
                  </a:lnTo>
                  <a:lnTo>
                    <a:pt x="88900" y="661416"/>
                  </a:lnTo>
                  <a:lnTo>
                    <a:pt x="63500" y="638556"/>
                  </a:lnTo>
                  <a:lnTo>
                    <a:pt x="38100" y="614172"/>
                  </a:lnTo>
                  <a:lnTo>
                    <a:pt x="38100" y="601980"/>
                  </a:lnTo>
                  <a:lnTo>
                    <a:pt x="25400" y="591312"/>
                  </a:lnTo>
                  <a:lnTo>
                    <a:pt x="12700" y="566928"/>
                  </a:lnTo>
                  <a:lnTo>
                    <a:pt x="12700" y="597408"/>
                  </a:lnTo>
                  <a:lnTo>
                    <a:pt x="25400" y="609600"/>
                  </a:lnTo>
                  <a:lnTo>
                    <a:pt x="50800" y="646176"/>
                  </a:lnTo>
                  <a:lnTo>
                    <a:pt x="88900" y="682752"/>
                  </a:lnTo>
                  <a:lnTo>
                    <a:pt x="101600" y="693420"/>
                  </a:lnTo>
                  <a:lnTo>
                    <a:pt x="114300" y="705612"/>
                  </a:lnTo>
                  <a:lnTo>
                    <a:pt x="127000" y="716280"/>
                  </a:lnTo>
                  <a:lnTo>
                    <a:pt x="177800" y="748284"/>
                  </a:lnTo>
                  <a:lnTo>
                    <a:pt x="215900" y="769620"/>
                  </a:lnTo>
                  <a:lnTo>
                    <a:pt x="241300" y="780288"/>
                  </a:lnTo>
                  <a:lnTo>
                    <a:pt x="254000" y="790956"/>
                  </a:lnTo>
                  <a:lnTo>
                    <a:pt x="279400" y="800100"/>
                  </a:lnTo>
                  <a:lnTo>
                    <a:pt x="304800" y="810768"/>
                  </a:lnTo>
                  <a:lnTo>
                    <a:pt x="317500" y="819912"/>
                  </a:lnTo>
                  <a:lnTo>
                    <a:pt x="419100" y="856488"/>
                  </a:lnTo>
                  <a:lnTo>
                    <a:pt x="444500" y="864108"/>
                  </a:lnTo>
                  <a:lnTo>
                    <a:pt x="469900" y="873252"/>
                  </a:lnTo>
                  <a:lnTo>
                    <a:pt x="495300" y="880872"/>
                  </a:lnTo>
                  <a:lnTo>
                    <a:pt x="520700" y="890016"/>
                  </a:lnTo>
                  <a:lnTo>
                    <a:pt x="558800" y="897636"/>
                  </a:lnTo>
                  <a:lnTo>
                    <a:pt x="609600" y="911352"/>
                  </a:lnTo>
                  <a:lnTo>
                    <a:pt x="673100" y="926592"/>
                  </a:lnTo>
                  <a:lnTo>
                    <a:pt x="800100" y="950976"/>
                  </a:lnTo>
                  <a:lnTo>
                    <a:pt x="927100" y="972312"/>
                  </a:lnTo>
                  <a:lnTo>
                    <a:pt x="1066800" y="989076"/>
                  </a:lnTo>
                  <a:lnTo>
                    <a:pt x="1219200" y="1001268"/>
                  </a:lnTo>
                  <a:lnTo>
                    <a:pt x="1295400" y="1005840"/>
                  </a:lnTo>
                  <a:lnTo>
                    <a:pt x="1371600" y="1008888"/>
                  </a:lnTo>
                  <a:lnTo>
                    <a:pt x="1511300" y="1011682"/>
                  </a:lnTo>
                  <a:lnTo>
                    <a:pt x="1511300" y="1002792"/>
                  </a:lnTo>
                  <a:lnTo>
                    <a:pt x="1524000" y="998220"/>
                  </a:lnTo>
                  <a:close/>
                </a:path>
                <a:path w="3060700" h="1012189">
                  <a:moveTo>
                    <a:pt x="1524000" y="998220"/>
                  </a:moveTo>
                  <a:lnTo>
                    <a:pt x="1511300" y="1002792"/>
                  </a:lnTo>
                  <a:lnTo>
                    <a:pt x="1511300" y="1005840"/>
                  </a:lnTo>
                  <a:lnTo>
                    <a:pt x="1524000" y="998220"/>
                  </a:lnTo>
                  <a:close/>
                </a:path>
                <a:path w="3060700" h="1012189">
                  <a:moveTo>
                    <a:pt x="3035300" y="597408"/>
                  </a:moveTo>
                  <a:lnTo>
                    <a:pt x="3035300" y="554736"/>
                  </a:lnTo>
                  <a:lnTo>
                    <a:pt x="3009900" y="603504"/>
                  </a:lnTo>
                  <a:lnTo>
                    <a:pt x="2997200" y="614172"/>
                  </a:lnTo>
                  <a:lnTo>
                    <a:pt x="2997200" y="626364"/>
                  </a:lnTo>
                  <a:lnTo>
                    <a:pt x="2984500" y="638556"/>
                  </a:lnTo>
                  <a:lnTo>
                    <a:pt x="2971800" y="649224"/>
                  </a:lnTo>
                  <a:lnTo>
                    <a:pt x="2959100" y="661416"/>
                  </a:lnTo>
                  <a:lnTo>
                    <a:pt x="2946400" y="672084"/>
                  </a:lnTo>
                  <a:lnTo>
                    <a:pt x="2933700" y="684276"/>
                  </a:lnTo>
                  <a:lnTo>
                    <a:pt x="2882900" y="726948"/>
                  </a:lnTo>
                  <a:lnTo>
                    <a:pt x="2857500" y="737616"/>
                  </a:lnTo>
                  <a:lnTo>
                    <a:pt x="2819400" y="758952"/>
                  </a:lnTo>
                  <a:lnTo>
                    <a:pt x="2806700" y="769620"/>
                  </a:lnTo>
                  <a:lnTo>
                    <a:pt x="2781300" y="778764"/>
                  </a:lnTo>
                  <a:lnTo>
                    <a:pt x="2768600" y="789432"/>
                  </a:lnTo>
                  <a:lnTo>
                    <a:pt x="2692400" y="816864"/>
                  </a:lnTo>
                  <a:lnTo>
                    <a:pt x="2628900" y="844296"/>
                  </a:lnTo>
                  <a:lnTo>
                    <a:pt x="2603500" y="851916"/>
                  </a:lnTo>
                  <a:lnTo>
                    <a:pt x="2578100" y="861060"/>
                  </a:lnTo>
                  <a:lnTo>
                    <a:pt x="2552700" y="868680"/>
                  </a:lnTo>
                  <a:lnTo>
                    <a:pt x="2514600" y="876300"/>
                  </a:lnTo>
                  <a:lnTo>
                    <a:pt x="2489200" y="885444"/>
                  </a:lnTo>
                  <a:lnTo>
                    <a:pt x="2438400" y="899160"/>
                  </a:lnTo>
                  <a:lnTo>
                    <a:pt x="2311400" y="926592"/>
                  </a:lnTo>
                  <a:lnTo>
                    <a:pt x="2247900" y="938784"/>
                  </a:lnTo>
                  <a:lnTo>
                    <a:pt x="2184400" y="949452"/>
                  </a:lnTo>
                  <a:lnTo>
                    <a:pt x="2120900" y="958596"/>
                  </a:lnTo>
                  <a:lnTo>
                    <a:pt x="2044700" y="967740"/>
                  </a:lnTo>
                  <a:lnTo>
                    <a:pt x="1905000" y="982980"/>
                  </a:lnTo>
                  <a:lnTo>
                    <a:pt x="1752600" y="992124"/>
                  </a:lnTo>
                  <a:lnTo>
                    <a:pt x="1600200" y="998220"/>
                  </a:lnTo>
                  <a:lnTo>
                    <a:pt x="1524000" y="998220"/>
                  </a:lnTo>
                  <a:lnTo>
                    <a:pt x="1511300" y="1005840"/>
                  </a:lnTo>
                  <a:lnTo>
                    <a:pt x="1511300" y="1011682"/>
                  </a:lnTo>
                  <a:lnTo>
                    <a:pt x="1524000" y="1011936"/>
                  </a:lnTo>
                  <a:lnTo>
                    <a:pt x="1524000" y="1002792"/>
                  </a:lnTo>
                  <a:lnTo>
                    <a:pt x="1536700" y="1002792"/>
                  </a:lnTo>
                  <a:lnTo>
                    <a:pt x="1536700" y="1010412"/>
                  </a:lnTo>
                  <a:lnTo>
                    <a:pt x="1600200" y="1010412"/>
                  </a:lnTo>
                  <a:lnTo>
                    <a:pt x="1676400" y="1008888"/>
                  </a:lnTo>
                  <a:lnTo>
                    <a:pt x="1752600" y="1005840"/>
                  </a:lnTo>
                  <a:lnTo>
                    <a:pt x="1828800" y="1001268"/>
                  </a:lnTo>
                  <a:lnTo>
                    <a:pt x="1981200" y="989076"/>
                  </a:lnTo>
                  <a:lnTo>
                    <a:pt x="2120900" y="972312"/>
                  </a:lnTo>
                  <a:lnTo>
                    <a:pt x="2247900" y="950976"/>
                  </a:lnTo>
                  <a:lnTo>
                    <a:pt x="2311400" y="938784"/>
                  </a:lnTo>
                  <a:lnTo>
                    <a:pt x="2501900" y="897636"/>
                  </a:lnTo>
                  <a:lnTo>
                    <a:pt x="2527300" y="888492"/>
                  </a:lnTo>
                  <a:lnTo>
                    <a:pt x="2578100" y="873252"/>
                  </a:lnTo>
                  <a:lnTo>
                    <a:pt x="2603500" y="864108"/>
                  </a:lnTo>
                  <a:lnTo>
                    <a:pt x="2628900" y="856488"/>
                  </a:lnTo>
                  <a:lnTo>
                    <a:pt x="2730500" y="819912"/>
                  </a:lnTo>
                  <a:lnTo>
                    <a:pt x="2743200" y="810768"/>
                  </a:lnTo>
                  <a:lnTo>
                    <a:pt x="2768600" y="800100"/>
                  </a:lnTo>
                  <a:lnTo>
                    <a:pt x="2794000" y="790956"/>
                  </a:lnTo>
                  <a:lnTo>
                    <a:pt x="2832100" y="769620"/>
                  </a:lnTo>
                  <a:lnTo>
                    <a:pt x="2844800" y="758952"/>
                  </a:lnTo>
                  <a:lnTo>
                    <a:pt x="2870200" y="749808"/>
                  </a:lnTo>
                  <a:lnTo>
                    <a:pt x="2882900" y="737616"/>
                  </a:lnTo>
                  <a:lnTo>
                    <a:pt x="2921000" y="716280"/>
                  </a:lnTo>
                  <a:lnTo>
                    <a:pt x="2933700" y="705612"/>
                  </a:lnTo>
                  <a:lnTo>
                    <a:pt x="2959100" y="681228"/>
                  </a:lnTo>
                  <a:lnTo>
                    <a:pt x="2971800" y="670560"/>
                  </a:lnTo>
                  <a:lnTo>
                    <a:pt x="2997200" y="646176"/>
                  </a:lnTo>
                  <a:lnTo>
                    <a:pt x="3022600" y="609600"/>
                  </a:lnTo>
                  <a:lnTo>
                    <a:pt x="3035300" y="597408"/>
                  </a:lnTo>
                  <a:close/>
                </a:path>
                <a:path w="3060700" h="1012189">
                  <a:moveTo>
                    <a:pt x="1536700" y="1007364"/>
                  </a:moveTo>
                  <a:lnTo>
                    <a:pt x="1536700" y="1002792"/>
                  </a:lnTo>
                  <a:lnTo>
                    <a:pt x="1524000" y="1002792"/>
                  </a:lnTo>
                  <a:lnTo>
                    <a:pt x="1524000" y="1010412"/>
                  </a:lnTo>
                  <a:lnTo>
                    <a:pt x="1528233" y="1010412"/>
                  </a:lnTo>
                  <a:lnTo>
                    <a:pt x="1536700" y="1007364"/>
                  </a:lnTo>
                  <a:close/>
                </a:path>
                <a:path w="3060700" h="1012189">
                  <a:moveTo>
                    <a:pt x="1528233" y="1010412"/>
                  </a:moveTo>
                  <a:lnTo>
                    <a:pt x="1524000" y="1010412"/>
                  </a:lnTo>
                  <a:lnTo>
                    <a:pt x="1524000" y="1011936"/>
                  </a:lnTo>
                  <a:lnTo>
                    <a:pt x="1528233" y="1010412"/>
                  </a:lnTo>
                  <a:close/>
                </a:path>
                <a:path w="3060700" h="1012189">
                  <a:moveTo>
                    <a:pt x="1536700" y="1010412"/>
                  </a:moveTo>
                  <a:lnTo>
                    <a:pt x="1536700" y="1007364"/>
                  </a:lnTo>
                  <a:lnTo>
                    <a:pt x="1528233" y="1010412"/>
                  </a:lnTo>
                  <a:lnTo>
                    <a:pt x="1536700" y="1010412"/>
                  </a:lnTo>
                  <a:close/>
                </a:path>
                <a:path w="3060700" h="1012189">
                  <a:moveTo>
                    <a:pt x="3048000" y="512064"/>
                  </a:moveTo>
                  <a:lnTo>
                    <a:pt x="3048000" y="466344"/>
                  </a:lnTo>
                  <a:lnTo>
                    <a:pt x="3035300" y="438912"/>
                  </a:lnTo>
                  <a:lnTo>
                    <a:pt x="3035300" y="505968"/>
                  </a:lnTo>
                  <a:lnTo>
                    <a:pt x="3048000" y="512064"/>
                  </a:lnTo>
                  <a:close/>
                </a:path>
                <a:path w="3060700" h="1012189">
                  <a:moveTo>
                    <a:pt x="3048000" y="512064"/>
                  </a:moveTo>
                  <a:lnTo>
                    <a:pt x="3035300" y="505968"/>
                  </a:lnTo>
                  <a:lnTo>
                    <a:pt x="3035300" y="509016"/>
                  </a:lnTo>
                  <a:lnTo>
                    <a:pt x="3048000" y="512064"/>
                  </a:lnTo>
                  <a:close/>
                </a:path>
                <a:path w="3060700" h="1012189">
                  <a:moveTo>
                    <a:pt x="3048000" y="557784"/>
                  </a:moveTo>
                  <a:lnTo>
                    <a:pt x="3048000" y="512064"/>
                  </a:lnTo>
                  <a:lnTo>
                    <a:pt x="3035300" y="509016"/>
                  </a:lnTo>
                  <a:lnTo>
                    <a:pt x="3035300" y="571500"/>
                  </a:lnTo>
                  <a:lnTo>
                    <a:pt x="3048000" y="557784"/>
                  </a:lnTo>
                  <a:close/>
                </a:path>
                <a:path w="3060700" h="1012189">
                  <a:moveTo>
                    <a:pt x="3059906" y="504253"/>
                  </a:moveTo>
                  <a:lnTo>
                    <a:pt x="3048000" y="478536"/>
                  </a:lnTo>
                  <a:lnTo>
                    <a:pt x="3048000" y="499872"/>
                  </a:lnTo>
                  <a:lnTo>
                    <a:pt x="3054350" y="502920"/>
                  </a:lnTo>
                  <a:lnTo>
                    <a:pt x="3059906" y="504253"/>
                  </a:lnTo>
                  <a:close/>
                </a:path>
                <a:path w="3060700" h="1012189">
                  <a:moveTo>
                    <a:pt x="3060700" y="505968"/>
                  </a:moveTo>
                  <a:lnTo>
                    <a:pt x="3054350" y="502920"/>
                  </a:lnTo>
                  <a:lnTo>
                    <a:pt x="3048000" y="501396"/>
                  </a:lnTo>
                  <a:lnTo>
                    <a:pt x="3048000" y="518160"/>
                  </a:lnTo>
                  <a:lnTo>
                    <a:pt x="3060700" y="505968"/>
                  </a:lnTo>
                  <a:close/>
                </a:path>
                <a:path w="3060700" h="1012189">
                  <a:moveTo>
                    <a:pt x="3060700" y="505968"/>
                  </a:moveTo>
                  <a:lnTo>
                    <a:pt x="3059906" y="504253"/>
                  </a:lnTo>
                  <a:lnTo>
                    <a:pt x="3054350" y="502920"/>
                  </a:lnTo>
                  <a:lnTo>
                    <a:pt x="3060700" y="505968"/>
                  </a:lnTo>
                  <a:close/>
                </a:path>
                <a:path w="3060700" h="1012189">
                  <a:moveTo>
                    <a:pt x="3060700" y="505968"/>
                  </a:moveTo>
                  <a:lnTo>
                    <a:pt x="3060700" y="504444"/>
                  </a:lnTo>
                  <a:lnTo>
                    <a:pt x="3059906" y="504253"/>
                  </a:lnTo>
                  <a:lnTo>
                    <a:pt x="3060700" y="5059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7157602" y="4231638"/>
            <a:ext cx="21107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7034" marR="5080" indent="-39497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Obligation de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bourse  de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Casablanca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346440" y="3777996"/>
            <a:ext cx="3024505" cy="254635"/>
            <a:chOff x="2346440" y="3777996"/>
            <a:chExt cx="3024505" cy="254635"/>
          </a:xfrm>
        </p:grpSpPr>
        <p:sp>
          <p:nvSpPr>
            <p:cNvPr id="35" name="object 35"/>
            <p:cNvSpPr/>
            <p:nvPr/>
          </p:nvSpPr>
          <p:spPr>
            <a:xfrm>
              <a:off x="4888870" y="3777996"/>
              <a:ext cx="457200" cy="247015"/>
            </a:xfrm>
            <a:custGeom>
              <a:avLst/>
              <a:gdLst/>
              <a:ahLst/>
              <a:cxnLst/>
              <a:rect l="l" t="t" r="r" b="b"/>
              <a:pathLst>
                <a:path w="457200" h="247014">
                  <a:moveTo>
                    <a:pt x="457200" y="112775"/>
                  </a:moveTo>
                  <a:lnTo>
                    <a:pt x="342900" y="112775"/>
                  </a:lnTo>
                  <a:lnTo>
                    <a:pt x="342900" y="0"/>
                  </a:lnTo>
                  <a:lnTo>
                    <a:pt x="114300" y="0"/>
                  </a:lnTo>
                  <a:lnTo>
                    <a:pt x="114300" y="112775"/>
                  </a:lnTo>
                  <a:lnTo>
                    <a:pt x="0" y="112775"/>
                  </a:lnTo>
                  <a:lnTo>
                    <a:pt x="228600" y="246887"/>
                  </a:lnTo>
                  <a:lnTo>
                    <a:pt x="457200" y="112775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866010" y="3777996"/>
              <a:ext cx="504825" cy="254635"/>
            </a:xfrm>
            <a:custGeom>
              <a:avLst/>
              <a:gdLst/>
              <a:ahLst/>
              <a:cxnLst/>
              <a:rect l="l" t="t" r="r" b="b"/>
              <a:pathLst>
                <a:path w="504825" h="254635">
                  <a:moveTo>
                    <a:pt x="137160" y="106679"/>
                  </a:moveTo>
                  <a:lnTo>
                    <a:pt x="0" y="106679"/>
                  </a:lnTo>
                  <a:lnTo>
                    <a:pt x="22945" y="120168"/>
                  </a:lnTo>
                  <a:lnTo>
                    <a:pt x="27432" y="108203"/>
                  </a:lnTo>
                  <a:lnTo>
                    <a:pt x="48452" y="120395"/>
                  </a:lnTo>
                  <a:lnTo>
                    <a:pt x="131064" y="120395"/>
                  </a:lnTo>
                  <a:lnTo>
                    <a:pt x="131064" y="112775"/>
                  </a:lnTo>
                  <a:lnTo>
                    <a:pt x="137160" y="106679"/>
                  </a:lnTo>
                  <a:close/>
                </a:path>
                <a:path w="504825" h="254635">
                  <a:moveTo>
                    <a:pt x="23331" y="120395"/>
                  </a:moveTo>
                  <a:lnTo>
                    <a:pt x="22945" y="120168"/>
                  </a:lnTo>
                  <a:lnTo>
                    <a:pt x="22860" y="120395"/>
                  </a:lnTo>
                  <a:lnTo>
                    <a:pt x="23331" y="120395"/>
                  </a:lnTo>
                  <a:close/>
                </a:path>
                <a:path w="504825" h="254635">
                  <a:moveTo>
                    <a:pt x="48452" y="120395"/>
                  </a:moveTo>
                  <a:lnTo>
                    <a:pt x="27432" y="108203"/>
                  </a:lnTo>
                  <a:lnTo>
                    <a:pt x="22945" y="120168"/>
                  </a:lnTo>
                  <a:lnTo>
                    <a:pt x="23331" y="120395"/>
                  </a:lnTo>
                  <a:lnTo>
                    <a:pt x="48452" y="120395"/>
                  </a:lnTo>
                  <a:close/>
                </a:path>
                <a:path w="504825" h="254635">
                  <a:moveTo>
                    <a:pt x="252222" y="238581"/>
                  </a:moveTo>
                  <a:lnTo>
                    <a:pt x="48452" y="120395"/>
                  </a:lnTo>
                  <a:lnTo>
                    <a:pt x="23331" y="120395"/>
                  </a:lnTo>
                  <a:lnTo>
                    <a:pt x="248412" y="252715"/>
                  </a:lnTo>
                  <a:lnTo>
                    <a:pt x="248412" y="240791"/>
                  </a:lnTo>
                  <a:lnTo>
                    <a:pt x="252222" y="238581"/>
                  </a:lnTo>
                  <a:close/>
                </a:path>
                <a:path w="504825" h="254635">
                  <a:moveTo>
                    <a:pt x="144780" y="120395"/>
                  </a:moveTo>
                  <a:lnTo>
                    <a:pt x="144780" y="0"/>
                  </a:lnTo>
                  <a:lnTo>
                    <a:pt x="131064" y="0"/>
                  </a:lnTo>
                  <a:lnTo>
                    <a:pt x="131064" y="106679"/>
                  </a:lnTo>
                  <a:lnTo>
                    <a:pt x="137160" y="106679"/>
                  </a:lnTo>
                  <a:lnTo>
                    <a:pt x="137160" y="120395"/>
                  </a:lnTo>
                  <a:lnTo>
                    <a:pt x="144780" y="120395"/>
                  </a:lnTo>
                  <a:close/>
                </a:path>
                <a:path w="504825" h="254635">
                  <a:moveTo>
                    <a:pt x="137160" y="120395"/>
                  </a:moveTo>
                  <a:lnTo>
                    <a:pt x="137160" y="106679"/>
                  </a:lnTo>
                  <a:lnTo>
                    <a:pt x="131064" y="112775"/>
                  </a:lnTo>
                  <a:lnTo>
                    <a:pt x="131064" y="120395"/>
                  </a:lnTo>
                  <a:lnTo>
                    <a:pt x="137160" y="120395"/>
                  </a:lnTo>
                  <a:close/>
                </a:path>
                <a:path w="504825" h="254635">
                  <a:moveTo>
                    <a:pt x="256032" y="240791"/>
                  </a:moveTo>
                  <a:lnTo>
                    <a:pt x="252222" y="238581"/>
                  </a:lnTo>
                  <a:lnTo>
                    <a:pt x="248412" y="240791"/>
                  </a:lnTo>
                  <a:lnTo>
                    <a:pt x="256032" y="240791"/>
                  </a:lnTo>
                  <a:close/>
                </a:path>
                <a:path w="504825" h="254635">
                  <a:moveTo>
                    <a:pt x="256032" y="251836"/>
                  </a:moveTo>
                  <a:lnTo>
                    <a:pt x="256032" y="240791"/>
                  </a:lnTo>
                  <a:lnTo>
                    <a:pt x="248412" y="240791"/>
                  </a:lnTo>
                  <a:lnTo>
                    <a:pt x="248412" y="252715"/>
                  </a:lnTo>
                  <a:lnTo>
                    <a:pt x="251460" y="254507"/>
                  </a:lnTo>
                  <a:lnTo>
                    <a:pt x="256032" y="251836"/>
                  </a:lnTo>
                  <a:close/>
                </a:path>
                <a:path w="504825" h="254635">
                  <a:moveTo>
                    <a:pt x="480060" y="120928"/>
                  </a:moveTo>
                  <a:lnTo>
                    <a:pt x="480060" y="120395"/>
                  </a:lnTo>
                  <a:lnTo>
                    <a:pt x="455991" y="120395"/>
                  </a:lnTo>
                  <a:lnTo>
                    <a:pt x="252222" y="238581"/>
                  </a:lnTo>
                  <a:lnTo>
                    <a:pt x="256032" y="240791"/>
                  </a:lnTo>
                  <a:lnTo>
                    <a:pt x="256032" y="251836"/>
                  </a:lnTo>
                  <a:lnTo>
                    <a:pt x="480060" y="120928"/>
                  </a:lnTo>
                  <a:close/>
                </a:path>
                <a:path w="504825" h="254635">
                  <a:moveTo>
                    <a:pt x="373380" y="106679"/>
                  </a:moveTo>
                  <a:lnTo>
                    <a:pt x="373380" y="0"/>
                  </a:lnTo>
                  <a:lnTo>
                    <a:pt x="359664" y="0"/>
                  </a:lnTo>
                  <a:lnTo>
                    <a:pt x="359664" y="120395"/>
                  </a:lnTo>
                  <a:lnTo>
                    <a:pt x="365760" y="120395"/>
                  </a:lnTo>
                  <a:lnTo>
                    <a:pt x="365760" y="106679"/>
                  </a:lnTo>
                  <a:lnTo>
                    <a:pt x="373380" y="106679"/>
                  </a:lnTo>
                  <a:close/>
                </a:path>
                <a:path w="504825" h="254635">
                  <a:moveTo>
                    <a:pt x="504444" y="106679"/>
                  </a:moveTo>
                  <a:lnTo>
                    <a:pt x="365760" y="106679"/>
                  </a:lnTo>
                  <a:lnTo>
                    <a:pt x="373380" y="112775"/>
                  </a:lnTo>
                  <a:lnTo>
                    <a:pt x="373380" y="120395"/>
                  </a:lnTo>
                  <a:lnTo>
                    <a:pt x="455991" y="120395"/>
                  </a:lnTo>
                  <a:lnTo>
                    <a:pt x="477012" y="108203"/>
                  </a:lnTo>
                  <a:lnTo>
                    <a:pt x="480060" y="120395"/>
                  </a:lnTo>
                  <a:lnTo>
                    <a:pt x="480060" y="120928"/>
                  </a:lnTo>
                  <a:lnTo>
                    <a:pt x="504444" y="106679"/>
                  </a:lnTo>
                  <a:close/>
                </a:path>
                <a:path w="504825" h="254635">
                  <a:moveTo>
                    <a:pt x="373380" y="120395"/>
                  </a:moveTo>
                  <a:lnTo>
                    <a:pt x="373380" y="112775"/>
                  </a:lnTo>
                  <a:lnTo>
                    <a:pt x="365760" y="106679"/>
                  </a:lnTo>
                  <a:lnTo>
                    <a:pt x="365760" y="120395"/>
                  </a:lnTo>
                  <a:lnTo>
                    <a:pt x="373380" y="120395"/>
                  </a:lnTo>
                  <a:close/>
                </a:path>
                <a:path w="504825" h="254635">
                  <a:moveTo>
                    <a:pt x="480060" y="120395"/>
                  </a:moveTo>
                  <a:lnTo>
                    <a:pt x="477012" y="108203"/>
                  </a:lnTo>
                  <a:lnTo>
                    <a:pt x="455991" y="120395"/>
                  </a:lnTo>
                  <a:lnTo>
                    <a:pt x="480060" y="1203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410930" y="3777996"/>
              <a:ext cx="193675" cy="18415"/>
            </a:xfrm>
            <a:custGeom>
              <a:avLst/>
              <a:gdLst/>
              <a:ahLst/>
              <a:cxnLst/>
              <a:rect l="l" t="t" r="r" b="b"/>
              <a:pathLst>
                <a:path w="193675" h="18414">
                  <a:moveTo>
                    <a:pt x="193464" y="18287"/>
                  </a:moveTo>
                  <a:lnTo>
                    <a:pt x="193464" y="0"/>
                  </a:lnTo>
                  <a:lnTo>
                    <a:pt x="0" y="0"/>
                  </a:lnTo>
                  <a:lnTo>
                    <a:pt x="193464" y="18287"/>
                  </a:lnTo>
                  <a:close/>
                </a:path>
              </a:pathLst>
            </a:custGeom>
            <a:solidFill>
              <a:srgbClr val="00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346440" y="3777996"/>
              <a:ext cx="266065" cy="24765"/>
            </a:xfrm>
            <a:custGeom>
              <a:avLst/>
              <a:gdLst/>
              <a:ahLst/>
              <a:cxnLst/>
              <a:rect l="l" t="t" r="r" b="b"/>
              <a:pathLst>
                <a:path w="266064" h="24764">
                  <a:moveTo>
                    <a:pt x="259477" y="12191"/>
                  </a:moveTo>
                  <a:lnTo>
                    <a:pt x="130502" y="0"/>
                  </a:lnTo>
                  <a:lnTo>
                    <a:pt x="0" y="0"/>
                  </a:lnTo>
                  <a:lnTo>
                    <a:pt x="251857" y="23807"/>
                  </a:lnTo>
                  <a:lnTo>
                    <a:pt x="251857" y="18287"/>
                  </a:lnTo>
                  <a:lnTo>
                    <a:pt x="259477" y="12191"/>
                  </a:lnTo>
                  <a:close/>
                </a:path>
                <a:path w="266064" h="24764">
                  <a:moveTo>
                    <a:pt x="265573" y="19811"/>
                  </a:moveTo>
                  <a:lnTo>
                    <a:pt x="265573" y="0"/>
                  </a:lnTo>
                  <a:lnTo>
                    <a:pt x="251857" y="0"/>
                  </a:lnTo>
                  <a:lnTo>
                    <a:pt x="251857" y="11471"/>
                  </a:lnTo>
                  <a:lnTo>
                    <a:pt x="259477" y="12191"/>
                  </a:lnTo>
                  <a:lnTo>
                    <a:pt x="259477" y="24383"/>
                  </a:lnTo>
                  <a:lnTo>
                    <a:pt x="261001" y="24383"/>
                  </a:lnTo>
                  <a:lnTo>
                    <a:pt x="265573" y="19811"/>
                  </a:lnTo>
                  <a:close/>
                </a:path>
                <a:path w="266064" h="24764">
                  <a:moveTo>
                    <a:pt x="259477" y="24383"/>
                  </a:moveTo>
                  <a:lnTo>
                    <a:pt x="259477" y="12191"/>
                  </a:lnTo>
                  <a:lnTo>
                    <a:pt x="251857" y="18287"/>
                  </a:lnTo>
                  <a:lnTo>
                    <a:pt x="251857" y="23807"/>
                  </a:lnTo>
                  <a:lnTo>
                    <a:pt x="257953" y="24383"/>
                  </a:lnTo>
                  <a:lnTo>
                    <a:pt x="259477" y="243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/>
          <p:nvPr/>
        </p:nvSpPr>
        <p:spPr>
          <a:xfrm>
            <a:off x="1307465" y="5273052"/>
            <a:ext cx="8293734" cy="1681480"/>
          </a:xfrm>
          <a:custGeom>
            <a:avLst/>
            <a:gdLst/>
            <a:ahLst/>
            <a:cxnLst/>
            <a:rect l="l" t="t" r="r" b="b"/>
            <a:pathLst>
              <a:path w="8293734" h="1681479">
                <a:moveTo>
                  <a:pt x="8293608" y="0"/>
                </a:moveTo>
                <a:lnTo>
                  <a:pt x="0" y="0"/>
                </a:lnTo>
                <a:lnTo>
                  <a:pt x="0" y="1680972"/>
                </a:lnTo>
                <a:lnTo>
                  <a:pt x="7620" y="1680972"/>
                </a:lnTo>
                <a:lnTo>
                  <a:pt x="13716" y="1680972"/>
                </a:lnTo>
                <a:lnTo>
                  <a:pt x="8281416" y="1680972"/>
                </a:lnTo>
                <a:lnTo>
                  <a:pt x="8287512" y="1680972"/>
                </a:lnTo>
                <a:lnTo>
                  <a:pt x="8293608" y="1680972"/>
                </a:lnTo>
                <a:lnTo>
                  <a:pt x="8293608" y="0"/>
                </a:lnTo>
                <a:close/>
              </a:path>
            </a:pathLst>
          </a:custGeom>
          <a:solidFill>
            <a:srgbClr val="FF98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315093" y="5279135"/>
            <a:ext cx="8280400" cy="16687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66700" indent="-177165">
              <a:lnSpc>
                <a:spcPct val="100000"/>
              </a:lnSpc>
              <a:spcBef>
                <a:spcPts val="240"/>
              </a:spcBef>
              <a:buSzPct val="120000"/>
              <a:buFont typeface="Times New Roman"/>
              <a:buChar char="-"/>
              <a:tabLst>
                <a:tab pos="266700" algn="l"/>
              </a:tabLst>
            </a:pPr>
            <a:r>
              <a:rPr sz="2000" b="1" spc="-25" dirty="0">
                <a:latin typeface="Times New Roman"/>
                <a:cs typeface="Times New Roman"/>
              </a:rPr>
              <a:t>Volonté </a:t>
            </a:r>
            <a:r>
              <a:rPr sz="2000" b="1" spc="-5" dirty="0">
                <a:latin typeface="Times New Roman"/>
                <a:cs typeface="Times New Roman"/>
              </a:rPr>
              <a:t>d’attirer les investisseurs</a:t>
            </a:r>
            <a:r>
              <a:rPr sz="2000" b="1" spc="-1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étrangers.</a:t>
            </a:r>
            <a:endParaRPr sz="2000">
              <a:latin typeface="Times New Roman"/>
              <a:cs typeface="Times New Roman"/>
            </a:endParaRPr>
          </a:p>
          <a:p>
            <a:pPr marL="299720" indent="-210820">
              <a:lnSpc>
                <a:spcPct val="100000"/>
              </a:lnSpc>
              <a:spcBef>
                <a:spcPts val="15"/>
              </a:spcBef>
              <a:buFont typeface="Times New Roman"/>
              <a:buChar char="-"/>
              <a:tabLst>
                <a:tab pos="30035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Implantation </a:t>
            </a:r>
            <a:r>
              <a:rPr sz="2000" b="1" dirty="0">
                <a:latin typeface="Times New Roman"/>
                <a:cs typeface="Times New Roman"/>
              </a:rPr>
              <a:t>de </a:t>
            </a:r>
            <a:r>
              <a:rPr sz="2000" b="1" spc="-5" dirty="0">
                <a:latin typeface="Times New Roman"/>
                <a:cs typeface="Times New Roman"/>
              </a:rPr>
              <a:t>filiales étrangères </a:t>
            </a:r>
            <a:r>
              <a:rPr sz="2000" b="1" dirty="0">
                <a:latin typeface="Times New Roman"/>
                <a:cs typeface="Times New Roman"/>
              </a:rPr>
              <a:t>sur </a:t>
            </a:r>
            <a:r>
              <a:rPr sz="2000" b="1" spc="-5" dirty="0">
                <a:latin typeface="Times New Roman"/>
                <a:cs typeface="Times New Roman"/>
              </a:rPr>
              <a:t>le territoire</a:t>
            </a:r>
            <a:r>
              <a:rPr sz="2000" b="1" spc="-2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marocain.</a:t>
            </a:r>
            <a:endParaRPr sz="2000">
              <a:latin typeface="Times New Roman"/>
              <a:cs typeface="Times New Roman"/>
            </a:endParaRPr>
          </a:p>
          <a:p>
            <a:pPr marL="342900" marR="1825625" indent="-253365">
              <a:lnSpc>
                <a:spcPct val="100000"/>
              </a:lnSpc>
              <a:buFont typeface="Times New Roman"/>
              <a:buChar char="-"/>
              <a:tabLst>
                <a:tab pos="300355" algn="l"/>
              </a:tabLst>
            </a:pPr>
            <a:r>
              <a:rPr sz="2000" b="1" dirty="0">
                <a:latin typeface="Times New Roman"/>
                <a:cs typeface="Times New Roman"/>
              </a:rPr>
              <a:t>Cotation de </a:t>
            </a:r>
            <a:r>
              <a:rPr sz="2000" b="1" spc="-5" dirty="0">
                <a:latin typeface="Times New Roman"/>
                <a:cs typeface="Times New Roman"/>
              </a:rPr>
              <a:t>quelques entités marocaines </a:t>
            </a:r>
            <a:r>
              <a:rPr sz="2000" b="1" dirty="0">
                <a:latin typeface="Times New Roman"/>
                <a:cs typeface="Times New Roman"/>
              </a:rPr>
              <a:t>sur </a:t>
            </a:r>
            <a:r>
              <a:rPr sz="2000" b="1" spc="-5" dirty="0">
                <a:latin typeface="Times New Roman"/>
                <a:cs typeface="Times New Roman"/>
              </a:rPr>
              <a:t>les</a:t>
            </a:r>
            <a:r>
              <a:rPr sz="2000" b="1" spc="-1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marchés  </a:t>
            </a:r>
            <a:r>
              <a:rPr sz="2000" b="1" spc="-5" dirty="0">
                <a:latin typeface="Times New Roman"/>
                <a:cs typeface="Times New Roman"/>
              </a:rPr>
              <a:t>boursiers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européens.</a:t>
            </a:r>
            <a:endParaRPr sz="2000">
              <a:latin typeface="Times New Roman"/>
              <a:cs typeface="Times New Roman"/>
            </a:endParaRPr>
          </a:p>
          <a:p>
            <a:pPr marL="89535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- </a:t>
            </a:r>
            <a:r>
              <a:rPr sz="2000" b="1" spc="-5" dirty="0">
                <a:latin typeface="Times New Roman"/>
                <a:cs typeface="Times New Roman"/>
              </a:rPr>
              <a:t>Lien d’intérêt </a:t>
            </a:r>
            <a:r>
              <a:rPr sz="2000" b="1" dirty="0">
                <a:latin typeface="Times New Roman"/>
                <a:cs typeface="Times New Roman"/>
              </a:rPr>
              <a:t>avec des </a:t>
            </a:r>
            <a:r>
              <a:rPr sz="2000" b="1" spc="-5" dirty="0">
                <a:latin typeface="Times New Roman"/>
                <a:cs typeface="Times New Roman"/>
              </a:rPr>
              <a:t>entreprises européennes </a:t>
            </a:r>
            <a:r>
              <a:rPr sz="2000" b="1" dirty="0">
                <a:latin typeface="Times New Roman"/>
                <a:cs typeface="Times New Roman"/>
              </a:rPr>
              <a:t>ou</a:t>
            </a:r>
            <a:r>
              <a:rPr sz="2000" b="1" spc="-15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autres.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1" name="Espace réservé du numéro de diapositive 40">
            <a:extLst>
              <a:ext uri="{FF2B5EF4-FFF2-40B4-BE49-F238E27FC236}">
                <a16:creationId xmlns:a16="http://schemas.microsoft.com/office/drawing/2014/main" id="{383BEE5F-71B0-B237-F7F9-4C4A17509CC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9</a:t>
            </a:fld>
            <a:endParaRPr lang="fr-FR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6524" y="633476"/>
            <a:ext cx="6243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80" dirty="0">
                <a:latin typeface="Arial"/>
                <a:cs typeface="Arial"/>
              </a:rPr>
              <a:t>Comparatif de </a:t>
            </a:r>
            <a:r>
              <a:rPr sz="1200" b="1" spc="-70" dirty="0">
                <a:latin typeface="Arial"/>
                <a:cs typeface="Arial"/>
              </a:rPr>
              <a:t>l’activation </a:t>
            </a:r>
            <a:r>
              <a:rPr sz="1200" b="1" spc="-120" dirty="0">
                <a:latin typeface="Arial"/>
                <a:cs typeface="Arial"/>
              </a:rPr>
              <a:t>des </a:t>
            </a:r>
            <a:r>
              <a:rPr sz="1200" b="1" spc="-80" dirty="0">
                <a:latin typeface="Arial"/>
                <a:cs typeface="Arial"/>
              </a:rPr>
              <a:t>éléments </a:t>
            </a:r>
            <a:r>
              <a:rPr sz="1200" b="1" spc="-85" dirty="0">
                <a:latin typeface="Arial"/>
                <a:cs typeface="Arial"/>
              </a:rPr>
              <a:t>incorporels </a:t>
            </a:r>
            <a:r>
              <a:rPr sz="1200" b="1" spc="-95" dirty="0">
                <a:latin typeface="Arial"/>
                <a:cs typeface="Arial"/>
              </a:rPr>
              <a:t>selon </a:t>
            </a:r>
            <a:r>
              <a:rPr sz="1200" b="1" spc="-50" dirty="0">
                <a:latin typeface="Arial"/>
                <a:cs typeface="Arial"/>
              </a:rPr>
              <a:t>le </a:t>
            </a:r>
            <a:r>
              <a:rPr sz="1200" b="1" spc="-55" dirty="0">
                <a:latin typeface="Arial"/>
                <a:cs typeface="Arial"/>
              </a:rPr>
              <a:t>référentiel </a:t>
            </a:r>
            <a:r>
              <a:rPr sz="1200" b="1" spc="-65" dirty="0">
                <a:latin typeface="Arial"/>
                <a:cs typeface="Arial"/>
              </a:rPr>
              <a:t>national </a:t>
            </a:r>
            <a:r>
              <a:rPr sz="1200" b="1" spc="-35" dirty="0">
                <a:latin typeface="Arial"/>
                <a:cs typeface="Arial"/>
              </a:rPr>
              <a:t>et </a:t>
            </a:r>
            <a:r>
              <a:rPr sz="1200" b="1" spc="-100" dirty="0">
                <a:latin typeface="Arial"/>
                <a:cs typeface="Arial"/>
              </a:rPr>
              <a:t>les </a:t>
            </a:r>
            <a:r>
              <a:rPr sz="1200" b="1" spc="-95" dirty="0">
                <a:latin typeface="Arial"/>
                <a:cs typeface="Arial"/>
              </a:rPr>
              <a:t>normes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b="1" spc="-160" dirty="0">
                <a:latin typeface="Arial"/>
                <a:cs typeface="Arial"/>
              </a:rPr>
              <a:t>IFRS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28225" y="1100327"/>
          <a:ext cx="8136254" cy="5364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1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3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39">
                <a:tc>
                  <a:txBody>
                    <a:bodyPr/>
                    <a:lstStyle/>
                    <a:p>
                      <a:pPr marL="394970" marR="203200" indent="-18605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Type</a:t>
                      </a:r>
                      <a:r>
                        <a:rPr sz="10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d’élément  incorporel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48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Normes</a:t>
                      </a:r>
                      <a:r>
                        <a:rPr sz="10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nationales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Normes</a:t>
                      </a:r>
                      <a:r>
                        <a:rPr sz="10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IFRS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GOODWILL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36639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Acquis: Activable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Amortissement sur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la 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durée de</a:t>
                      </a:r>
                      <a:r>
                        <a:rPr sz="10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vie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406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Activable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- Non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amortissable-Tests de  dépréciation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MARQUES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1910714">
                        <a:lnSpc>
                          <a:spcPct val="120000"/>
                        </a:lnSpc>
                        <a:spcBef>
                          <a:spcPts val="11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Acquises: Activable  Créées:</a:t>
                      </a:r>
                      <a:r>
                        <a:rPr sz="10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39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487295">
                        <a:lnSpc>
                          <a:spcPct val="120000"/>
                        </a:lnSpc>
                        <a:spcBef>
                          <a:spcPts val="11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ct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v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bl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ct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v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bl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e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599">
                <a:tc>
                  <a:txBody>
                    <a:bodyPr/>
                    <a:lstStyle/>
                    <a:p>
                      <a:pPr marL="90170" marR="71120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PARTS</a:t>
                      </a:r>
                      <a:r>
                        <a:rPr sz="10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DE  MARCHE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Acquises: Activables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non</a:t>
                      </a:r>
                      <a:r>
                        <a:rPr sz="1000" b="1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amortissables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Créées: Activable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non</a:t>
                      </a:r>
                      <a:r>
                        <a:rPr sz="10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amortissables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Non</a:t>
                      </a:r>
                      <a:r>
                        <a:rPr sz="10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Non</a:t>
                      </a:r>
                      <a:r>
                        <a:rPr sz="10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90170" marR="7200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dirty="0">
                          <a:latin typeface="Verdana"/>
                          <a:cs typeface="Verdana"/>
                        </a:rPr>
                        <a:t>F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IC</a:t>
                      </a:r>
                      <a:r>
                        <a:rPr sz="1000" b="1" spc="5" dirty="0">
                          <a:latin typeface="Verdana"/>
                          <a:cs typeface="Verdana"/>
                        </a:rPr>
                        <a:t>H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ERS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CLIENTS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1994535">
                        <a:lnSpc>
                          <a:spcPct val="120000"/>
                        </a:lnSpc>
                        <a:spcBef>
                          <a:spcPts val="11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Acquis: Activables  Créés:</a:t>
                      </a:r>
                      <a:r>
                        <a:rPr sz="10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39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412365">
                        <a:lnSpc>
                          <a:spcPct val="120000"/>
                        </a:lnSpc>
                        <a:spcBef>
                          <a:spcPts val="11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ct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v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ble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s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1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BREVETS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276860" algn="just">
                        <a:lnSpc>
                          <a:spcPct val="110000"/>
                        </a:lnSpc>
                        <a:spcBef>
                          <a:spcPts val="229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Acquis: Activables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Amortissement sur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la 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durée de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protection ou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durée d’utilisation.  Créés: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599">
                <a:tc>
                  <a:txBody>
                    <a:bodyPr/>
                    <a:lstStyle/>
                    <a:p>
                      <a:pPr marL="90170" marR="44894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FONDS  C</a:t>
                      </a:r>
                      <a:r>
                        <a:rPr sz="1000" b="1" spc="5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MMER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CI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L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124460">
                        <a:lnSpc>
                          <a:spcPct val="110000"/>
                        </a:lnSpc>
                        <a:spcBef>
                          <a:spcPts val="229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Acquis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: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non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amortissable sauf  pour les éléments du fonds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à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durée limitées.  Créé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: Non</a:t>
                      </a:r>
                      <a:r>
                        <a:rPr sz="10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Activable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Non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2775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Logiciels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20066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Créés: activables usage interne,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ou à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usage  commercial.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90170" marR="193040">
                        <a:lnSpc>
                          <a:spcPct val="11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charges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s’ils sont conçus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pour un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client. 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Acquis: charges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s’ils sont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achetés pour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être 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vendus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Usage interne:</a:t>
                      </a:r>
                      <a:r>
                        <a:rPr sz="10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603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Activation obligatoire dès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lors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que les 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conditions sont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remplies.</a:t>
                      </a:r>
                      <a:endParaRPr sz="1000">
                        <a:latin typeface="Verdana"/>
                        <a:cs typeface="Verdana"/>
                      </a:endParaRPr>
                    </a:p>
                    <a:p>
                      <a:pPr marL="91440" marR="1343025">
                        <a:lnSpc>
                          <a:spcPct val="240000"/>
                        </a:lnSpc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Charges: revente  Activables: usage interne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Frais de</a:t>
                      </a:r>
                      <a:r>
                        <a:rPr sz="10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recherche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12255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Frais de recherche appliquée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sont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  lorsque les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conditions sont</a:t>
                      </a:r>
                      <a:r>
                        <a:rPr sz="10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remplies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5" dirty="0">
                          <a:latin typeface="Verdana"/>
                          <a:cs typeface="Verdana"/>
                        </a:rPr>
                        <a:t>Non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0170" marR="31940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Frais de  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dé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v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el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ppe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000" b="1" spc="-5" dirty="0">
                          <a:latin typeface="Verdana"/>
                          <a:cs typeface="Verdana"/>
                        </a:rPr>
                        <a:t>en</a:t>
                      </a:r>
                      <a:r>
                        <a:rPr sz="1000" b="1" dirty="0">
                          <a:latin typeface="Verdana"/>
                          <a:cs typeface="Verdana"/>
                        </a:rPr>
                        <a:t>t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Activables: Conditions</a:t>
                      </a:r>
                      <a:r>
                        <a:rPr sz="1000" b="1" spc="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réunies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10" dirty="0">
                          <a:latin typeface="Verdana"/>
                          <a:cs typeface="Verdana"/>
                        </a:rPr>
                        <a:t>Obligatoirement</a:t>
                      </a:r>
                      <a:r>
                        <a:rPr sz="10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-10" dirty="0">
                          <a:latin typeface="Verdana"/>
                          <a:cs typeface="Verdana"/>
                        </a:rPr>
                        <a:t>activables</a:t>
                      </a:r>
                      <a:endParaRPr sz="10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612AE-D58D-3653-9962-B8F9E278FCF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90</a:t>
            </a:fld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8526</Words>
  <Application>Microsoft Office PowerPoint</Application>
  <PresentationFormat>Personnalisé</PresentationFormat>
  <Paragraphs>962</Paragraphs>
  <Slides>90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90</vt:i4>
      </vt:variant>
    </vt:vector>
  </HeadingPairs>
  <TitlesOfParts>
    <vt:vector size="99" baseType="lpstr">
      <vt:lpstr>Aptos</vt:lpstr>
      <vt:lpstr>Arial</vt:lpstr>
      <vt:lpstr>Calibri</vt:lpstr>
      <vt:lpstr>Georgia</vt:lpstr>
      <vt:lpstr>Times New Roman</vt:lpstr>
      <vt:lpstr>Trebuchet MS</vt:lpstr>
      <vt:lpstr>Verdana</vt:lpstr>
      <vt:lpstr>Wingdings</vt:lpstr>
      <vt:lpstr>Office Theme</vt:lpstr>
      <vt:lpstr>LA NORMALISATION COMPTABLE  INTERNATIONALE</vt:lpstr>
      <vt:lpstr>La comptabilité est indispensable pour la  gestion d’une entreprise</vt:lpstr>
      <vt:lpstr>Evolutions des pratiques comptables</vt:lpstr>
      <vt:lpstr>Evolution des normes comptables</vt:lpstr>
      <vt:lpstr>La comptabilité à tendance à devenir un langage  universelle</vt:lpstr>
      <vt:lpstr>Dates clés des normes comptables internationales</vt:lpstr>
      <vt:lpstr>Normes IFRS: Normes récentes</vt:lpstr>
      <vt:lpstr>Mise en place des IFRS</vt:lpstr>
      <vt:lpstr>Normes IFRS et pratiques comptable au Maroc</vt:lpstr>
      <vt:lpstr>Plan comptable face aux normes IFRS</vt:lpstr>
      <vt:lpstr>Plan comptable marocain ( historique )</vt:lpstr>
      <vt:lpstr>Référentiel comptable marocain et normes IFRS</vt:lpstr>
      <vt:lpstr>Les modèles comptables</vt:lpstr>
      <vt:lpstr>Le processus de normalisation comptable</vt:lpstr>
      <vt:lpstr>La normalisation comptable</vt:lpstr>
      <vt:lpstr>La classification des systèmes comptables</vt:lpstr>
      <vt:lpstr>Objectifs de la comptabilité</vt:lpstr>
      <vt:lpstr>Traits caractéristiques de l’école  anglo-saxonne</vt:lpstr>
      <vt:lpstr>Traits caractéristiques de l’école  anglo-saxonne</vt:lpstr>
      <vt:lpstr>Traits caractéristiques de l’école  Européenne ou franco-germanique</vt:lpstr>
      <vt:lpstr>Traits caractéristiques de l’école européenne  ou franco-germanique.</vt:lpstr>
      <vt:lpstr>Référentiels internationaux</vt:lpstr>
      <vt:lpstr>Le référentiel comptable Américain: US GAAP (United States Generally Accepted Accounting Principeles).</vt:lpstr>
      <vt:lpstr>Le référentiel comptable Américain :  US GAAP</vt:lpstr>
      <vt:lpstr>Le cas ENRON</vt:lpstr>
      <vt:lpstr>Les causes de la faillite ENRON</vt:lpstr>
      <vt:lpstr>Les manipulations utilisées par ERNON</vt:lpstr>
      <vt:lpstr>Le passage des normes nationales  aux normes internationales</vt:lpstr>
      <vt:lpstr>Application des normes IAS/IFRS</vt:lpstr>
      <vt:lpstr>Enjeux et difficultés des normes IFRS</vt:lpstr>
      <vt:lpstr>Le cadre conceptuel de l’IASB</vt:lpstr>
      <vt:lpstr>Processus d’élaboration d’une norme</vt:lpstr>
      <vt:lpstr>Présentation PowerPoint</vt:lpstr>
      <vt:lpstr>Processus d’élaboration d’une norme</vt:lpstr>
      <vt:lpstr>Processus d’élaboration d’une norme</vt:lpstr>
      <vt:lpstr>Processus d’élaboration d’une norme</vt:lpstr>
      <vt:lpstr>Les normes IFRS</vt:lpstr>
      <vt:lpstr>Les normes IFRS</vt:lpstr>
      <vt:lpstr>Enjeux et difficultés des normes IFRS</vt:lpstr>
      <vt:lpstr>Principes des normes IFRS</vt:lpstr>
      <vt:lpstr>Principes des normes IFRS</vt:lpstr>
      <vt:lpstr>Principes des normes IFRS</vt:lpstr>
      <vt:lpstr>Contenu des états financiers</vt:lpstr>
      <vt:lpstr>Etude des principales  normes</vt:lpstr>
      <vt:lpstr>Immobilisations incorporelles IAS 38</vt:lpstr>
      <vt:lpstr>Immobilisations incorporelles IAS 38</vt:lpstr>
      <vt:lpstr>Immobilisations incorporelles IAS 38</vt:lpstr>
      <vt:lpstr>Immobilisations incorporelles IAS 38</vt:lpstr>
      <vt:lpstr>Immobilisations incorporelles IAS 38</vt:lpstr>
      <vt:lpstr>Immobilisations incorporelles IAS 38</vt:lpstr>
      <vt:lpstr>IFRS 3 Regroupements d'entreprises</vt:lpstr>
      <vt:lpstr>IFRS 3 Regroupements d'entreprises</vt:lpstr>
      <vt:lpstr>Application: Good Will</vt:lpstr>
      <vt:lpstr>Notion de goodwill</vt:lpstr>
      <vt:lpstr>Calcul de goodwill</vt:lpstr>
      <vt:lpstr>Calcul de goodwill</vt:lpstr>
      <vt:lpstr>Calcul de goodwill</vt:lpstr>
      <vt:lpstr>Immobilisations incorporelles IAS 38</vt:lpstr>
      <vt:lpstr>Immobilisations incorporelles IAS 38</vt:lpstr>
      <vt:lpstr>IAS 23 Coûts d'emprunt</vt:lpstr>
      <vt:lpstr>IAS 23 Coûts d'emprunt</vt:lpstr>
      <vt:lpstr>IAS 23 Coûts d'emprunt</vt:lpstr>
      <vt:lpstr>IAS 23 Coûts d'emprunt</vt:lpstr>
      <vt:lpstr>IAS 23 Coûts d'emprunt</vt:lpstr>
      <vt:lpstr>IAS 23 Coûts d'emprunt</vt:lpstr>
      <vt:lpstr>Immobilisations incorporelles IAS 38</vt:lpstr>
      <vt:lpstr>Exercice</vt:lpstr>
      <vt:lpstr>Immobilisations incorporelles générées en interne</vt:lpstr>
      <vt:lpstr>Immobilisations incorporelles générées en interne</vt:lpstr>
      <vt:lpstr>Corrigé: Frais de recherche</vt:lpstr>
      <vt:lpstr>Difficultés comptables relatives aux logiciels</vt:lpstr>
      <vt:lpstr>Procès de création d’un logiciel</vt:lpstr>
      <vt:lpstr>Comptabilisation d’un logiciel selon la norme IAS 38</vt:lpstr>
      <vt:lpstr>Traitement comptable de l’acquisition des nouvelles versions  de logiciels</vt:lpstr>
      <vt:lpstr>Cas particuliers des immobilisions  incorporelles :Sites Internet</vt:lpstr>
      <vt:lpstr>Sites Internet</vt:lpstr>
      <vt:lpstr>Présentation PowerPoint</vt:lpstr>
      <vt:lpstr>Sites Internet</vt:lpstr>
      <vt:lpstr>Présentation PowerPoint</vt:lpstr>
      <vt:lpstr>Evaluation postérieures à l’entrée d’une immobilisation incorporelle</vt:lpstr>
      <vt:lpstr>Amortissement et dépréciation  des immobilisations incorporelles</vt:lpstr>
      <vt:lpstr>Amortissement et dépréciation  des immobilisations incorporelles</vt:lpstr>
      <vt:lpstr>Application: Amortissement  d’une immobilisation incorporelle</vt:lpstr>
      <vt:lpstr>Modèle de la juste valeur</vt:lpstr>
      <vt:lpstr>Les immobilisations en non valeurs et les IFRS</vt:lpstr>
      <vt:lpstr>Frais d’établissement et charges à répartir</vt:lpstr>
      <vt:lpstr>Retraitement d’une immobilisation en non valeur</vt:lpstr>
      <vt:lpstr>Traitement des immobilisations en non valeur</vt:lpstr>
      <vt:lpstr>Applications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1  NORMES IFRS [Mode de compatibilité]</dc:title>
  <dc:creator>MR ABOU EL JAOUAD</dc:creator>
  <cp:lastModifiedBy>mouaad khalil</cp:lastModifiedBy>
  <cp:revision>4</cp:revision>
  <cp:lastPrinted>2026-08-12T05:15:09Z</cp:lastPrinted>
  <dcterms:created xsi:type="dcterms:W3CDTF">2020-11-10T09:34:18Z</dcterms:created>
  <dcterms:modified xsi:type="dcterms:W3CDTF">2026-08-12T05:15:25Z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2016-11-27T00:00:00Z</vt:filetime>
  </property>
  <property fmtid="{D5CDD505-2E9C-101B-9397-08002B2CF9AE}" pid="3" name="Creator">
    <vt:lpwstr>PDFCreator Version 1.7.3</vt:lpwstr>
  </property>
  <property fmtid="{D5CDD505-2E9C-101B-9397-08002B2CF9AE}" pid="4" name="LastSaved">
    <vt:filetime>2020-11-10T00:00:00Z</vt:filetime>
  </property>
</Properties>
</file>